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6" r:id="rId2"/>
    <p:sldId id="315" r:id="rId3"/>
    <p:sldId id="258" r:id="rId4"/>
    <p:sldId id="311" r:id="rId5"/>
    <p:sldId id="312" r:id="rId6"/>
    <p:sldId id="313" r:id="rId7"/>
    <p:sldId id="314" r:id="rId8"/>
    <p:sldId id="261" r:id="rId9"/>
    <p:sldId id="262" r:id="rId10"/>
    <p:sldId id="263" r:id="rId11"/>
    <p:sldId id="264" r:id="rId12"/>
    <p:sldId id="294" r:id="rId13"/>
    <p:sldId id="266" r:id="rId14"/>
    <p:sldId id="267" r:id="rId15"/>
    <p:sldId id="295" r:id="rId16"/>
    <p:sldId id="269" r:id="rId17"/>
    <p:sldId id="270" r:id="rId18"/>
    <p:sldId id="272" r:id="rId19"/>
    <p:sldId id="289" r:id="rId20"/>
    <p:sldId id="309" r:id="rId21"/>
    <p:sldId id="316" r:id="rId22"/>
    <p:sldId id="297" r:id="rId23"/>
    <p:sldId id="310" r:id="rId24"/>
    <p:sldId id="278" r:id="rId25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6600"/>
    <a:srgbClr val="0000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111" d="100"/>
          <a:sy n="111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929EE-6C9A-410C-B834-9F69CAD30E1D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AE1CE-4381-42D4-9197-3EB13AC0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70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6A8AD-F3E6-47DE-B783-16C0EDA737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8913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08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46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34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08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68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71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89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67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376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134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0160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93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561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019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689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057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558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902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349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453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902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890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89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917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1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435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1179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274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458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792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474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218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315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5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766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47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9371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385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874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43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041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169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8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183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20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49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1896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973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690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25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375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330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071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197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195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84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7046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2936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635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814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9418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29276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005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1055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4328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3991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19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1403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629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7495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448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7087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5876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7250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6345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0577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2691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76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7898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7949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7025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7215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85064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5055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7069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190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9003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23707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5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136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2800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3573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464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78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56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709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8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332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4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0" r:id="rId2"/>
    <p:sldLayoutId id="2147483650" r:id="rId3"/>
    <p:sldLayoutId id="2147483743" r:id="rId4"/>
    <p:sldLayoutId id="2147483742" r:id="rId5"/>
    <p:sldLayoutId id="2147483740" r:id="rId6"/>
    <p:sldLayoutId id="2147483738" r:id="rId7"/>
    <p:sldLayoutId id="2147483737" r:id="rId8"/>
    <p:sldLayoutId id="2147483736" r:id="rId9"/>
    <p:sldLayoutId id="2147483735" r:id="rId10"/>
    <p:sldLayoutId id="2147483731" r:id="rId11"/>
    <p:sldLayoutId id="2147483719" r:id="rId12"/>
    <p:sldLayoutId id="2147483713" r:id="rId13"/>
    <p:sldLayoutId id="2147483708" r:id="rId14"/>
    <p:sldLayoutId id="2147483707" r:id="rId15"/>
    <p:sldLayoutId id="2147483702" r:id="rId16"/>
    <p:sldLayoutId id="2147483694" r:id="rId17"/>
    <p:sldLayoutId id="2147483691" r:id="rId18"/>
    <p:sldLayoutId id="2147483690" r:id="rId19"/>
    <p:sldLayoutId id="2147483682" r:id="rId20"/>
    <p:sldLayoutId id="2147483681" r:id="rId21"/>
    <p:sldLayoutId id="2147483673" r:id="rId22"/>
    <p:sldLayoutId id="2147483672" r:id="rId23"/>
    <p:sldLayoutId id="2147483662" r:id="rId24"/>
    <p:sldLayoutId id="2147483661" r:id="rId25"/>
    <p:sldLayoutId id="2147483651" r:id="rId26"/>
    <p:sldLayoutId id="2147483652" r:id="rId27"/>
    <p:sldLayoutId id="2147483653" r:id="rId28"/>
    <p:sldLayoutId id="2147483654" r:id="rId29"/>
    <p:sldLayoutId id="2147483655" r:id="rId30"/>
    <p:sldLayoutId id="2147483744" r:id="rId31"/>
    <p:sldLayoutId id="2147483741" r:id="rId32"/>
    <p:sldLayoutId id="2147483739" r:id="rId33"/>
    <p:sldLayoutId id="2147483734" r:id="rId34"/>
    <p:sldLayoutId id="2147483733" r:id="rId35"/>
    <p:sldLayoutId id="2147483732" r:id="rId36"/>
    <p:sldLayoutId id="2147483730" r:id="rId37"/>
    <p:sldLayoutId id="2147483729" r:id="rId38"/>
    <p:sldLayoutId id="2147483728" r:id="rId39"/>
    <p:sldLayoutId id="2147483727" r:id="rId40"/>
    <p:sldLayoutId id="2147483726" r:id="rId41"/>
    <p:sldLayoutId id="2147483725" r:id="rId42"/>
    <p:sldLayoutId id="2147483724" r:id="rId43"/>
    <p:sldLayoutId id="2147483723" r:id="rId44"/>
    <p:sldLayoutId id="2147483722" r:id="rId45"/>
    <p:sldLayoutId id="2147483721" r:id="rId46"/>
    <p:sldLayoutId id="2147483720" r:id="rId47"/>
    <p:sldLayoutId id="2147483718" r:id="rId48"/>
    <p:sldLayoutId id="2147483717" r:id="rId49"/>
    <p:sldLayoutId id="2147483716" r:id="rId50"/>
    <p:sldLayoutId id="2147483715" r:id="rId51"/>
    <p:sldLayoutId id="2147483714" r:id="rId52"/>
    <p:sldLayoutId id="2147483712" r:id="rId53"/>
    <p:sldLayoutId id="2147483711" r:id="rId54"/>
    <p:sldLayoutId id="2147483710" r:id="rId55"/>
    <p:sldLayoutId id="2147483709" r:id="rId56"/>
    <p:sldLayoutId id="2147483706" r:id="rId57"/>
    <p:sldLayoutId id="2147483705" r:id="rId58"/>
    <p:sldLayoutId id="2147483704" r:id="rId59"/>
    <p:sldLayoutId id="2147483703" r:id="rId60"/>
    <p:sldLayoutId id="2147483701" r:id="rId61"/>
    <p:sldLayoutId id="2147483699" r:id="rId62"/>
    <p:sldLayoutId id="2147483698" r:id="rId63"/>
    <p:sldLayoutId id="2147483697" r:id="rId64"/>
    <p:sldLayoutId id="2147483696" r:id="rId65"/>
    <p:sldLayoutId id="2147483695" r:id="rId66"/>
    <p:sldLayoutId id="2147483693" r:id="rId67"/>
    <p:sldLayoutId id="2147483692" r:id="rId68"/>
    <p:sldLayoutId id="2147483689" r:id="rId69"/>
    <p:sldLayoutId id="2147483688" r:id="rId70"/>
    <p:sldLayoutId id="2147483687" r:id="rId71"/>
    <p:sldLayoutId id="2147483686" r:id="rId72"/>
    <p:sldLayoutId id="2147483685" r:id="rId73"/>
    <p:sldLayoutId id="2147483684" r:id="rId74"/>
    <p:sldLayoutId id="2147483683" r:id="rId75"/>
    <p:sldLayoutId id="2147483680" r:id="rId76"/>
    <p:sldLayoutId id="2147483679" r:id="rId77"/>
    <p:sldLayoutId id="2147483678" r:id="rId78"/>
    <p:sldLayoutId id="2147483677" r:id="rId79"/>
    <p:sldLayoutId id="2147483676" r:id="rId80"/>
    <p:sldLayoutId id="2147483675" r:id="rId81"/>
    <p:sldLayoutId id="2147483674" r:id="rId82"/>
    <p:sldLayoutId id="2147483671" r:id="rId83"/>
    <p:sldLayoutId id="2147483670" r:id="rId84"/>
    <p:sldLayoutId id="2147483669" r:id="rId85"/>
    <p:sldLayoutId id="2147483668" r:id="rId86"/>
    <p:sldLayoutId id="2147483664" r:id="rId87"/>
    <p:sldLayoutId id="2147483663" r:id="rId88"/>
    <p:sldLayoutId id="2147483656" r:id="rId89"/>
    <p:sldLayoutId id="2147483657" r:id="rId90"/>
    <p:sldLayoutId id="2147483658" r:id="rId91"/>
    <p:sldLayoutId id="2147483659" r:id="rId92"/>
    <p:sldLayoutId id="2147483660" r:id="rId93"/>
    <p:sldLayoutId id="2147483667" r:id="rId94"/>
    <p:sldLayoutId id="2147483666" r:id="rId95"/>
    <p:sldLayoutId id="2147483665" r:id="rId96"/>
    <p:sldLayoutId id="2147483745" r:id="rId9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3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3143672" y="2448218"/>
            <a:ext cx="6336704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9" y="4953011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0" y="4165380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3268276" y="2751731"/>
            <a:ext cx="6094665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Bài</a:t>
            </a:r>
            <a:r>
              <a:rPr lang="vi-VN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: Iên - iêt</a:t>
            </a:r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 (tiết </a:t>
            </a:r>
            <a:r>
              <a:rPr lang="vi-VN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1</a:t>
            </a:r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)</a:t>
            </a: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45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891898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206661" y="416266"/>
            <a:ext cx="3268387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iên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080420" y="348549"/>
            <a:ext cx="3024336" cy="2376264"/>
            <a:chOff x="767408" y="1052736"/>
            <a:chExt cx="3024336" cy="2376264"/>
          </a:xfrm>
        </p:grpSpPr>
        <p:sp>
          <p:nvSpPr>
            <p:cNvPr id="5" name="Rectangle 4"/>
            <p:cNvSpPr/>
            <p:nvPr/>
          </p:nvSpPr>
          <p:spPr>
            <a:xfrm>
              <a:off x="767408" y="1052736"/>
              <a:ext cx="3024336" cy="237626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911424" y="1196752"/>
              <a:ext cx="2736304" cy="100811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>
                  <a:solidFill>
                    <a:prstClr val="black"/>
                  </a:solidFill>
                  <a:latin typeface="UTM Avo" panose="02040603050506020204" pitchFamily="18" charset="0"/>
                </a:rPr>
                <a:t>iên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911424" y="2276872"/>
              <a:ext cx="1299933" cy="100811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>
                  <a:solidFill>
                    <a:srgbClr val="008000"/>
                  </a:solidFill>
                  <a:latin typeface="UTM Avo" panose="02040603050506020204" pitchFamily="18" charset="0"/>
                </a:rPr>
                <a:t>iê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351584" y="2276872"/>
              <a:ext cx="1296144" cy="1008112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 dirty="0">
                  <a:solidFill>
                    <a:srgbClr val="F40CC2"/>
                  </a:solidFill>
                  <a:latin typeface="UTM Avo" panose="02040603050506020204" pitchFamily="18" charset="0"/>
                </a:rPr>
                <a:t>n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40CC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057400" y="4999353"/>
            <a:ext cx="4332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cô tiên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67100" y="4999356"/>
            <a:ext cx="1676400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iê</a:t>
            </a:r>
            <a:r>
              <a:rPr lang="en-US" sz="7200" b="1" noProof="0" dirty="0">
                <a:solidFill>
                  <a:srgbClr val="0070C0"/>
                </a:solidFill>
                <a:latin typeface="UTM Avo" panose="02040603050506020204" pitchFamily="18" charset="0"/>
              </a:rPr>
              <a:t>n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581400" y="6197266"/>
            <a:ext cx="1893648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50" t="15438" r="41875" b="30645"/>
          <a:stretch/>
        </p:blipFill>
        <p:spPr>
          <a:xfrm>
            <a:off x="2286000" y="1926685"/>
            <a:ext cx="2362200" cy="297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95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206662" y="416266"/>
            <a:ext cx="3032996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iêt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080420" y="348549"/>
            <a:ext cx="3024336" cy="2376264"/>
            <a:chOff x="767408" y="1052736"/>
            <a:chExt cx="3024336" cy="2376264"/>
          </a:xfrm>
        </p:grpSpPr>
        <p:sp>
          <p:nvSpPr>
            <p:cNvPr id="5" name="Rectangle 4"/>
            <p:cNvSpPr/>
            <p:nvPr/>
          </p:nvSpPr>
          <p:spPr>
            <a:xfrm>
              <a:off x="767408" y="1052736"/>
              <a:ext cx="3024336" cy="237626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911424" y="1196752"/>
              <a:ext cx="2736304" cy="100811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>
                  <a:solidFill>
                    <a:prstClr val="black"/>
                  </a:solidFill>
                  <a:latin typeface="UTM Avo" panose="02040603050506020204" pitchFamily="18" charset="0"/>
                </a:rPr>
                <a:t>iêt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979643" y="2288612"/>
              <a:ext cx="1299933" cy="100811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>
                  <a:solidFill>
                    <a:srgbClr val="008000"/>
                  </a:solidFill>
                  <a:latin typeface="UTM Avo" panose="02040603050506020204" pitchFamily="18" charset="0"/>
                </a:rPr>
                <a:t>iê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351584" y="2276872"/>
              <a:ext cx="1296144" cy="1008112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 dirty="0">
                  <a:solidFill>
                    <a:srgbClr val="F40CC2"/>
                  </a:solidFill>
                  <a:latin typeface="UTM Avo" panose="02040603050506020204" pitchFamily="18" charset="0"/>
                </a:rPr>
                <a:t>t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40CC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494016" y="5419635"/>
            <a:ext cx="4969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Việt Nam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36824" y="5443586"/>
            <a:ext cx="1521497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iêt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676400" y="6668260"/>
            <a:ext cx="17526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0" t="5760" r="36875" b="20967"/>
          <a:stretch/>
        </p:blipFill>
        <p:spPr>
          <a:xfrm>
            <a:off x="2325922" y="2120689"/>
            <a:ext cx="2637319" cy="325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77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76401" y="1872330"/>
            <a:ext cx="2215890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noProof="0">
                <a:latin typeface="UTM Avo" panose="02040603050506020204" pitchFamily="18" charset="0"/>
              </a:rPr>
              <a:t>iê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43801" y="1872330"/>
            <a:ext cx="2040960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noProof="0">
                <a:latin typeface="UTM Avo" panose="02040603050506020204" pitchFamily="18" charset="0"/>
              </a:rPr>
              <a:t>iê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2800" y="1872331"/>
            <a:ext cx="1394131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noProof="0" dirty="0">
                <a:latin typeface="UTM Avo" panose="02040603050506020204" pitchFamily="18" charset="0"/>
              </a:rPr>
              <a:t>n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72600" y="1872330"/>
            <a:ext cx="1066800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dirty="0">
                <a:latin typeface="UTM Avo" panose="02040603050506020204" pitchFamily="18" charset="0"/>
              </a:rPr>
              <a:t>t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41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445E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445E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620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1066800" y="416266"/>
            <a:ext cx="3268387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iên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1283" y="5449148"/>
            <a:ext cx="4332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cô tiên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28833" y="5443904"/>
            <a:ext cx="1676400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iê</a:t>
            </a:r>
            <a:r>
              <a:rPr lang="en-US" sz="7200" b="1" noProof="0" dirty="0">
                <a:solidFill>
                  <a:srgbClr val="0070C0"/>
                </a:solidFill>
                <a:latin typeface="UTM Avo" panose="02040603050506020204" pitchFamily="18" charset="0"/>
              </a:rPr>
              <a:t>n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50" t="15438" r="41875" b="30645"/>
          <a:stretch/>
        </p:blipFill>
        <p:spPr>
          <a:xfrm>
            <a:off x="921283" y="1926562"/>
            <a:ext cx="2892461" cy="3638904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8100118" y="416266"/>
            <a:ext cx="3032996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iêt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87472" y="5419635"/>
            <a:ext cx="4969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Việt Nam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938906" y="5434960"/>
            <a:ext cx="1521497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iêt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0" t="5760" r="36875" b="20967"/>
          <a:stretch/>
        </p:blipFill>
        <p:spPr>
          <a:xfrm>
            <a:off x="8219378" y="2120689"/>
            <a:ext cx="2637319" cy="325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944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4601" r="2890" b="5038"/>
          <a:stretch/>
        </p:blipFill>
        <p:spPr>
          <a:xfrm>
            <a:off x="0" y="-13216"/>
            <a:ext cx="12192000" cy="68712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950208"/>
            <a:ext cx="12192000" cy="1862040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b="1">
                <a:solidFill>
                  <a:srgbClr val="0070C0"/>
                </a:solidFill>
                <a:latin typeface="UTM Avo" panose="02040603050506020204" pitchFamily="18" charset="0"/>
              </a:rPr>
              <a:t>iên  </a:t>
            </a:r>
            <a:r>
              <a:rPr lang="en-US" sz="11500" b="1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11500" b="1">
                <a:solidFill>
                  <a:srgbClr val="0070C0"/>
                </a:solidFill>
                <a:latin typeface="UTM Avo" panose="02040603050506020204" pitchFamily="18" charset="0"/>
              </a:rPr>
              <a:t>    </a:t>
            </a:r>
            <a:r>
              <a:rPr lang="en-US" sz="11500" b="1">
                <a:solidFill>
                  <a:srgbClr val="FF0000"/>
                </a:solidFill>
                <a:latin typeface="UTM Avo" panose="02040603050506020204" pitchFamily="18" charset="0"/>
              </a:rPr>
              <a:t>iêt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93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4601" r="2890" b="5038"/>
          <a:stretch/>
        </p:blipFill>
        <p:spPr>
          <a:xfrm>
            <a:off x="-100584" y="-57244"/>
            <a:ext cx="12292584" cy="68712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26952" y="3027048"/>
            <a:ext cx="274574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14953" y="3712507"/>
            <a:ext cx="451409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b="1">
                <a:latin typeface="UTM Avo" panose="02040603050506020204" pitchFamily="18" charset="0"/>
              </a:rPr>
              <a:t>Việt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34400" y="3716925"/>
            <a:ext cx="2133600" cy="1862040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b="1">
                <a:solidFill>
                  <a:srgbClr val="FF0000"/>
                </a:solidFill>
                <a:latin typeface="UTM Avo" panose="02040603050506020204" pitchFamily="18" charset="0"/>
              </a:rPr>
              <a:t>iêt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7415" y="3694621"/>
            <a:ext cx="451409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b="1">
                <a:latin typeface="UTM Avo" panose="02040603050506020204" pitchFamily="18" charset="0"/>
              </a:rPr>
              <a:t>tiên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7400" y="3712515"/>
            <a:ext cx="2690065" cy="1862040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b="1">
                <a:solidFill>
                  <a:srgbClr val="0070C0"/>
                </a:solidFill>
                <a:latin typeface="UTM Avo" panose="02040603050506020204" pitchFamily="18" charset="0"/>
              </a:rPr>
              <a:t>iê</a:t>
            </a:r>
            <a:r>
              <a:rPr lang="en-US" sz="11500" b="1" noProof="0">
                <a:solidFill>
                  <a:srgbClr val="0070C0"/>
                </a:solidFill>
                <a:latin typeface="UTM Avo" panose="02040603050506020204" pitchFamily="18" charset="0"/>
              </a:rPr>
              <a:t>n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33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93644" y="-976861"/>
            <a:ext cx="5698487" cy="84716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88336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600200"/>
            <a:ext cx="2438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9180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" y="-48078"/>
            <a:ext cx="12180626" cy="690607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404664"/>
            <a:ext cx="8187458" cy="579283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476938" y="2170150"/>
            <a:ext cx="3977677" cy="32945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47928" y="3140968"/>
            <a:ext cx="4032448" cy="748458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166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66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endParaRPr kumimoji="0" lang="en-US" sz="166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397145"/>
      </p:ext>
    </p:extLst>
  </p:cSld>
  <p:clrMapOvr>
    <a:masterClrMapping/>
  </p:clrMapOvr>
  <p:transition advClick="0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/>
        </p:blipFill>
        <p:spPr>
          <a:xfrm>
            <a:off x="1350514" y="76200"/>
            <a:ext cx="9502539" cy="67818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>
            <a:off x="5181600" y="1066800"/>
            <a:ext cx="495300" cy="4343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505700" y="2057400"/>
            <a:ext cx="876300" cy="8382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143500" y="3273458"/>
            <a:ext cx="571500" cy="53654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105400" y="2057400"/>
            <a:ext cx="609600" cy="213674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7532409" y="1143000"/>
            <a:ext cx="925791" cy="411951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545764" y="6176913"/>
            <a:ext cx="76003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82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4"/>
          <a:stretch/>
        </p:blipFill>
        <p:spPr>
          <a:xfrm>
            <a:off x="533400" y="18142"/>
            <a:ext cx="11125200" cy="683985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" y="3200400"/>
            <a:ext cx="12192000" cy="10310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MÔN: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TiẾNG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ViỆT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– LỚP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Phân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: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Học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vần</a:t>
            </a:r>
            <a:endParaRPr kumimoji="0" lang="en-US" sz="2800" b="1" i="0" u="none" strike="noStrike" kern="1200" cap="all" spc="0" normalizeH="0" baseline="0" noProof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4531" y="4230276"/>
            <a:ext cx="7410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 </a:t>
            </a:r>
            <a:r>
              <a:rPr lang="en-US" sz="3600">
                <a:solidFill>
                  <a:srgbClr val="FF0000"/>
                </a:solidFill>
                <a:latin typeface="UTM Avo" panose="02040603050506020204" pitchFamily="18" charset="0"/>
              </a:rPr>
              <a:t>Bài 65. iên - iêt (tiết 1)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66623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6" b="37777"/>
          <a:stretch/>
        </p:blipFill>
        <p:spPr>
          <a:xfrm>
            <a:off x="304800" y="1600200"/>
            <a:ext cx="10866064" cy="3810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391400" y="1066800"/>
            <a:ext cx="9637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Hà</a:t>
            </a:r>
          </a:p>
        </p:txBody>
      </p:sp>
      <p:sp>
        <p:nvSpPr>
          <p:cNvPr id="5" name="Rectangle 4"/>
          <p:cNvSpPr/>
          <p:nvPr/>
        </p:nvSpPr>
        <p:spPr>
          <a:xfrm>
            <a:off x="2879743" y="901687"/>
            <a:ext cx="14526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Kiên</a:t>
            </a:r>
          </a:p>
        </p:txBody>
      </p:sp>
    </p:spTree>
    <p:extLst>
      <p:ext uri="{BB962C8B-B14F-4D97-AF65-F5344CB8AC3E}">
        <p14:creationId xmlns:p14="http://schemas.microsoft.com/office/powerpoint/2010/main" val="42589767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4" t="63333" r="3994"/>
          <a:stretch/>
        </p:blipFill>
        <p:spPr>
          <a:xfrm>
            <a:off x="381000" y="1617856"/>
            <a:ext cx="11247964" cy="343687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905000" y="152400"/>
            <a:ext cx="1676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886200" y="533400"/>
            <a:ext cx="3622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Tiết tập viết</a:t>
            </a:r>
          </a:p>
        </p:txBody>
      </p:sp>
    </p:spTree>
    <p:extLst>
      <p:ext uri="{BB962C8B-B14F-4D97-AF65-F5344CB8AC3E}">
        <p14:creationId xmlns:p14="http://schemas.microsoft.com/office/powerpoint/2010/main" val="33187001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4" t="63333" r="3994"/>
          <a:stretch/>
        </p:blipFill>
        <p:spPr>
          <a:xfrm>
            <a:off x="381000" y="1617856"/>
            <a:ext cx="11247964" cy="343687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3276600" y="2286000"/>
            <a:ext cx="2209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630857" y="2959609"/>
            <a:ext cx="18461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7879924" y="2289629"/>
            <a:ext cx="1797476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905000" y="152400"/>
            <a:ext cx="1676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607396" y="2971801"/>
            <a:ext cx="1602404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172633" y="2895600"/>
            <a:ext cx="13523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667000" y="4267200"/>
            <a:ext cx="91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9525000" y="4267200"/>
            <a:ext cx="1676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886200" y="533400"/>
            <a:ext cx="3622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Tiết tập viết</a:t>
            </a:r>
          </a:p>
        </p:txBody>
      </p:sp>
    </p:spTree>
    <p:extLst>
      <p:ext uri="{BB962C8B-B14F-4D97-AF65-F5344CB8AC3E}">
        <p14:creationId xmlns:p14="http://schemas.microsoft.com/office/powerpoint/2010/main" val="901190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4" t="63333" r="3994"/>
          <a:stretch/>
        </p:blipFill>
        <p:spPr>
          <a:xfrm>
            <a:off x="381000" y="1617856"/>
            <a:ext cx="11247964" cy="343687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886200" y="533400"/>
            <a:ext cx="3622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Tiết tập viết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905000" y="152400"/>
            <a:ext cx="1676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0" y="1585779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10200" y="1585778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25000" y="1585777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UTM Avo" panose="02040603050506020204" pitchFamily="18" charset="0"/>
              </a:rPr>
              <a:t>3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78176" y="2173443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UTM Avo" panose="02040603050506020204" pitchFamily="18" charset="0"/>
              </a:rPr>
              <a:t>4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95400" y="2895600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UTM Avo" panose="02040603050506020204" pitchFamily="18" charset="0"/>
              </a:rPr>
              <a:t>5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38600" y="2862438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UTM Avo" panose="02040603050506020204" pitchFamily="18" charset="0"/>
              </a:rPr>
              <a:t>6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0288" y="3505200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UTM Avo" panose="02040603050506020204" pitchFamily="18" charset="0"/>
              </a:rPr>
              <a:t>7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14024" y="3496921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UTM Avo" panose="02040603050506020204" pitchFamily="18" charset="0"/>
              </a:rPr>
              <a:t>8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4191000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UTM Avo" panose="02040603050506020204" pitchFamily="18" charset="0"/>
              </a:rPr>
              <a:t>9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24400" y="4044994"/>
            <a:ext cx="566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UTM Avo" panose="02040603050506020204" pitchFamily="18" charset="0"/>
              </a:rPr>
              <a:t>10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3733800" y="2362200"/>
            <a:ext cx="76200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079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8" y="25558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86" y="2955295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177" y="448623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032528" y="1110590"/>
            <a:ext cx="384271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Dặn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dò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974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4" b="14445"/>
          <a:stretch/>
        </p:blipFill>
        <p:spPr>
          <a:xfrm>
            <a:off x="21771" y="-29030"/>
            <a:ext cx="12170229" cy="68870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14800" y="1600200"/>
            <a:ext cx="525780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8800" b="1" cap="none" spc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Thử tài</a:t>
            </a:r>
          </a:p>
          <a:p>
            <a:r>
              <a:rPr lang="en-US" sz="8800" b="1" cap="none" spc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    của bạn</a:t>
            </a:r>
          </a:p>
        </p:txBody>
      </p:sp>
    </p:spTree>
    <p:extLst>
      <p:ext uri="{BB962C8B-B14F-4D97-AF65-F5344CB8AC3E}">
        <p14:creationId xmlns:p14="http://schemas.microsoft.com/office/powerpoint/2010/main" val="296060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hieu tro choi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Hãy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 đọc các từ sau: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210886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</a:rPr>
              <a:t>bản tin            thịt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</a:rPr>
              <a:t> kho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03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Hãy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 đọc câu sau: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3844499"/>
            <a:ext cx="10972800" cy="11430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0099"/>
                </a:solidFill>
                <a:latin typeface="UTM Avo" panose="02040603050506020204" pitchFamily="18" charset="0"/>
              </a:rPr>
              <a:t>Quả mít nhà bà đã chín và thơm.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43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512214" y="327967"/>
            <a:ext cx="5669248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prstClr val="white"/>
                </a:solidFill>
                <a:latin typeface="UTM Avo" panose="02040603050506020204" pitchFamily="18" charset="0"/>
              </a:rPr>
              <a:t>Đây là con gì?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24104" y="4333214"/>
            <a:ext cx="2438400" cy="866539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</a:rPr>
              <a:t>vịt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1026" name="Picture 2" descr="SỞ KHOA HỌC VÀ CÔNG NGHỆ TỈNH BẮC KẠ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551521"/>
            <a:ext cx="6238875" cy="37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43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Tìm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 2 từ có vần 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UTM Avo" panose="02040603050506020204" pitchFamily="18" charset="0"/>
              </a:rPr>
              <a:t>in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11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/>
      <p:bldP spid="1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" t="7432" r="4048" b="7143"/>
          <a:stretch/>
        </p:blipFill>
        <p:spPr>
          <a:xfrm>
            <a:off x="0" y="0"/>
            <a:ext cx="1219723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94665" y="1267633"/>
            <a:ext cx="95025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Bài 65. iên – iêt 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828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95600" y="2590800"/>
            <a:ext cx="6821099" cy="335280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0465345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40628161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168</Words>
  <Application>Microsoft Office PowerPoint</Application>
  <PresentationFormat>Widescreen</PresentationFormat>
  <Paragraphs>68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HP001 4 hàng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SingPC</cp:lastModifiedBy>
  <cp:revision>51</cp:revision>
  <dcterms:created xsi:type="dcterms:W3CDTF">2021-11-07T09:12:58Z</dcterms:created>
  <dcterms:modified xsi:type="dcterms:W3CDTF">2025-11-26T08:32:13Z</dcterms:modified>
</cp:coreProperties>
</file>