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9" r:id="rId3"/>
    <p:sldId id="419" r:id="rId4"/>
    <p:sldId id="406" r:id="rId5"/>
    <p:sldId id="260" r:id="rId6"/>
    <p:sldId id="407" r:id="rId7"/>
    <p:sldId id="416" r:id="rId8"/>
    <p:sldId id="409" r:id="rId9"/>
    <p:sldId id="264" r:id="rId10"/>
    <p:sldId id="417" r:id="rId11"/>
    <p:sldId id="274" r:id="rId12"/>
    <p:sldId id="266" r:id="rId13"/>
    <p:sldId id="410" r:id="rId14"/>
    <p:sldId id="411" r:id="rId15"/>
    <p:sldId id="418" r:id="rId16"/>
    <p:sldId id="272" r:id="rId17"/>
    <p:sldId id="4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5"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93DE7-C5A3-4667-B9C3-3489F06D475D}"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E20EF-364E-457A-ACF3-C7A69DB93A1F}" type="slidenum">
              <a:rPr lang="en-US" smtClean="0"/>
              <a:t>‹#›</a:t>
            </a:fld>
            <a:endParaRPr lang="en-US"/>
          </a:p>
        </p:txBody>
      </p:sp>
    </p:spTree>
    <p:extLst>
      <p:ext uri="{BB962C8B-B14F-4D97-AF65-F5344CB8AC3E}">
        <p14:creationId xmlns:p14="http://schemas.microsoft.com/office/powerpoint/2010/main" val="399839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C94B-1CC9-477B-A70E-48757DAEDA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716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498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994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339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0907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871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0296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373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C94B-1CC9-477B-A70E-48757DAEDA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23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0512BE-9A14-404C-A93C-F9F8C79CA7A0}"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102739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12BE-9A14-404C-A93C-F9F8C79CA7A0}"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24408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12BE-9A14-404C-A93C-F9F8C79CA7A0}"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3649448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625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12BE-9A14-404C-A93C-F9F8C79CA7A0}"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7838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512BE-9A14-404C-A93C-F9F8C79CA7A0}"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55718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512BE-9A14-404C-A93C-F9F8C79CA7A0}"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362725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512BE-9A14-404C-A93C-F9F8C79CA7A0}"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70054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0512BE-9A14-404C-A93C-F9F8C79CA7A0}"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00522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512BE-9A14-404C-A93C-F9F8C79CA7A0}"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125712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512BE-9A14-404C-A93C-F9F8C79CA7A0}"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170587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512BE-9A14-404C-A93C-F9F8C79CA7A0}"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82363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512BE-9A14-404C-A93C-F9F8C79CA7A0}"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ABBF8-EF04-4EA8-807B-C5CEBDE3700A}" type="slidenum">
              <a:rPr lang="en-US" smtClean="0"/>
              <a:t>‹#›</a:t>
            </a:fld>
            <a:endParaRPr lang="en-US"/>
          </a:p>
        </p:txBody>
      </p:sp>
    </p:spTree>
    <p:extLst>
      <p:ext uri="{BB962C8B-B14F-4D97-AF65-F5344CB8AC3E}">
        <p14:creationId xmlns:p14="http://schemas.microsoft.com/office/powerpoint/2010/main" val="223570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audio" Target="NULL"/><Relationship Id="rId4" Type="http://schemas.openxmlformats.org/officeDocument/2006/relationships/audio" Target="../media/audio3.wav"/><Relationship Id="rId9" Type="http://schemas.openxmlformats.org/officeDocument/2006/relationships/audio" Target="NUL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10" Type="http://schemas.microsoft.com/office/2007/relationships/hdphoto" Target="../media/hdphoto5.wdp"/><Relationship Id="rId4" Type="http://schemas.openxmlformats.org/officeDocument/2006/relationships/image" Target="../media/image23.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10" Type="http://schemas.microsoft.com/office/2007/relationships/hdphoto" Target="../media/hdphoto5.wdp"/><Relationship Id="rId4" Type="http://schemas.openxmlformats.org/officeDocument/2006/relationships/image" Target="../media/image23.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10" Type="http://schemas.microsoft.com/office/2007/relationships/hdphoto" Target="../media/hdphoto5.wdp"/><Relationship Id="rId4" Type="http://schemas.openxmlformats.org/officeDocument/2006/relationships/image" Target="../media/image23.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audio" Target="../media/audio2.wav"/><Relationship Id="rId4" Type="http://schemas.openxmlformats.org/officeDocument/2006/relationships/audio" Target="../media/audio2.wav"/><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5.wdp"/><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a:extLst>
              <a:ext uri="{FF2B5EF4-FFF2-40B4-BE49-F238E27FC236}">
                <a16:creationId xmlns:a16="http://schemas.microsoft.com/office/drawing/2014/main" id="{0D9CD298-33CF-4B4C-86C7-09D87E145DF8}"/>
              </a:ext>
            </a:extLst>
          </p:cNvPr>
          <p:cNvPicPr>
            <a:picLocks noChangeAspect="1"/>
          </p:cNvPicPr>
          <p:nvPr/>
        </p:nvPicPr>
        <p:blipFill rotWithShape="1">
          <a:blip r:embed="rId3">
            <a:extLst>
              <a:ext uri="{28A0092B-C50C-407E-A947-70E740481C1C}">
                <a14:useLocalDpi xmlns:a14="http://schemas.microsoft.com/office/drawing/2010/main" val="0"/>
              </a:ext>
            </a:extLst>
          </a:blip>
          <a:srcRect b="84659"/>
          <a:stretch/>
        </p:blipFill>
        <p:spPr>
          <a:xfrm>
            <a:off x="0" y="-21785"/>
            <a:ext cx="12192000" cy="6858000"/>
          </a:xfrm>
          <a:prstGeom prst="rect">
            <a:avLst/>
          </a:prstGeom>
        </p:spPr>
      </p:pic>
      <p:pic>
        <p:nvPicPr>
          <p:cNvPr id="20" name="图片 5">
            <a:extLst>
              <a:ext uri="{FF2B5EF4-FFF2-40B4-BE49-F238E27FC236}">
                <a16:creationId xmlns:a16="http://schemas.microsoft.com/office/drawing/2014/main" id="{451FFCD2-10F0-4FA8-A902-D3C0C33F2532}"/>
              </a:ext>
            </a:extLst>
          </p:cNvPr>
          <p:cNvPicPr>
            <a:picLocks noChangeAspect="1"/>
          </p:cNvPicPr>
          <p:nvPr/>
        </p:nvPicPr>
        <p:blipFill rotWithShape="1">
          <a:blip r:embed="rId4">
            <a:extLst>
              <a:ext uri="{28A0092B-C50C-407E-A947-70E740481C1C}">
                <a14:useLocalDpi xmlns:a14="http://schemas.microsoft.com/office/drawing/2010/main" val="0"/>
              </a:ext>
            </a:extLst>
          </a:blip>
          <a:srcRect l="161" t="16152" r="50872" b="70801"/>
          <a:stretch/>
        </p:blipFill>
        <p:spPr>
          <a:xfrm>
            <a:off x="3" y="3300582"/>
            <a:ext cx="4463845" cy="3538276"/>
          </a:xfrm>
          <a:prstGeom prst="rect">
            <a:avLst/>
          </a:prstGeom>
        </p:spPr>
      </p:pic>
      <p:pic>
        <p:nvPicPr>
          <p:cNvPr id="21" name="图片 6">
            <a:extLst>
              <a:ext uri="{FF2B5EF4-FFF2-40B4-BE49-F238E27FC236}">
                <a16:creationId xmlns:a16="http://schemas.microsoft.com/office/drawing/2014/main" id="{DD3528B8-326B-4A6C-ABE4-6A3B0F5D446C}"/>
              </a:ext>
            </a:extLst>
          </p:cNvPr>
          <p:cNvPicPr>
            <a:picLocks noChangeAspect="1"/>
          </p:cNvPicPr>
          <p:nvPr/>
        </p:nvPicPr>
        <p:blipFill rotWithShape="1">
          <a:blip r:embed="rId4">
            <a:extLst>
              <a:ext uri="{28A0092B-C50C-407E-A947-70E740481C1C}">
                <a14:useLocalDpi xmlns:a14="http://schemas.microsoft.com/office/drawing/2010/main" val="0"/>
              </a:ext>
            </a:extLst>
          </a:blip>
          <a:srcRect l="51069" t="25029" r="19324" b="70765"/>
          <a:stretch/>
        </p:blipFill>
        <p:spPr>
          <a:xfrm>
            <a:off x="4746525" y="5710282"/>
            <a:ext cx="2698955" cy="1140542"/>
          </a:xfrm>
          <a:prstGeom prst="rect">
            <a:avLst/>
          </a:prstGeom>
        </p:spPr>
      </p:pic>
      <p:pic>
        <p:nvPicPr>
          <p:cNvPr id="22" name="图片 7">
            <a:extLst>
              <a:ext uri="{FF2B5EF4-FFF2-40B4-BE49-F238E27FC236}">
                <a16:creationId xmlns:a16="http://schemas.microsoft.com/office/drawing/2014/main" id="{FCD977CF-1A15-42DE-B1D0-903768458CD7}"/>
              </a:ext>
            </a:extLst>
          </p:cNvPr>
          <p:cNvPicPr>
            <a:picLocks noChangeAspect="1"/>
          </p:cNvPicPr>
          <p:nvPr/>
        </p:nvPicPr>
        <p:blipFill rotWithShape="1">
          <a:blip r:embed="rId4">
            <a:extLst>
              <a:ext uri="{28A0092B-C50C-407E-A947-70E740481C1C}">
                <a14:useLocalDpi xmlns:a14="http://schemas.microsoft.com/office/drawing/2010/main" val="0"/>
              </a:ext>
            </a:extLst>
          </a:blip>
          <a:srcRect l="83288" t="21038" r="1008" b="70840"/>
          <a:stretch/>
        </p:blipFill>
        <p:spPr>
          <a:xfrm>
            <a:off x="10758951" y="4636433"/>
            <a:ext cx="1433052" cy="2202425"/>
          </a:xfrm>
          <a:prstGeom prst="rect">
            <a:avLst/>
          </a:prstGeom>
        </p:spPr>
      </p:pic>
      <p:pic>
        <p:nvPicPr>
          <p:cNvPr id="23" name="图片 8">
            <a:extLst>
              <a:ext uri="{FF2B5EF4-FFF2-40B4-BE49-F238E27FC236}">
                <a16:creationId xmlns:a16="http://schemas.microsoft.com/office/drawing/2014/main" id="{3722EA76-F3E6-4233-885C-5C1460C71147}"/>
              </a:ext>
            </a:extLst>
          </p:cNvPr>
          <p:cNvPicPr>
            <a:picLocks noChangeAspect="1"/>
          </p:cNvPicPr>
          <p:nvPr/>
        </p:nvPicPr>
        <p:blipFill rotWithShape="1">
          <a:blip r:embed="rId4">
            <a:extLst>
              <a:ext uri="{28A0092B-C50C-407E-A947-70E740481C1C}">
                <a14:useLocalDpi xmlns:a14="http://schemas.microsoft.com/office/drawing/2010/main" val="0"/>
              </a:ext>
            </a:extLst>
          </a:blip>
          <a:srcRect l="83339" t="16646" r="5977" b="78161"/>
          <a:stretch/>
        </p:blipFill>
        <p:spPr>
          <a:xfrm>
            <a:off x="6648263" y="-19142"/>
            <a:ext cx="974906" cy="1408281"/>
          </a:xfrm>
          <a:prstGeom prst="rect">
            <a:avLst/>
          </a:prstGeom>
        </p:spPr>
      </p:pic>
      <p:pic>
        <p:nvPicPr>
          <p:cNvPr id="24" name="图片 10">
            <a:extLst>
              <a:ext uri="{FF2B5EF4-FFF2-40B4-BE49-F238E27FC236}">
                <a16:creationId xmlns:a16="http://schemas.microsoft.com/office/drawing/2014/main" id="{AA186B85-C1A3-448B-9D3E-4D4FF9E4F369}"/>
              </a:ext>
            </a:extLst>
          </p:cNvPr>
          <p:cNvPicPr>
            <a:picLocks noChangeAspect="1"/>
          </p:cNvPicPr>
          <p:nvPr/>
        </p:nvPicPr>
        <p:blipFill rotWithShape="1">
          <a:blip r:embed="rId4">
            <a:extLst>
              <a:ext uri="{28A0092B-C50C-407E-A947-70E740481C1C}">
                <a14:useLocalDpi xmlns:a14="http://schemas.microsoft.com/office/drawing/2010/main" val="0"/>
              </a:ext>
            </a:extLst>
          </a:blip>
          <a:srcRect l="52995" t="97" r="125" b="90865"/>
          <a:stretch/>
        </p:blipFill>
        <p:spPr>
          <a:xfrm>
            <a:off x="7914188" y="-19142"/>
            <a:ext cx="4277815" cy="2450692"/>
          </a:xfrm>
          <a:prstGeom prst="rect">
            <a:avLst/>
          </a:prstGeom>
        </p:spPr>
      </p:pic>
      <p:pic>
        <p:nvPicPr>
          <p:cNvPr id="25" name="图片 13">
            <a:extLst>
              <a:ext uri="{FF2B5EF4-FFF2-40B4-BE49-F238E27FC236}">
                <a16:creationId xmlns:a16="http://schemas.microsoft.com/office/drawing/2014/main" id="{EEBC81C2-59D8-4983-9221-F7F6D7CD0C38}"/>
              </a:ext>
            </a:extLst>
          </p:cNvPr>
          <p:cNvPicPr>
            <a:picLocks noChangeAspect="1"/>
          </p:cNvPicPr>
          <p:nvPr/>
        </p:nvPicPr>
        <p:blipFill>
          <a:blip r:embed="rId5">
            <a:clrChange>
              <a:clrFrom>
                <a:srgbClr val="FFFFFF"/>
              </a:clrFrom>
              <a:clrTo>
                <a:srgbClr val="FFFFFF">
                  <a:alpha val="0"/>
                </a:srgbClr>
              </a:clrTo>
            </a:clrChange>
          </a:blip>
          <a:stretch>
            <a:fillRect/>
          </a:stretch>
        </p:blipFill>
        <p:spPr>
          <a:xfrm flipH="1">
            <a:off x="1398829" y="1441449"/>
            <a:ext cx="2954235" cy="5409375"/>
          </a:xfrm>
          <a:prstGeom prst="rect">
            <a:avLst/>
          </a:prstGeom>
        </p:spPr>
      </p:pic>
      <p:pic>
        <p:nvPicPr>
          <p:cNvPr id="26" name="图片 15">
            <a:extLst>
              <a:ext uri="{FF2B5EF4-FFF2-40B4-BE49-F238E27FC236}">
                <a16:creationId xmlns:a16="http://schemas.microsoft.com/office/drawing/2014/main" id="{7AB65629-769E-43B4-A132-B40528129A06}"/>
              </a:ext>
            </a:extLst>
          </p:cNvPr>
          <p:cNvPicPr>
            <a:picLocks noChangeAspect="1"/>
          </p:cNvPicPr>
          <p:nvPr/>
        </p:nvPicPr>
        <p:blipFill rotWithShape="1">
          <a:blip r:embed="rId4">
            <a:extLst>
              <a:ext uri="{28A0092B-C50C-407E-A947-70E740481C1C}">
                <a14:useLocalDpi xmlns:a14="http://schemas.microsoft.com/office/drawing/2010/main" val="0"/>
              </a:ext>
            </a:extLst>
          </a:blip>
          <a:srcRect l="67274" t="16646" r="17313" b="78060"/>
          <a:stretch/>
        </p:blipFill>
        <p:spPr>
          <a:xfrm>
            <a:off x="3759016" y="723694"/>
            <a:ext cx="1406457" cy="1435510"/>
          </a:xfrm>
          <a:prstGeom prst="rect">
            <a:avLst/>
          </a:prstGeom>
        </p:spPr>
      </p:pic>
      <p:pic>
        <p:nvPicPr>
          <p:cNvPr id="27" name="图片 16">
            <a:extLst>
              <a:ext uri="{FF2B5EF4-FFF2-40B4-BE49-F238E27FC236}">
                <a16:creationId xmlns:a16="http://schemas.microsoft.com/office/drawing/2014/main" id="{2A7C91B0-5CA9-4FDA-A62D-97C2127C2D9B}"/>
              </a:ext>
            </a:extLst>
          </p:cNvPr>
          <p:cNvPicPr>
            <a:picLocks noChangeAspect="1"/>
          </p:cNvPicPr>
          <p:nvPr/>
        </p:nvPicPr>
        <p:blipFill rotWithShape="1">
          <a:blip r:embed="rId4">
            <a:extLst>
              <a:ext uri="{28A0092B-C50C-407E-A947-70E740481C1C}">
                <a14:useLocalDpi xmlns:a14="http://schemas.microsoft.com/office/drawing/2010/main" val="0"/>
              </a:ext>
            </a:extLst>
          </a:blip>
          <a:srcRect l="51069" t="25029" r="19324" b="70765"/>
          <a:stretch/>
        </p:blipFill>
        <p:spPr>
          <a:xfrm>
            <a:off x="7943110" y="5712033"/>
            <a:ext cx="2698955" cy="1140542"/>
          </a:xfrm>
          <a:prstGeom prst="rect">
            <a:avLst/>
          </a:prstGeom>
        </p:spPr>
      </p:pic>
      <p:pic>
        <p:nvPicPr>
          <p:cNvPr id="28" name="图片 9">
            <a:extLst>
              <a:ext uri="{FF2B5EF4-FFF2-40B4-BE49-F238E27FC236}">
                <a16:creationId xmlns:a16="http://schemas.microsoft.com/office/drawing/2014/main" id="{B5532246-F633-4AB7-AEC9-5CB6A718EE76}"/>
              </a:ext>
            </a:extLst>
          </p:cNvPr>
          <p:cNvPicPr>
            <a:picLocks noChangeAspect="1"/>
          </p:cNvPicPr>
          <p:nvPr/>
        </p:nvPicPr>
        <p:blipFill rotWithShape="1">
          <a:blip r:embed="rId4">
            <a:extLst>
              <a:ext uri="{28A0092B-C50C-407E-A947-70E740481C1C}">
                <a14:useLocalDpi xmlns:a14="http://schemas.microsoft.com/office/drawing/2010/main" val="0"/>
              </a:ext>
            </a:extLst>
          </a:blip>
          <a:srcRect l="246" t="8499" r="-183" b="84888"/>
          <a:stretch/>
        </p:blipFill>
        <p:spPr>
          <a:xfrm>
            <a:off x="1" y="4460773"/>
            <a:ext cx="12192001" cy="2397227"/>
          </a:xfrm>
          <a:prstGeom prst="rect">
            <a:avLst/>
          </a:prstGeom>
        </p:spPr>
      </p:pic>
      <p:pic>
        <p:nvPicPr>
          <p:cNvPr id="29" name="图片 20">
            <a:extLst>
              <a:ext uri="{FF2B5EF4-FFF2-40B4-BE49-F238E27FC236}">
                <a16:creationId xmlns:a16="http://schemas.microsoft.com/office/drawing/2014/main" id="{03C582F9-2EEC-4D94-B960-C10D3A572AFE}"/>
              </a:ext>
            </a:extLst>
          </p:cNvPr>
          <p:cNvPicPr>
            <a:picLocks noChangeAspect="1"/>
          </p:cNvPicPr>
          <p:nvPr/>
        </p:nvPicPr>
        <p:blipFill rotWithShape="1">
          <a:blip r:embed="rId4">
            <a:extLst>
              <a:ext uri="{28A0092B-C50C-407E-A947-70E740481C1C}">
                <a14:useLocalDpi xmlns:a14="http://schemas.microsoft.com/office/drawing/2010/main" val="0"/>
              </a:ext>
            </a:extLst>
          </a:blip>
          <a:srcRect l="67274" t="16646" r="17313" b="78060"/>
          <a:stretch/>
        </p:blipFill>
        <p:spPr>
          <a:xfrm>
            <a:off x="1022801" y="139756"/>
            <a:ext cx="1406457" cy="1435510"/>
          </a:xfrm>
          <a:prstGeom prst="rect">
            <a:avLst/>
          </a:prstGeom>
        </p:spPr>
      </p:pic>
      <p:pic>
        <p:nvPicPr>
          <p:cNvPr id="30" name="图片 21">
            <a:extLst>
              <a:ext uri="{FF2B5EF4-FFF2-40B4-BE49-F238E27FC236}">
                <a16:creationId xmlns:a16="http://schemas.microsoft.com/office/drawing/2014/main" id="{492B818F-FDD3-4E13-9E02-EE27100403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55" t="43102" r="76311" b="51324"/>
          <a:stretch/>
        </p:blipFill>
        <p:spPr>
          <a:xfrm>
            <a:off x="1285469" y="3144593"/>
            <a:ext cx="770964" cy="632908"/>
          </a:xfrm>
          <a:prstGeom prst="rect">
            <a:avLst/>
          </a:prstGeom>
        </p:spPr>
      </p:pic>
      <p:grpSp>
        <p:nvGrpSpPr>
          <p:cNvPr id="32" name="Group 31">
            <a:extLst>
              <a:ext uri="{FF2B5EF4-FFF2-40B4-BE49-F238E27FC236}">
                <a16:creationId xmlns:a16="http://schemas.microsoft.com/office/drawing/2014/main" id="{D4BAB02F-D372-431D-9257-4660723598F1}"/>
              </a:ext>
            </a:extLst>
          </p:cNvPr>
          <p:cNvGrpSpPr/>
          <p:nvPr/>
        </p:nvGrpSpPr>
        <p:grpSpPr>
          <a:xfrm>
            <a:off x="6459164" y="2159204"/>
            <a:ext cx="3029331" cy="741676"/>
            <a:chOff x="2769991" y="1749601"/>
            <a:chExt cx="3029331" cy="741676"/>
          </a:xfrm>
        </p:grpSpPr>
        <p:sp>
          <p:nvSpPr>
            <p:cNvPr id="33" name="矩形: 圆角 10">
              <a:extLst>
                <a:ext uri="{FF2B5EF4-FFF2-40B4-BE49-F238E27FC236}">
                  <a16:creationId xmlns:a16="http://schemas.microsoft.com/office/drawing/2014/main" id="{58986193-068E-45FD-91AB-B47092B6BB89}"/>
                </a:ext>
              </a:extLst>
            </p:cNvPr>
            <p:cNvSpPr/>
            <p:nvPr/>
          </p:nvSpPr>
          <p:spPr>
            <a:xfrm rot="5400000">
              <a:off x="3902766" y="678390"/>
              <a:ext cx="738663" cy="2881085"/>
            </a:xfrm>
            <a:prstGeom prst="roundRect">
              <a:avLst>
                <a:gd name="adj" fmla="val 32744"/>
              </a:avLst>
            </a:prstGeom>
            <a:solidFill>
              <a:srgbClr val="FF2F64"/>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4" name="TextBox 33">
              <a:extLst>
                <a:ext uri="{FF2B5EF4-FFF2-40B4-BE49-F238E27FC236}">
                  <a16:creationId xmlns:a16="http://schemas.microsoft.com/office/drawing/2014/main" id="{072022C1-FC36-4706-9253-0A28EA64A08D}"/>
                </a:ext>
              </a:extLst>
            </p:cNvPr>
            <p:cNvSpPr txBox="1"/>
            <p:nvPr/>
          </p:nvSpPr>
          <p:spPr>
            <a:xfrm>
              <a:off x="2769991" y="1752613"/>
              <a:ext cx="302933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150" normalizeH="0" baseline="0" noProof="0" dirty="0">
                  <a:ln>
                    <a:noFill/>
                  </a:ln>
                  <a:solidFill>
                    <a:prstClr val="white"/>
                  </a:solidFill>
                  <a:effectLst/>
                  <a:uLnTx/>
                  <a:uFillTx/>
                  <a:latin typeface="LNTH-Kids  Chinese Font 1" panose="02010600030101010101" pitchFamily="2" charset="-128"/>
                  <a:ea typeface="LNTH-Kids  Chinese Font 1" panose="02010600030101010101" pitchFamily="2" charset="-128"/>
                  <a:cs typeface="+mn-cs"/>
                </a:rPr>
                <a:t>TIẾNG VIỆT</a:t>
              </a:r>
            </a:p>
          </p:txBody>
        </p:sp>
      </p:grpSp>
      <p:sp>
        <p:nvSpPr>
          <p:cNvPr id="35" name="TextBox 34">
            <a:extLst>
              <a:ext uri="{FF2B5EF4-FFF2-40B4-BE49-F238E27FC236}">
                <a16:creationId xmlns:a16="http://schemas.microsoft.com/office/drawing/2014/main" id="{C798B558-AE05-4ADE-83C6-D5D272A110E8}"/>
              </a:ext>
            </a:extLst>
          </p:cNvPr>
          <p:cNvSpPr txBox="1"/>
          <p:nvPr/>
        </p:nvSpPr>
        <p:spPr>
          <a:xfrm>
            <a:off x="5694000" y="3435205"/>
            <a:ext cx="44262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B207B0"/>
                </a:solidFill>
                <a:effectLst/>
                <a:uLnTx/>
                <a:uFillTx/>
                <a:latin typeface="SVN-Redressed" panose="02040603050506020204" pitchFamily="18" charset="0"/>
                <a:ea typeface="+mn-ea"/>
                <a:cs typeface="+mn-cs"/>
              </a:rPr>
              <a:t>Bài</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24 – </a:t>
            </a:r>
            <a:r>
              <a:rPr kumimoji="0" lang="en-US" sz="4000" b="1" i="0" u="none" strike="noStrike" kern="1200" cap="none" spc="0" normalizeH="0" baseline="0" noProof="0" dirty="0" err="1">
                <a:ln>
                  <a:noFill/>
                </a:ln>
                <a:solidFill>
                  <a:srgbClr val="B207B0"/>
                </a:solidFill>
                <a:effectLst/>
                <a:uLnTx/>
                <a:uFillTx/>
                <a:latin typeface="SVN-Redressed" panose="02040603050506020204" pitchFamily="18" charset="0"/>
                <a:ea typeface="+mn-ea"/>
                <a:cs typeface="+mn-cs"/>
              </a:rPr>
              <a:t>Tiết</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a:t>
            </a:r>
            <a:r>
              <a:rPr lang="en-US" sz="4000" b="1" dirty="0">
                <a:solidFill>
                  <a:srgbClr val="B207B0"/>
                </a:solidFill>
                <a:latin typeface="SVN-Redressed" panose="02040603050506020204" pitchFamily="18" charset="0"/>
              </a:rPr>
              <a:t>4</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a:t>
            </a:r>
          </a:p>
        </p:txBody>
      </p:sp>
      <p:sp>
        <p:nvSpPr>
          <p:cNvPr id="2" name="TextBox 1"/>
          <p:cNvSpPr txBox="1"/>
          <p:nvPr/>
        </p:nvSpPr>
        <p:spPr>
          <a:xfrm>
            <a:off x="5108110" y="4352895"/>
            <a:ext cx="5116850" cy="523220"/>
          </a:xfrm>
          <a:prstGeom prst="rect">
            <a:avLst/>
          </a:prstGeom>
          <a:noFill/>
        </p:spPr>
        <p:txBody>
          <a:bodyPr wrap="non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VIẾT ĐOẠN VĂN TẢ ĐỒ VẬT</a:t>
            </a:r>
          </a:p>
        </p:txBody>
      </p:sp>
    </p:spTree>
    <p:extLst>
      <p:ext uri="{BB962C8B-B14F-4D97-AF65-F5344CB8AC3E}">
        <p14:creationId xmlns:p14="http://schemas.microsoft.com/office/powerpoint/2010/main" val="3163982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par>
                                <p:cTn id="23" presetID="6" presetClass="entr" presetSubtype="32"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out)">
                                      <p:cBhvr>
                                        <p:cTn id="25" dur="500"/>
                                        <p:tgtEl>
                                          <p:spTgt spid="25"/>
                                        </p:tgtEl>
                                      </p:cBhvr>
                                    </p:animEffect>
                                  </p:childTnLst>
                                </p:cTn>
                              </p:par>
                              <p:par>
                                <p:cTn id="26" presetID="21"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500"/>
                                        <p:tgtEl>
                                          <p:spTgt spid="23"/>
                                        </p:tgtEl>
                                      </p:cBhvr>
                                    </p:animEffect>
                                  </p:childTnLst>
                                </p:cTn>
                              </p:par>
                              <p:par>
                                <p:cTn id="29" presetID="21" presetClass="entr" presetSubtype="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500"/>
                                        <p:tgtEl>
                                          <p:spTgt spid="26"/>
                                        </p:tgtEl>
                                      </p:cBhvr>
                                    </p:animEffect>
                                  </p:childTnLst>
                                </p:cTn>
                              </p:par>
                              <p:par>
                                <p:cTn id="32" presetID="21" presetClass="entr" presetSubtype="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1)">
                                      <p:cBhvr>
                                        <p:cTn id="34" dur="500"/>
                                        <p:tgtEl>
                                          <p:spTgt spid="29"/>
                                        </p:tgtEl>
                                      </p:cBhvr>
                                    </p:animEffect>
                                  </p:childTnLst>
                                </p:cTn>
                              </p:par>
                              <p:par>
                                <p:cTn id="35" presetID="5" presetClass="entr" presetSubtype="1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heckerboard(across)">
                                      <p:cBhvr>
                                        <p:cTn id="37" dur="500"/>
                                        <p:tgtEl>
                                          <p:spTgt spid="32"/>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ppt_x</p:attrName>
                                        </p:attrNameLst>
                                      </p:cBhvr>
                                      <p:tavLst>
                                        <p:tav tm="0">
                                          <p:val>
                                            <p:strVal val="#ppt_x"/>
                                          </p:val>
                                        </p:tav>
                                        <p:tav tm="100000">
                                          <p:val>
                                            <p:strVal val="#ppt_x"/>
                                          </p:val>
                                        </p:tav>
                                      </p:tavLst>
                                    </p:anim>
                                    <p:anim calcmode="lin" valueType="num">
                                      <p:cBhvr>
                                        <p:cTn id="42"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43587-9525-8F04-EB60-9F7985C5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341"/>
            <a:ext cx="12192000" cy="7699655"/>
          </a:xfrm>
          <a:prstGeom prst="rect">
            <a:avLst/>
          </a:prstGeom>
        </p:spPr>
      </p:pic>
      <p:sp>
        <p:nvSpPr>
          <p:cNvPr id="12" name="椭圆 31">
            <a:extLst>
              <a:ext uri="{FF2B5EF4-FFF2-40B4-BE49-F238E27FC236}">
                <a16:creationId xmlns:a16="http://schemas.microsoft.com/office/drawing/2014/main" id="{29367609-38B3-43BF-AA4C-4F9EBE4FE762}"/>
              </a:ext>
            </a:extLst>
          </p:cNvPr>
          <p:cNvSpPr/>
          <p:nvPr/>
        </p:nvSpPr>
        <p:spPr>
          <a:xfrm flipH="1">
            <a:off x="997241" y="1500187"/>
            <a:ext cx="10567274" cy="25146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381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3.</a:t>
            </a:r>
          </a:p>
          <a:p>
            <a:pPr>
              <a:lnSpc>
                <a:spcPct val="150000"/>
              </a:lnSpc>
            </a:pP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Chia </a:t>
            </a:r>
            <a:r>
              <a:rPr lang="en-US" sz="3200" b="1" dirty="0" err="1">
                <a:solidFill>
                  <a:srgbClr val="002060"/>
                </a:solidFill>
                <a:latin typeface="Times New Roman" panose="02020603050405020304" pitchFamily="18" charset="0"/>
                <a:cs typeface="Times New Roman" panose="02020603050405020304" pitchFamily="18" charset="0"/>
              </a:rPr>
              <a:t>sẻ</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nhóm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hay</a:t>
            </a:r>
          </a:p>
        </p:txBody>
      </p:sp>
    </p:spTree>
    <p:extLst>
      <p:ext uri="{BB962C8B-B14F-4D97-AF65-F5344CB8AC3E}">
        <p14:creationId xmlns:p14="http://schemas.microsoft.com/office/powerpoint/2010/main" val="42250422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8C7F13-52DA-49A0-E118-92BD8E9C6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9317"/>
            <a:ext cx="12192000" cy="7699655"/>
          </a:xfrm>
          <a:prstGeom prst="rect">
            <a:avLst/>
          </a:prstGeom>
        </p:spPr>
      </p:pic>
      <p:sp>
        <p:nvSpPr>
          <p:cNvPr id="12" name="椭圆 31">
            <a:extLst>
              <a:ext uri="{FF2B5EF4-FFF2-40B4-BE49-F238E27FC236}">
                <a16:creationId xmlns:a16="http://schemas.microsoft.com/office/drawing/2014/main" id="{29367609-38B3-43BF-AA4C-4F9EBE4FE762}"/>
              </a:ext>
            </a:extLst>
          </p:cNvPr>
          <p:cNvSpPr/>
          <p:nvPr/>
        </p:nvSpPr>
        <p:spPr>
          <a:xfrm flipH="1">
            <a:off x="1255059" y="1322564"/>
            <a:ext cx="9950823" cy="44507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381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r>
              <a:rPr lang="en-US" sz="3200" b="1" dirty="0" err="1">
                <a:solidFill>
                  <a:srgbClr val="002060"/>
                </a:solidFill>
                <a:latin typeface="Times New Roman" panose="02020603050405020304" pitchFamily="18" charset="0"/>
                <a:cs typeface="Times New Roman" panose="02020603050405020304" pitchFamily="18" charset="0"/>
              </a:rPr>
              <a:t>Tiêu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giá</a:t>
            </a:r>
            <a:endParaRPr lang="en-US" sz="32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a:t>
            </a:r>
          </a:p>
          <a:p>
            <a:pPr>
              <a:lnSpc>
                <a:spcPct val="150000"/>
              </a:lnSpc>
            </a:pP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40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1368E0-81CC-49A2-B02F-751C4656E299}"/>
              </a:ext>
            </a:extLst>
          </p:cNvPr>
          <p:cNvPicPr>
            <a:picLocks noChangeAspect="1"/>
          </p:cNvPicPr>
          <p:nvPr/>
        </p:nvPicPr>
        <p:blipFill rotWithShape="1">
          <a:blip r:embed="rId5">
            <a:extLst>
              <a:ext uri="{28A0092B-C50C-407E-A947-70E740481C1C}">
                <a14:useLocalDpi xmlns:a14="http://schemas.microsoft.com/office/drawing/2010/main" val="0"/>
              </a:ext>
            </a:extLst>
          </a:blip>
          <a:srcRect b="84659"/>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39C5A130-93F0-4258-A900-CA0D2EBCBCC5}"/>
              </a:ext>
            </a:extLst>
          </p:cNvPr>
          <p:cNvPicPr>
            <a:picLocks noChangeAspect="1"/>
          </p:cNvPicPr>
          <p:nvPr/>
        </p:nvPicPr>
        <p:blipFill rotWithShape="1">
          <a:blip r:embed="rId6">
            <a:extLst>
              <a:ext uri="{28A0092B-C50C-407E-A947-70E740481C1C}">
                <a14:useLocalDpi xmlns:a14="http://schemas.microsoft.com/office/drawing/2010/main" val="0"/>
              </a:ext>
            </a:extLst>
          </a:blip>
          <a:srcRect l="161" t="16152" r="50872" b="70801"/>
          <a:stretch/>
        </p:blipFill>
        <p:spPr>
          <a:xfrm>
            <a:off x="0" y="3319724"/>
            <a:ext cx="4463845" cy="3538276"/>
          </a:xfrm>
          <a:prstGeom prst="rect">
            <a:avLst/>
          </a:prstGeom>
        </p:spPr>
      </p:pic>
      <p:pic>
        <p:nvPicPr>
          <p:cNvPr id="24" name="图片 23">
            <a:extLst>
              <a:ext uri="{FF2B5EF4-FFF2-40B4-BE49-F238E27FC236}">
                <a16:creationId xmlns:a16="http://schemas.microsoft.com/office/drawing/2014/main" id="{405D15D5-5C35-44EB-B293-DF22511D0E95}"/>
              </a:ext>
            </a:extLst>
          </p:cNvPr>
          <p:cNvPicPr>
            <a:picLocks noChangeAspect="1"/>
          </p:cNvPicPr>
          <p:nvPr/>
        </p:nvPicPr>
        <p:blipFill rotWithShape="1">
          <a:blip r:embed="rId6">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381A921-19BA-4F69-A5E9-A8D9AE7D0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8320" y="-620795"/>
            <a:ext cx="8595360" cy="8595360"/>
          </a:xfrm>
          <a:prstGeom prst="rect">
            <a:avLst/>
          </a:prstGeom>
        </p:spPr>
      </p:pic>
      <p:pic>
        <p:nvPicPr>
          <p:cNvPr id="26" name="图片 25">
            <a:extLst>
              <a:ext uri="{FF2B5EF4-FFF2-40B4-BE49-F238E27FC236}">
                <a16:creationId xmlns:a16="http://schemas.microsoft.com/office/drawing/2014/main" id="{B405DF52-CEF9-4F6B-80A1-DCCA416E1831}"/>
              </a:ext>
            </a:extLst>
          </p:cNvPr>
          <p:cNvPicPr>
            <a:picLocks noChangeAspect="1"/>
          </p:cNvPicPr>
          <p:nvPr/>
        </p:nvPicPr>
        <p:blipFill rotWithShape="1">
          <a:blip r:embed="rId6">
            <a:extLst>
              <a:ext uri="{28A0092B-C50C-407E-A947-70E740481C1C}">
                <a14:useLocalDpi xmlns:a14="http://schemas.microsoft.com/office/drawing/2010/main" val="0"/>
              </a:ext>
            </a:extLst>
          </a:blip>
          <a:srcRect l="49573" t="29534" r="3509" b="57419"/>
          <a:stretch/>
        </p:blipFill>
        <p:spPr>
          <a:xfrm>
            <a:off x="9070836" y="-637509"/>
            <a:ext cx="5621671" cy="4650660"/>
          </a:xfrm>
          <a:prstGeom prst="rect">
            <a:avLst/>
          </a:prstGeom>
        </p:spPr>
      </p:pic>
      <p:sp>
        <p:nvSpPr>
          <p:cNvPr id="3" name="TextBox 2">
            <a:extLst>
              <a:ext uri="{FF2B5EF4-FFF2-40B4-BE49-F238E27FC236}">
                <a16:creationId xmlns:a16="http://schemas.microsoft.com/office/drawing/2014/main" id="{020B9ED8-DF8B-42A2-98DC-F2C6607E17F9}"/>
              </a:ext>
            </a:extLst>
          </p:cNvPr>
          <p:cNvSpPr txBox="1"/>
          <p:nvPr/>
        </p:nvSpPr>
        <p:spPr>
          <a:xfrm>
            <a:off x="1462572" y="0"/>
            <a:ext cx="735256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Chia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sẻ</a:t>
            </a: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trước</a:t>
            </a: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lớp</a:t>
            </a:r>
            <a:endPar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endParaRPr>
          </a:p>
        </p:txBody>
      </p:sp>
      <p:grpSp>
        <p:nvGrpSpPr>
          <p:cNvPr id="15" name="Group 14">
            <a:extLst>
              <a:ext uri="{FF2B5EF4-FFF2-40B4-BE49-F238E27FC236}">
                <a16:creationId xmlns:a16="http://schemas.microsoft.com/office/drawing/2014/main" id="{14AAF6F8-E4D8-4424-A452-317E407C27D3}"/>
              </a:ext>
            </a:extLst>
          </p:cNvPr>
          <p:cNvGrpSpPr/>
          <p:nvPr/>
        </p:nvGrpSpPr>
        <p:grpSpPr>
          <a:xfrm>
            <a:off x="5581917" y="1832925"/>
            <a:ext cx="2651760" cy="2651760"/>
            <a:chOff x="5531268" y="1687821"/>
            <a:chExt cx="2651760" cy="2651760"/>
          </a:xfrm>
        </p:grpSpPr>
        <p:pic>
          <p:nvPicPr>
            <p:cNvPr id="21" name="Picture 20">
              <a:extLst>
                <a:ext uri="{FF2B5EF4-FFF2-40B4-BE49-F238E27FC236}">
                  <a16:creationId xmlns:a16="http://schemas.microsoft.com/office/drawing/2014/main" id="{7037A95F-4DEC-4231-9FCF-E91A241A073E}"/>
                </a:ext>
              </a:extLst>
            </p:cNvPr>
            <p:cNvPicPr>
              <a:picLocks noChangeAspect="1"/>
            </p:cNvPicPr>
            <p:nvPr/>
          </p:nvPicPr>
          <p:blipFill>
            <a:blip r:embed="rId8"/>
            <a:stretch>
              <a:fillRect/>
            </a:stretch>
          </p:blipFill>
          <p:spPr>
            <a:xfrm flipH="1">
              <a:off x="5531268" y="1687821"/>
              <a:ext cx="2651760" cy="2651760"/>
            </a:xfrm>
            <a:prstGeom prst="rect">
              <a:avLst/>
            </a:prstGeom>
          </p:spPr>
        </p:pic>
        <p:sp>
          <p:nvSpPr>
            <p:cNvPr id="14" name="TextBox 13">
              <a:extLst>
                <a:ext uri="{FF2B5EF4-FFF2-40B4-BE49-F238E27FC236}">
                  <a16:creationId xmlns:a16="http://schemas.microsoft.com/office/drawing/2014/main" id="{61BDAF68-9353-4568-8F04-05BB343856C3}"/>
                </a:ext>
              </a:extLst>
            </p:cNvPr>
            <p:cNvSpPr txBox="1"/>
            <p:nvPr/>
          </p:nvSpPr>
          <p:spPr>
            <a:xfrm>
              <a:off x="5804651" y="2553700"/>
              <a:ext cx="22223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glow rad="127000">
                      <a:srgbClr val="FF6699">
                        <a:alpha val="49804"/>
                      </a:srgbClr>
                    </a:glow>
                  </a:effectLst>
                  <a:uLnTx/>
                  <a:uFillTx/>
                  <a:latin typeface="Calibri"/>
                  <a:ea typeface="+mn-ea"/>
                  <a:cs typeface="+mn-cs"/>
                </a:rPr>
                <a:t>Trình</a:t>
              </a:r>
              <a:r>
                <a:rPr kumimoji="0" lang="en-US" sz="4000" b="0" i="0" u="none" strike="noStrike" kern="1200" cap="none" spc="0" normalizeH="0" baseline="0" noProof="0" dirty="0">
                  <a:ln>
                    <a:noFill/>
                  </a:ln>
                  <a:solidFill>
                    <a:srgbClr val="FF0000"/>
                  </a:solidFill>
                  <a:effectLst>
                    <a:glow rad="127000">
                      <a:srgbClr val="FF6699">
                        <a:alpha val="49804"/>
                      </a:srgbClr>
                    </a:glow>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glow rad="127000">
                      <a:srgbClr val="FF6699">
                        <a:alpha val="49804"/>
                      </a:srgbClr>
                    </a:glow>
                  </a:effectLst>
                  <a:uLnTx/>
                  <a:uFillTx/>
                  <a:latin typeface="Calibri"/>
                  <a:ea typeface="+mn-ea"/>
                  <a:cs typeface="+mn-cs"/>
                </a:rPr>
                <a:t>bày</a:t>
              </a:r>
              <a:endParaRPr kumimoji="0" lang="en-US" sz="4000" b="0" i="0" u="none" strike="noStrike" kern="1200" cap="none" spc="0" normalizeH="0" baseline="0" noProof="0" dirty="0">
                <a:ln>
                  <a:noFill/>
                </a:ln>
                <a:solidFill>
                  <a:srgbClr val="FF0000"/>
                </a:solidFill>
                <a:effectLst>
                  <a:glow rad="127000">
                    <a:srgbClr val="FF6699">
                      <a:alpha val="49804"/>
                    </a:srgbClr>
                  </a:glow>
                </a:effectLst>
                <a:uLnTx/>
                <a:uFillTx/>
                <a:latin typeface="Calibri"/>
                <a:ea typeface="+mn-ea"/>
                <a:cs typeface="+mn-cs"/>
              </a:endParaRPr>
            </a:p>
          </p:txBody>
        </p:sp>
      </p:grpSp>
      <p:grpSp>
        <p:nvGrpSpPr>
          <p:cNvPr id="25" name="Group 24">
            <a:extLst>
              <a:ext uri="{FF2B5EF4-FFF2-40B4-BE49-F238E27FC236}">
                <a16:creationId xmlns:a16="http://schemas.microsoft.com/office/drawing/2014/main" id="{67A3B5F2-3139-4C20-B6A9-95AB1A1281C4}"/>
              </a:ext>
            </a:extLst>
          </p:cNvPr>
          <p:cNvGrpSpPr/>
          <p:nvPr/>
        </p:nvGrpSpPr>
        <p:grpSpPr>
          <a:xfrm flipH="1">
            <a:off x="8351052" y="2103120"/>
            <a:ext cx="2651760" cy="2651760"/>
            <a:chOff x="5531268" y="1687821"/>
            <a:chExt cx="2651760" cy="2651760"/>
          </a:xfrm>
        </p:grpSpPr>
        <p:pic>
          <p:nvPicPr>
            <p:cNvPr id="27" name="Picture 26">
              <a:extLst>
                <a:ext uri="{FF2B5EF4-FFF2-40B4-BE49-F238E27FC236}">
                  <a16:creationId xmlns:a16="http://schemas.microsoft.com/office/drawing/2014/main" id="{A543ECA3-6055-4216-BD24-E659E259B835}"/>
                </a:ext>
              </a:extLst>
            </p:cNvPr>
            <p:cNvPicPr>
              <a:picLocks noChangeAspect="1"/>
            </p:cNvPicPr>
            <p:nvPr/>
          </p:nvPicPr>
          <p:blipFill>
            <a:blip r:embed="rId8"/>
            <a:stretch>
              <a:fillRect/>
            </a:stretch>
          </p:blipFill>
          <p:spPr>
            <a:xfrm flipH="1">
              <a:off x="5531268" y="1687821"/>
              <a:ext cx="2651760" cy="2651760"/>
            </a:xfrm>
            <a:prstGeom prst="rect">
              <a:avLst/>
            </a:prstGeom>
          </p:spPr>
        </p:pic>
        <p:sp>
          <p:nvSpPr>
            <p:cNvPr id="28" name="TextBox 27">
              <a:extLst>
                <a:ext uri="{FF2B5EF4-FFF2-40B4-BE49-F238E27FC236}">
                  <a16:creationId xmlns:a16="http://schemas.microsoft.com/office/drawing/2014/main" id="{F3684317-9F46-482F-BAB2-ABEBC78F7E72}"/>
                </a:ext>
              </a:extLst>
            </p:cNvPr>
            <p:cNvSpPr txBox="1"/>
            <p:nvPr/>
          </p:nvSpPr>
          <p:spPr>
            <a:xfrm>
              <a:off x="5804652" y="2553700"/>
              <a:ext cx="21049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glow rad="127000">
                      <a:srgbClr val="FF6699">
                        <a:alpha val="49804"/>
                      </a:srgbClr>
                    </a:glow>
                  </a:effectLst>
                  <a:uLnTx/>
                  <a:uFillTx/>
                  <a:latin typeface="Calibri"/>
                  <a:ea typeface="+mn-ea"/>
                  <a:cs typeface="+mn-cs"/>
                </a:rPr>
                <a:t>Nhận</a:t>
              </a:r>
              <a:r>
                <a:rPr kumimoji="0" lang="en-US" sz="4000" b="0" i="0" u="none" strike="noStrike" kern="1200" cap="none" spc="0" normalizeH="0" baseline="0" noProof="0" dirty="0">
                  <a:ln>
                    <a:noFill/>
                  </a:ln>
                  <a:solidFill>
                    <a:srgbClr val="FF0000"/>
                  </a:solidFill>
                  <a:effectLst>
                    <a:glow rad="127000">
                      <a:srgbClr val="FF6699">
                        <a:alpha val="49804"/>
                      </a:srgbClr>
                    </a:glow>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glow rad="127000">
                      <a:srgbClr val="FF6699">
                        <a:alpha val="49804"/>
                      </a:srgbClr>
                    </a:glow>
                  </a:effectLst>
                  <a:uLnTx/>
                  <a:uFillTx/>
                  <a:latin typeface="Calibri"/>
                  <a:ea typeface="+mn-ea"/>
                  <a:cs typeface="+mn-cs"/>
                </a:rPr>
                <a:t>xét</a:t>
              </a:r>
              <a:endParaRPr kumimoji="0" lang="en-US" sz="4000" b="0" i="0" u="none" strike="noStrike" kern="1200" cap="none" spc="0" normalizeH="0" baseline="0" noProof="0" dirty="0">
                <a:ln>
                  <a:noFill/>
                </a:ln>
                <a:solidFill>
                  <a:srgbClr val="FF0000"/>
                </a:solidFill>
                <a:effectLst>
                  <a:glow rad="127000">
                    <a:srgbClr val="FF6699">
                      <a:alpha val="49804"/>
                    </a:srgbClr>
                  </a:glow>
                </a:effectLst>
                <a:uLnTx/>
                <a:uFillTx/>
                <a:latin typeface="Calibri"/>
                <a:ea typeface="+mn-ea"/>
                <a:cs typeface="+mn-cs"/>
              </a:endParaRPr>
            </a:p>
          </p:txBody>
        </p:sp>
      </p:grpSp>
    </p:spTree>
    <p:extLst>
      <p:ext uri="{BB962C8B-B14F-4D97-AF65-F5344CB8AC3E}">
        <p14:creationId xmlns:p14="http://schemas.microsoft.com/office/powerpoint/2010/main" val="124384320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par>
                              <p:cTn id="26" fill="hold">
                                <p:stCondLst>
                                  <p:cond delay="1150"/>
                                </p:stCondLst>
                                <p:childTnLst>
                                  <p:par>
                                    <p:cTn id="27" presetID="2" presetClass="entr" presetSubtype="4" fill="hold" nodeType="afterEffect" p14:presetBounceEnd="50000">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14:bounceEnd="50000">
                                          <p:cBhvr additive="base">
                                            <p:cTn id="29"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uỷn.wav"/>
                                            </p:tgtEl>
                                          </p:cMediaNode>
                                        </p:audio>
                                      </p:subTnLst>
                                    </p:cTn>
                                  </p:par>
                                </p:childTnLst>
                              </p:cTn>
                            </p:par>
                            <p:par>
                              <p:cTn id="31" fill="hold">
                                <p:stCondLst>
                                  <p:cond delay="1650"/>
                                </p:stCondLst>
                                <p:childTnLst>
                                  <p:par>
                                    <p:cTn id="32" presetID="22" presetClass="entr" presetSubtype="4"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4" name="Trò-chơi-ting.wav"/>
                                            </p:tgtEl>
                                          </p:cMediaNode>
                                        </p:audio>
                                      </p:subTnLst>
                                    </p:cTn>
                                  </p:par>
                                </p:childTnLst>
                              </p:cTn>
                            </p:par>
                            <p:par>
                              <p:cTn id="35" fill="hold">
                                <p:stCondLst>
                                  <p:cond delay="2150"/>
                                </p:stCondLst>
                                <p:childTnLst>
                                  <p:par>
                                    <p:cTn id="36" presetID="2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subTnLst>
                                        <p:audio>
                                          <p:cMediaNode>
                                            <p:cTn display="0" masterRel="sameClick">
                                              <p:stCondLst>
                                                <p:cond evt="begin" delay="0">
                                                  <p:tn val="36"/>
                                                </p:cond>
                                              </p:stCondLst>
                                              <p:endCondLst>
                                                <p:cond evt="onStopAudio" delay="0">
                                                  <p:tgtEl>
                                                    <p:sldTgt/>
                                                  </p:tgtEl>
                                                </p:cond>
                                              </p:endCondLst>
                                            </p:cTn>
                                            <p:tgtEl>
                                              <p:sndTgt r:embed="rId4"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par>
                              <p:cTn id="26" fill="hold">
                                <p:stCondLst>
                                  <p:cond delay="1150"/>
                                </p:stCondLst>
                                <p:childTnLst>
                                  <p:par>
                                    <p:cTn id="27" presetID="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9" name="uỷn.wav"/>
                                            </p:tgtEl>
                                          </p:cMediaNode>
                                        </p:audio>
                                      </p:subTnLst>
                                    </p:cTn>
                                  </p:par>
                                </p:childTnLst>
                              </p:cTn>
                            </p:par>
                            <p:par>
                              <p:cTn id="31" fill="hold">
                                <p:stCondLst>
                                  <p:cond delay="1650"/>
                                </p:stCondLst>
                                <p:childTnLst>
                                  <p:par>
                                    <p:cTn id="32" presetID="22" presetClass="entr" presetSubtype="4"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10" name="Trò-chơi-ting.wav"/>
                                            </p:tgtEl>
                                          </p:cMediaNode>
                                        </p:audio>
                                      </p:subTnLst>
                                    </p:cTn>
                                  </p:par>
                                </p:childTnLst>
                              </p:cTn>
                            </p:par>
                            <p:par>
                              <p:cTn id="35" fill="hold">
                                <p:stCondLst>
                                  <p:cond delay="2150"/>
                                </p:stCondLst>
                                <p:childTnLst>
                                  <p:par>
                                    <p:cTn id="36" presetID="2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subTnLst>
                                        <p:audio>
                                          <p:cMediaNode>
                                            <p:cTn display="0" masterRel="sameClick">
                                              <p:stCondLst>
                                                <p:cond evt="begin" delay="0">
                                                  <p:tn val="36"/>
                                                </p:cond>
                                              </p:stCondLst>
                                              <p:endCondLst>
                                                <p:cond evt="onStopAudio" delay="0">
                                                  <p:tgtEl>
                                                    <p:sldTgt/>
                                                  </p:tgtEl>
                                                </p:cond>
                                              </p:endCondLst>
                                            </p:cTn>
                                            <p:tgtEl>
                                              <p:sndTgt r:embed="rId10"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sp>
        <p:nvSpPr>
          <p:cNvPr id="5" name="Rounded Rectangle 4"/>
          <p:cNvSpPr/>
          <p:nvPr/>
        </p:nvSpPr>
        <p:spPr>
          <a:xfrm>
            <a:off x="690494" y="1174789"/>
            <a:ext cx="10951030" cy="3915966"/>
          </a:xfrm>
          <a:prstGeom prst="roundRect">
            <a:avLst/>
          </a:prstGeom>
          <a:solidFill>
            <a:schemeClr val="accent5">
              <a:lumMod val="20000"/>
              <a:lumOff val="80000"/>
            </a:schemeClr>
          </a:solidFill>
        </p:spPr>
        <p:txBody>
          <a:bodyPr wrap="square">
            <a:spAutoFit/>
          </a:bodyPr>
          <a:lstStyle/>
          <a:p>
            <a:pPr algn="ctr"/>
            <a:r>
              <a:rPr lang="vi-VN" sz="2800" b="1" dirty="0">
                <a:solidFill>
                  <a:srgbClr val="FF0000"/>
                </a:solidFill>
                <a:latin typeface="+mj-lt"/>
              </a:rPr>
              <a:t>Bài tham khảo 1:</a:t>
            </a:r>
            <a:endParaRPr lang="vi-VN" sz="2800" dirty="0">
              <a:solidFill>
                <a:srgbClr val="FF0000"/>
              </a:solidFill>
              <a:latin typeface="+mj-lt"/>
            </a:endParaRPr>
          </a:p>
          <a:p>
            <a:pPr algn="just"/>
            <a:r>
              <a:rPr lang="en-US" sz="2800" dirty="0">
                <a:solidFill>
                  <a:srgbClr val="002060"/>
                </a:solidFill>
                <a:latin typeface="+mj-lt"/>
              </a:rPr>
              <a:t>	</a:t>
            </a:r>
            <a:r>
              <a:rPr lang="vi-VN" sz="2800" dirty="0">
                <a:solidFill>
                  <a:srgbClr val="002060"/>
                </a:solidFill>
                <a:latin typeface="+mj-lt"/>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15" name="Picture 14"/>
          <p:cNvPicPr>
            <a:picLocks noChangeAspect="1"/>
          </p:cNvPicPr>
          <p:nvPr/>
        </p:nvPicPr>
        <p:blipFill>
          <a:blip r:embed="rId3"/>
          <a:stretch>
            <a:fillRect/>
          </a:stretch>
        </p:blipFill>
        <p:spPr>
          <a:xfrm>
            <a:off x="690494" y="4963180"/>
            <a:ext cx="2274776" cy="1454857"/>
          </a:xfrm>
          <a:prstGeom prst="rect">
            <a:avLst/>
          </a:prstGeom>
          <a:ln>
            <a:noFill/>
          </a:ln>
          <a:effectLst>
            <a:softEdge rad="112500"/>
          </a:effectLst>
        </p:spPr>
      </p:pic>
      <p:pic>
        <p:nvPicPr>
          <p:cNvPr id="16" name="Picture 15"/>
          <p:cNvPicPr>
            <a:picLocks noChangeAspect="1"/>
          </p:cNvPicPr>
          <p:nvPr/>
        </p:nvPicPr>
        <p:blipFill>
          <a:blip r:embed="rId4"/>
          <a:stretch>
            <a:fillRect/>
          </a:stretch>
        </p:blipFill>
        <p:spPr>
          <a:xfrm>
            <a:off x="9918035" y="5160562"/>
            <a:ext cx="1038370" cy="1257475"/>
          </a:xfrm>
          <a:prstGeom prst="rect">
            <a:avLst/>
          </a:prstGeom>
        </p:spPr>
      </p:pic>
      <p:pic>
        <p:nvPicPr>
          <p:cNvPr id="17" name="Picture 2" descr="Pencil Drawing Clip Art - Vẽ Cây Bút Chì, HD Png Download , Transparent Png  Image - PNGite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89914" l="0" r="95210">
                        <a14:foregroundMark x1="27545" y1="35735" x2="27545" y2="35735"/>
                        <a14:foregroundMark x1="29341" y1="32853" x2="29341" y2="32853"/>
                        <a14:foregroundMark x1="30539" y1="31988" x2="30539" y2="31988"/>
                        <a14:foregroundMark x1="54790" y1="15850" x2="54790" y2="15850"/>
                        <a14:foregroundMark x1="54790" y1="15850" x2="54790" y2="15850"/>
                        <a14:foregroundMark x1="54790" y1="15850" x2="54790" y2="15850"/>
                        <a14:foregroundMark x1="49102" y1="21037" x2="49102" y2="21037"/>
                        <a14:foregroundMark x1="49102" y1="20173" x2="49102" y2="2017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562016" y="5002904"/>
            <a:ext cx="1388297" cy="14415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extLst>
              <a:ext uri="{BEBA8EAE-BF5A-486C-A8C5-ECC9F3942E4B}">
                <a14:imgProps xmlns:a14="http://schemas.microsoft.com/office/drawing/2010/main">
                  <a14:imgLayer r:embed="rId8">
                    <a14:imgEffect>
                      <a14:backgroundRemoval t="0" b="100000" l="0" r="99432"/>
                    </a14:imgEffect>
                  </a14:imgLayer>
                </a14:imgProps>
              </a:ext>
            </a:extLst>
          </a:blip>
          <a:stretch>
            <a:fillRect/>
          </a:stretch>
        </p:blipFill>
        <p:spPr>
          <a:xfrm>
            <a:off x="5388312" y="5055572"/>
            <a:ext cx="1676634" cy="1362265"/>
          </a:xfrm>
          <a:prstGeom prst="rect">
            <a:avLst/>
          </a:prstGeom>
        </p:spPr>
      </p:pic>
      <p:pic>
        <p:nvPicPr>
          <p:cNvPr id="19" name="Picture 18"/>
          <p:cNvPicPr>
            <a:picLocks noChangeAspect="1"/>
          </p:cNvPicPr>
          <p:nvPr/>
        </p:nvPicPr>
        <p:blipFill>
          <a:blip r:embed="rId9">
            <a:extLst>
              <a:ext uri="{BEBA8EAE-BF5A-486C-A8C5-ECC9F3942E4B}">
                <a14:imgProps xmlns:a14="http://schemas.microsoft.com/office/drawing/2010/main">
                  <a14:imgLayer r:embed="rId10">
                    <a14:imgEffect>
                      <a14:backgroundRemoval t="1325" b="100000" l="0" r="100000"/>
                    </a14:imgEffect>
                  </a14:imgLayer>
                </a14:imgProps>
              </a:ext>
            </a:extLst>
          </a:blip>
          <a:stretch>
            <a:fillRect/>
          </a:stretch>
        </p:blipFill>
        <p:spPr>
          <a:xfrm>
            <a:off x="7472367" y="5462453"/>
            <a:ext cx="2038246" cy="970900"/>
          </a:xfrm>
          <a:prstGeom prst="rect">
            <a:avLst/>
          </a:prstGeom>
        </p:spPr>
      </p:pic>
    </p:spTree>
    <p:extLst>
      <p:ext uri="{BB962C8B-B14F-4D97-AF65-F5344CB8AC3E}">
        <p14:creationId xmlns:p14="http://schemas.microsoft.com/office/powerpoint/2010/main" val="29916197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sp>
        <p:nvSpPr>
          <p:cNvPr id="5" name="Rounded Rectangle 4"/>
          <p:cNvSpPr/>
          <p:nvPr/>
        </p:nvSpPr>
        <p:spPr>
          <a:xfrm>
            <a:off x="596536" y="1514346"/>
            <a:ext cx="10964093" cy="3439239"/>
          </a:xfrm>
          <a:prstGeom prst="roundRect">
            <a:avLst/>
          </a:prstGeom>
          <a:solidFill>
            <a:schemeClr val="accent2">
              <a:lumMod val="20000"/>
              <a:lumOff val="80000"/>
            </a:schemeClr>
          </a:solidFill>
        </p:spPr>
        <p:txBody>
          <a:bodyPr wrap="square">
            <a:spAutoFit/>
          </a:bodyPr>
          <a:lstStyle/>
          <a:p>
            <a:pPr algn="ctr"/>
            <a:r>
              <a:rPr lang="vi-VN" sz="2800" b="1" dirty="0">
                <a:solidFill>
                  <a:srgbClr val="FF0000"/>
                </a:solidFill>
                <a:latin typeface="+mj-lt"/>
              </a:rPr>
              <a:t>Bài tham khảo 2:</a:t>
            </a:r>
            <a:endParaRPr lang="vi-VN" sz="2800" dirty="0">
              <a:solidFill>
                <a:srgbClr val="FF0000"/>
              </a:solidFill>
              <a:latin typeface="+mj-lt"/>
            </a:endParaRPr>
          </a:p>
          <a:p>
            <a:pPr algn="just"/>
            <a:r>
              <a:rPr lang="en-US" sz="2800" dirty="0">
                <a:solidFill>
                  <a:srgbClr val="7030A0"/>
                </a:solidFill>
                <a:latin typeface="+mj-lt"/>
              </a:rPr>
              <a:t>	</a:t>
            </a:r>
            <a:r>
              <a:rPr lang="vi-VN" sz="2800" dirty="0">
                <a:solidFill>
                  <a:srgbClr val="7030A0"/>
                </a:solidFill>
                <a:latin typeface="+mj-lt"/>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14" name="Picture 13"/>
          <p:cNvPicPr>
            <a:picLocks noChangeAspect="1"/>
          </p:cNvPicPr>
          <p:nvPr/>
        </p:nvPicPr>
        <p:blipFill>
          <a:blip r:embed="rId3"/>
          <a:stretch>
            <a:fillRect/>
          </a:stretch>
        </p:blipFill>
        <p:spPr>
          <a:xfrm>
            <a:off x="690494" y="4963180"/>
            <a:ext cx="2274776" cy="1454857"/>
          </a:xfrm>
          <a:prstGeom prst="rect">
            <a:avLst/>
          </a:prstGeom>
          <a:ln>
            <a:noFill/>
          </a:ln>
          <a:effectLst>
            <a:softEdge rad="112500"/>
          </a:effectLst>
        </p:spPr>
      </p:pic>
      <p:pic>
        <p:nvPicPr>
          <p:cNvPr id="15" name="Picture 14"/>
          <p:cNvPicPr>
            <a:picLocks noChangeAspect="1"/>
          </p:cNvPicPr>
          <p:nvPr/>
        </p:nvPicPr>
        <p:blipFill>
          <a:blip r:embed="rId4"/>
          <a:stretch>
            <a:fillRect/>
          </a:stretch>
        </p:blipFill>
        <p:spPr>
          <a:xfrm>
            <a:off x="9918035" y="5160562"/>
            <a:ext cx="1038370" cy="1257475"/>
          </a:xfrm>
          <a:prstGeom prst="rect">
            <a:avLst/>
          </a:prstGeom>
        </p:spPr>
      </p:pic>
      <p:pic>
        <p:nvPicPr>
          <p:cNvPr id="16" name="Picture 2" descr="Pencil Drawing Clip Art - Vẽ Cây Bút Chì, HD Png Download , Transparent Png  Image - PNGite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89914" l="0" r="95210">
                        <a14:foregroundMark x1="27545" y1="35735" x2="27545" y2="35735"/>
                        <a14:foregroundMark x1="29341" y1="32853" x2="29341" y2="32853"/>
                        <a14:foregroundMark x1="30539" y1="31988" x2="30539" y2="31988"/>
                        <a14:foregroundMark x1="54790" y1="15850" x2="54790" y2="15850"/>
                        <a14:foregroundMark x1="54790" y1="15850" x2="54790" y2="15850"/>
                        <a14:foregroundMark x1="54790" y1="15850" x2="54790" y2="15850"/>
                        <a14:foregroundMark x1="49102" y1="21037" x2="49102" y2="21037"/>
                        <a14:foregroundMark x1="49102" y1="20173" x2="49102" y2="2017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562016" y="5002904"/>
            <a:ext cx="1388297" cy="1441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0" b="100000" l="0" r="99432"/>
                    </a14:imgEffect>
                  </a14:imgLayer>
                </a14:imgProps>
              </a:ext>
            </a:extLst>
          </a:blip>
          <a:stretch>
            <a:fillRect/>
          </a:stretch>
        </p:blipFill>
        <p:spPr>
          <a:xfrm>
            <a:off x="5388312" y="5055572"/>
            <a:ext cx="1676634" cy="1362265"/>
          </a:xfrm>
          <a:prstGeom prst="rect">
            <a:avLst/>
          </a:prstGeo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backgroundRemoval t="1325" b="100000" l="0" r="100000"/>
                    </a14:imgEffect>
                  </a14:imgLayer>
                </a14:imgProps>
              </a:ext>
            </a:extLst>
          </a:blip>
          <a:stretch>
            <a:fillRect/>
          </a:stretch>
        </p:blipFill>
        <p:spPr>
          <a:xfrm>
            <a:off x="7472367" y="5462453"/>
            <a:ext cx="2038246" cy="970900"/>
          </a:xfrm>
          <a:prstGeom prst="rect">
            <a:avLst/>
          </a:prstGeom>
        </p:spPr>
      </p:pic>
    </p:spTree>
    <p:extLst>
      <p:ext uri="{BB962C8B-B14F-4D97-AF65-F5344CB8AC3E}">
        <p14:creationId xmlns:p14="http://schemas.microsoft.com/office/powerpoint/2010/main" val="3405644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sp>
        <p:nvSpPr>
          <p:cNvPr id="5" name="Rounded Rectangle 4"/>
          <p:cNvSpPr/>
          <p:nvPr/>
        </p:nvSpPr>
        <p:spPr>
          <a:xfrm>
            <a:off x="690493" y="945385"/>
            <a:ext cx="10811013" cy="3915966"/>
          </a:xfrm>
          <a:prstGeom prst="roundRect">
            <a:avLst/>
          </a:prstGeom>
          <a:solidFill>
            <a:schemeClr val="accent2">
              <a:lumMod val="20000"/>
              <a:lumOff val="80000"/>
            </a:schemeClr>
          </a:solidFill>
        </p:spPr>
        <p:txBody>
          <a:bodyPr wrap="square">
            <a:spAutoFit/>
          </a:bodyPr>
          <a:lstStyle/>
          <a:p>
            <a:pPr algn="ctr"/>
            <a:r>
              <a:rPr lang="vi-VN" sz="2800" b="1" dirty="0">
                <a:solidFill>
                  <a:srgbClr val="FF0000"/>
                </a:solidFill>
                <a:latin typeface="+mj-lt"/>
              </a:rPr>
              <a:t>Bài tham khảo </a:t>
            </a:r>
            <a:r>
              <a:rPr lang="en-US" sz="2800" b="1" dirty="0">
                <a:solidFill>
                  <a:srgbClr val="FF0000"/>
                </a:solidFill>
                <a:latin typeface="+mj-lt"/>
              </a:rPr>
              <a:t>3</a:t>
            </a:r>
            <a:r>
              <a:rPr lang="vi-VN" sz="2800" b="1" dirty="0">
                <a:solidFill>
                  <a:srgbClr val="FF0000"/>
                </a:solidFill>
                <a:latin typeface="+mj-lt"/>
              </a:rPr>
              <a:t>:</a:t>
            </a:r>
            <a:endParaRPr lang="vi-VN" sz="2800" dirty="0">
              <a:solidFill>
                <a:srgbClr val="FF0000"/>
              </a:solidFill>
              <a:latin typeface="+mj-lt"/>
            </a:endParaRPr>
          </a:p>
          <a:p>
            <a:pPr algn="just"/>
            <a:r>
              <a:rPr lang="en-US" sz="2800" dirty="0">
                <a:solidFill>
                  <a:srgbClr val="7030A0"/>
                </a:solidFill>
                <a:latin typeface="+mj-lt"/>
              </a:rPr>
              <a:t>	</a:t>
            </a:r>
            <a:r>
              <a:rPr lang="vi-VN" sz="2800" dirty="0">
                <a:latin typeface="+mj-lt"/>
              </a:rPr>
              <a:t>Mùa hè đã đến, mẹ em liền đem một chiếc quạt điện ra để dùng. Chiếc quạt có hình vuông, lớn như một thùng mì tôm. Quạt có ba cái cánh lớn gắn vào trục ở giữa. Trước và sau là lớp song quạt giúp bảo vệ an toàn cho mọi người. Trên đỉnh quạt là bốn nút bấm, tương ứng với các chế độ gió khác nhau. Vào mùa hè, chiếc quạt điện này là đồ dùng rất quan trọng với mọi nhà.</a:t>
            </a:r>
            <a:endParaRPr lang="vi-VN" sz="2800" b="1" dirty="0">
              <a:solidFill>
                <a:srgbClr val="002060"/>
              </a:solidFill>
              <a:latin typeface="+mj-lt"/>
              <a:ea typeface="Arial-Rounded" panose="020B0500000000000000" pitchFamily="34" charset="0"/>
              <a:cs typeface="Arial-Rounded" panose="020B0500000000000000" pitchFamily="34" charset="0"/>
            </a:endParaRPr>
          </a:p>
          <a:p>
            <a:pPr algn="just"/>
            <a:endParaRPr lang="vi-VN" sz="2800" dirty="0">
              <a:solidFill>
                <a:srgbClr val="7030A0"/>
              </a:solidFill>
              <a:latin typeface="+mj-lt"/>
            </a:endParaRPr>
          </a:p>
        </p:txBody>
      </p:sp>
      <p:pic>
        <p:nvPicPr>
          <p:cNvPr id="14" name="Picture 13"/>
          <p:cNvPicPr>
            <a:picLocks noChangeAspect="1"/>
          </p:cNvPicPr>
          <p:nvPr/>
        </p:nvPicPr>
        <p:blipFill>
          <a:blip r:embed="rId3"/>
          <a:stretch>
            <a:fillRect/>
          </a:stretch>
        </p:blipFill>
        <p:spPr>
          <a:xfrm>
            <a:off x="690494" y="4963180"/>
            <a:ext cx="2274776" cy="1454857"/>
          </a:xfrm>
          <a:prstGeom prst="rect">
            <a:avLst/>
          </a:prstGeom>
          <a:ln>
            <a:noFill/>
          </a:ln>
          <a:effectLst>
            <a:softEdge rad="112500"/>
          </a:effectLst>
        </p:spPr>
      </p:pic>
      <p:pic>
        <p:nvPicPr>
          <p:cNvPr id="15" name="Picture 14"/>
          <p:cNvPicPr>
            <a:picLocks noChangeAspect="1"/>
          </p:cNvPicPr>
          <p:nvPr/>
        </p:nvPicPr>
        <p:blipFill>
          <a:blip r:embed="rId4"/>
          <a:stretch>
            <a:fillRect/>
          </a:stretch>
        </p:blipFill>
        <p:spPr>
          <a:xfrm>
            <a:off x="9918035" y="5160562"/>
            <a:ext cx="1038370" cy="1257475"/>
          </a:xfrm>
          <a:prstGeom prst="rect">
            <a:avLst/>
          </a:prstGeom>
        </p:spPr>
      </p:pic>
      <p:pic>
        <p:nvPicPr>
          <p:cNvPr id="16" name="Picture 2" descr="Pencil Drawing Clip Art - Vẽ Cây Bút Chì, HD Png Download , Transparent Png  Image - PNGite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89914" l="0" r="95210">
                        <a14:foregroundMark x1="27545" y1="35735" x2="27545" y2="35735"/>
                        <a14:foregroundMark x1="29341" y1="32853" x2="29341" y2="32853"/>
                        <a14:foregroundMark x1="30539" y1="31988" x2="30539" y2="31988"/>
                        <a14:foregroundMark x1="54790" y1="15850" x2="54790" y2="15850"/>
                        <a14:foregroundMark x1="54790" y1="15850" x2="54790" y2="15850"/>
                        <a14:foregroundMark x1="54790" y1="15850" x2="54790" y2="15850"/>
                        <a14:foregroundMark x1="49102" y1="21037" x2="49102" y2="21037"/>
                        <a14:foregroundMark x1="49102" y1="20173" x2="49102" y2="2017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562016" y="5002904"/>
            <a:ext cx="1388297" cy="1441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0" b="100000" l="0" r="99432"/>
                    </a14:imgEffect>
                  </a14:imgLayer>
                </a14:imgProps>
              </a:ext>
            </a:extLst>
          </a:blip>
          <a:stretch>
            <a:fillRect/>
          </a:stretch>
        </p:blipFill>
        <p:spPr>
          <a:xfrm>
            <a:off x="5388312" y="5055572"/>
            <a:ext cx="1676634" cy="1362265"/>
          </a:xfrm>
          <a:prstGeom prst="rect">
            <a:avLst/>
          </a:prstGeo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backgroundRemoval t="1325" b="100000" l="0" r="100000"/>
                    </a14:imgEffect>
                  </a14:imgLayer>
                </a14:imgProps>
              </a:ext>
            </a:extLst>
          </a:blip>
          <a:stretch>
            <a:fillRect/>
          </a:stretch>
        </p:blipFill>
        <p:spPr>
          <a:xfrm>
            <a:off x="7472367" y="5462453"/>
            <a:ext cx="2038246" cy="970900"/>
          </a:xfrm>
          <a:prstGeom prst="rect">
            <a:avLst/>
          </a:prstGeom>
        </p:spPr>
      </p:pic>
    </p:spTree>
    <p:extLst>
      <p:ext uri="{BB962C8B-B14F-4D97-AF65-F5344CB8AC3E}">
        <p14:creationId xmlns:p14="http://schemas.microsoft.com/office/powerpoint/2010/main" val="1598545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719E2094-6C20-43A5-87C4-CCF0BCC20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17" name="图片 25">
            <a:extLst>
              <a:ext uri="{FF2B5EF4-FFF2-40B4-BE49-F238E27FC236}">
                <a16:creationId xmlns:a16="http://schemas.microsoft.com/office/drawing/2014/main" id="{17A4F02F-781D-46CF-89EF-E0EA9DD14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20" name="图片 26">
            <a:extLst>
              <a:ext uri="{FF2B5EF4-FFF2-40B4-BE49-F238E27FC236}">
                <a16:creationId xmlns:a16="http://schemas.microsoft.com/office/drawing/2014/main" id="{DD81C436-5849-47CE-94E0-A518DF1AFB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21" name="图片 27">
            <a:extLst>
              <a:ext uri="{FF2B5EF4-FFF2-40B4-BE49-F238E27FC236}">
                <a16:creationId xmlns:a16="http://schemas.microsoft.com/office/drawing/2014/main" id="{D197615F-EF2A-4278-8E6B-A6542CF888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22" name="图片 28">
            <a:extLst>
              <a:ext uri="{FF2B5EF4-FFF2-40B4-BE49-F238E27FC236}">
                <a16:creationId xmlns:a16="http://schemas.microsoft.com/office/drawing/2014/main" id="{5DD1CC20-29A1-4581-8976-916283C9DA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23" name="图片 31">
            <a:extLst>
              <a:ext uri="{FF2B5EF4-FFF2-40B4-BE49-F238E27FC236}">
                <a16:creationId xmlns:a16="http://schemas.microsoft.com/office/drawing/2014/main" id="{C27C1342-4905-46AB-834F-F469BEA4EE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24" name="Picture 23" descr="A picture containing flower, picture frame&#10;&#10;Description automatically generated">
            <a:extLst>
              <a:ext uri="{FF2B5EF4-FFF2-40B4-BE49-F238E27FC236}">
                <a16:creationId xmlns:a16="http://schemas.microsoft.com/office/drawing/2014/main" id="{D8C67B94-5EBF-4BD8-A63E-6A462C62BC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875" y="11791"/>
            <a:ext cx="9803160" cy="6858000"/>
          </a:xfrm>
          <a:prstGeom prst="rect">
            <a:avLst/>
          </a:prstGeom>
        </p:spPr>
      </p:pic>
      <p:sp>
        <p:nvSpPr>
          <p:cNvPr id="25" name="TextBox 24">
            <a:extLst>
              <a:ext uri="{FF2B5EF4-FFF2-40B4-BE49-F238E27FC236}">
                <a16:creationId xmlns:a16="http://schemas.microsoft.com/office/drawing/2014/main" id="{092202FA-EBE9-408A-A215-DFC044A9F053}"/>
              </a:ext>
            </a:extLst>
          </p:cNvPr>
          <p:cNvSpPr txBox="1"/>
          <p:nvPr/>
        </p:nvSpPr>
        <p:spPr>
          <a:xfrm>
            <a:off x="3154636" y="1357520"/>
            <a:ext cx="6758908" cy="2308324"/>
          </a:xfrm>
          <a:prstGeom prst="rect">
            <a:avLst/>
          </a:prstGeom>
          <a:noFill/>
        </p:spPr>
        <p:txBody>
          <a:bodyPr wrap="square">
            <a:spAutoFit/>
          </a:bodyPr>
          <a:lstStyle/>
          <a:p>
            <a:pPr marL="457200" lvl="0" indent="-457200" algn="just">
              <a:buFont typeface="Arial" panose="020B0604020202020204" pitchFamily="34" charset="0"/>
              <a:buChar char="•"/>
              <a:defRPr/>
            </a:pPr>
            <a:r>
              <a:rPr lang="nl-NL" sz="3600" dirty="0">
                <a:solidFill>
                  <a:srgbClr val="C00000"/>
                </a:solidFill>
              </a:rPr>
              <a:t>Về nhà tìm đọc thêm những bài văn, bài thơ,...viết về những hoạt động yêu thích của em trong đó có hình ảnh so sánh.</a:t>
            </a:r>
            <a:endParaRPr kumimoji="0" lang="vi-VN" sz="36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A7F40007-6499-4AD3-B1F8-6B53D5A14450}"/>
              </a:ext>
            </a:extLst>
          </p:cNvPr>
          <p:cNvSpPr txBox="1"/>
          <p:nvPr/>
        </p:nvSpPr>
        <p:spPr>
          <a:xfrm>
            <a:off x="3154636" y="4123980"/>
            <a:ext cx="6758908" cy="64633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25</a:t>
            </a:r>
            <a:endParaRPr kumimoji="0" lang="vi-VN" sz="360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556078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4"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250"/>
                                        <p:tgtEl>
                                          <p:spTgt spid="22"/>
                                        </p:tgtEl>
                                      </p:cBhvr>
                                    </p:animEffect>
                                  </p:childTnLst>
                                </p:cTn>
                              </p:par>
                              <p:par>
                                <p:cTn id="15" presetID="22" presetClass="entr" presetSubtype="4"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250"/>
                                        <p:tgtEl>
                                          <p:spTgt spid="20"/>
                                        </p:tgtEl>
                                      </p:cBhvr>
                                    </p:animEffect>
                                  </p:childTnLst>
                                </p:cTn>
                              </p:par>
                              <p:par>
                                <p:cTn id="18" presetID="22" presetClass="entr" presetSubtype="4" fill="hold" nodeType="withEffect">
                                  <p:stCondLst>
                                    <p:cond delay="75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250"/>
                                        <p:tgtEl>
                                          <p:spTgt spid="21"/>
                                        </p:tgtEl>
                                      </p:cBhvr>
                                    </p:animEffect>
                                  </p:childTnLst>
                                </p:cTn>
                              </p:par>
                              <p:par>
                                <p:cTn id="21" presetID="22" presetClass="entr" presetSubtype="1" fill="hold" nodeType="withEffect">
                                  <p:stCondLst>
                                    <p:cond delay="75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250"/>
                                        <p:tgtEl>
                                          <p:spTgt spid="23"/>
                                        </p:tgtEl>
                                      </p:cBhvr>
                                    </p:animEffect>
                                  </p:childTnLst>
                                </p:cTn>
                              </p:par>
                            </p:childTnLst>
                          </p:cTn>
                        </p:par>
                        <p:par>
                          <p:cTn id="24" fill="hold">
                            <p:stCondLst>
                              <p:cond delay="1500"/>
                            </p:stCondLst>
                            <p:childTnLst>
                              <p:par>
                                <p:cTn id="25" presetID="21"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750"/>
                                        <p:tgtEl>
                                          <p:spTgt spid="24"/>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750"/>
                                        <p:tgtEl>
                                          <p:spTgt spid="2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2429691" y="192869"/>
            <a:ext cx="8765689" cy="2824650"/>
          </a:xfrm>
          <a:prstGeom prst="cloud">
            <a:avLst/>
          </a:prstGeom>
          <a:solidFill>
            <a:schemeClr val="bg1"/>
          </a:solid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6000" dirty="0">
                <a:solidFill>
                  <a:srgbClr val="FF0000"/>
                </a:solidFill>
                <a:latin typeface="Nunito Black" pitchFamily="2" charset="0"/>
              </a:rPr>
              <a:t>HẸN GẶP LẠI CÁC EM</a:t>
            </a:r>
            <a:endParaRPr kumimoji="0" lang="en-US" sz="6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1974809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9" name="Picture 8">
            <a:extLst>
              <a:ext uri="{FF2B5EF4-FFF2-40B4-BE49-F238E27FC236}">
                <a16:creationId xmlns:a16="http://schemas.microsoft.com/office/drawing/2014/main" id="{6BDB2CDF-9910-4227-B0DD-14EBCA58B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170" y="1216176"/>
            <a:ext cx="6858000"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1" name="Picture 10">
            <a:extLst>
              <a:ext uri="{FF2B5EF4-FFF2-40B4-BE49-F238E27FC236}">
                <a16:creationId xmlns:a16="http://schemas.microsoft.com/office/drawing/2014/main" id="{245F1B7D-F5B6-410B-939C-8A6D1E9A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062" y="1216176"/>
            <a:ext cx="1371600" cy="1371600"/>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1209675" y="2587776"/>
            <a:ext cx="5852630" cy="1323439"/>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Khởi</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động</a:t>
            </a:r>
            <a:endParaRPr lang="en-US" sz="8000" dirty="0">
              <a:solidFill>
                <a:srgbClr val="0070C0"/>
              </a:solidFill>
              <a:latin typeface="Coiny" panose="02000903060500060000" pitchFamily="2" charset="0"/>
            </a:endParaRPr>
          </a:p>
        </p:txBody>
      </p:sp>
    </p:spTree>
    <p:extLst>
      <p:ext uri="{BB962C8B-B14F-4D97-AF65-F5344CB8AC3E}">
        <p14:creationId xmlns:p14="http://schemas.microsoft.com/office/powerpoint/2010/main" val="27226221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14:presetBounceEnd="5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14:presetBounceEnd="5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43587-9525-8F04-EB60-9F7985C5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341"/>
            <a:ext cx="12192000" cy="7699655"/>
          </a:xfrm>
          <a:prstGeom prst="rect">
            <a:avLst/>
          </a:prstGeom>
        </p:spPr>
      </p:pic>
      <p:sp>
        <p:nvSpPr>
          <p:cNvPr id="12" name="椭圆 31">
            <a:extLst>
              <a:ext uri="{FF2B5EF4-FFF2-40B4-BE49-F238E27FC236}">
                <a16:creationId xmlns:a16="http://schemas.microsoft.com/office/drawing/2014/main" id="{29367609-38B3-43BF-AA4C-4F9EBE4FE762}"/>
              </a:ext>
            </a:extLst>
          </p:cNvPr>
          <p:cNvSpPr/>
          <p:nvPr/>
        </p:nvSpPr>
        <p:spPr>
          <a:xfrm flipH="1">
            <a:off x="1185333" y="1500187"/>
            <a:ext cx="10126134" cy="25146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381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Nêu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so </a:t>
            </a:r>
            <a:r>
              <a:rPr lang="en-US" sz="3200" b="1" dirty="0" err="1">
                <a:solidFill>
                  <a:schemeClr val="tx1"/>
                </a:solidFill>
                <a:latin typeface="Times New Roman" panose="02020603050405020304" pitchFamily="18" charset="0"/>
                <a:cs typeface="Times New Roman" panose="02020603050405020304" pitchFamily="18" charset="0"/>
              </a:rPr>
              <a:t>sánh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nói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a:solidFill>
                  <a:schemeClr val="tx1"/>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543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8944" y="177893"/>
            <a:ext cx="10034112" cy="578882"/>
          </a:xfrm>
          <a:prstGeom prst="roundRect">
            <a:avLst/>
          </a:prstGeom>
          <a:ln w="57150">
            <a:noFill/>
          </a:ln>
        </p:spPr>
        <p:txBody>
          <a:bodyPr wrap="square">
            <a:spAutoFit/>
          </a:bodyPr>
          <a:lstStyle/>
          <a:p>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1: </a:t>
            </a:r>
            <a:r>
              <a:rPr lang="vi-VN" sz="2800" b="1" dirty="0">
                <a:solidFill>
                  <a:srgbClr val="002060"/>
                </a:solidFill>
                <a:latin typeface="Times New Roman" panose="02020603050405020304" pitchFamily="18" charset="0"/>
                <a:cs typeface="Times New Roman" panose="02020603050405020304" pitchFamily="18" charset="0"/>
              </a:rPr>
              <a:t>Đọc bài Cái đồng hồ dưới đây và thực hiện yêu cầu.</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r="7085"/>
          <a:stretch/>
        </p:blipFill>
        <p:spPr>
          <a:xfrm>
            <a:off x="8856617" y="1478228"/>
            <a:ext cx="2955877" cy="2926276"/>
          </a:xfrm>
          <a:prstGeom prst="rect">
            <a:avLst/>
          </a:prstGeom>
          <a:ln>
            <a:noFill/>
          </a:ln>
          <a:effectLst>
            <a:softEdge rad="112500"/>
          </a:effectLst>
        </p:spPr>
      </p:pic>
      <p:sp>
        <p:nvSpPr>
          <p:cNvPr id="7" name="Rounded Rectangle 6"/>
          <p:cNvSpPr/>
          <p:nvPr/>
        </p:nvSpPr>
        <p:spPr>
          <a:xfrm>
            <a:off x="596536" y="5160009"/>
            <a:ext cx="11443064" cy="1872853"/>
          </a:xfrm>
          <a:prstGeom prst="roundRect">
            <a:avLst/>
          </a:prstGeom>
          <a:noFill/>
          <a:ln w="57150">
            <a:solidFill>
              <a:srgbClr val="FFC000"/>
            </a:solidFill>
          </a:ln>
        </p:spPr>
        <p:txBody>
          <a:bodyPr wrap="square">
            <a:spAutoFit/>
          </a:bodyPr>
          <a:lstStyle/>
          <a:p>
            <a:pPr algn="just"/>
            <a:r>
              <a:rPr lang="vi-VN" sz="2600" b="1" dirty="0">
                <a:latin typeface="+mj-lt"/>
              </a:rPr>
              <a:t>a. Tìm từ ngữ hoặc câu văn:</a:t>
            </a:r>
          </a:p>
          <a:p>
            <a:pPr algn="just"/>
            <a:r>
              <a:rPr lang="vi-VN" sz="2600" dirty="0">
                <a:latin typeface="+mj-lt"/>
              </a:rPr>
              <a:t>- Tả các bộ phận của đồng hồ (vỏ đồng hồ, kim đồng hồ,..)</a:t>
            </a:r>
          </a:p>
          <a:p>
            <a:pPr algn="just"/>
            <a:r>
              <a:rPr lang="vi-VN" sz="2600" dirty="0">
                <a:latin typeface="+mj-lt"/>
              </a:rPr>
              <a:t>- Tả âm thanh của đồng hồ (tiếng kim của đồng hồ, tiếng chuông của đồng hồ,…)</a:t>
            </a:r>
          </a:p>
          <a:p>
            <a:pPr algn="just"/>
            <a:r>
              <a:rPr lang="vi-VN" sz="2600" b="1" dirty="0">
                <a:latin typeface="+mj-lt"/>
              </a:rPr>
              <a:t>b. Câu văn nào có hình ảnh so sánh?</a:t>
            </a:r>
            <a:endParaRPr lang="vi-VN" sz="2600" dirty="0">
              <a:latin typeface="+mj-lt"/>
            </a:endParaRPr>
          </a:p>
        </p:txBody>
      </p:sp>
      <p:pic>
        <p:nvPicPr>
          <p:cNvPr id="8" name="Picture 7"/>
          <p:cNvPicPr>
            <a:picLocks noChangeAspect="1"/>
          </p:cNvPicPr>
          <p:nvPr/>
        </p:nvPicPr>
        <p:blipFill>
          <a:blip r:embed="rId3"/>
          <a:stretch>
            <a:fillRect/>
          </a:stretch>
        </p:blipFill>
        <p:spPr>
          <a:xfrm>
            <a:off x="110693" y="110030"/>
            <a:ext cx="971686" cy="733527"/>
          </a:xfrm>
          <a:prstGeom prst="ellipse">
            <a:avLst/>
          </a:prstGeom>
        </p:spPr>
      </p:pic>
      <p:sp>
        <p:nvSpPr>
          <p:cNvPr id="5" name="Rounded Rectangle 4"/>
          <p:cNvSpPr/>
          <p:nvPr/>
        </p:nvSpPr>
        <p:spPr>
          <a:xfrm>
            <a:off x="379506" y="490617"/>
            <a:ext cx="8569235" cy="4971574"/>
          </a:xfrm>
          <a:prstGeom prst="roundRect">
            <a:avLst/>
          </a:prstGeom>
          <a:noFill/>
          <a:ln w="57150">
            <a:noFill/>
          </a:ln>
        </p:spPr>
        <p:txBody>
          <a:bodyPr wrap="square">
            <a:spAutoFit/>
          </a:bodyPr>
          <a:lstStyle/>
          <a:p>
            <a:pPr algn="ctr"/>
            <a:r>
              <a:rPr lang="en-US" sz="2000" b="1" dirty="0">
                <a:latin typeface="Nunito Black" pitchFamily="2" charset="0"/>
              </a:rPr>
              <a:t> </a:t>
            </a:r>
            <a:r>
              <a:rPr lang="vi-VN" sz="2600" b="1" dirty="0">
                <a:solidFill>
                  <a:srgbClr val="0070C0"/>
                </a:solidFill>
                <a:latin typeface="+mj-lt"/>
              </a:rPr>
              <a:t>Cái đồng hồ</a:t>
            </a:r>
            <a:endParaRPr lang="vi-VN" sz="2600" dirty="0">
              <a:solidFill>
                <a:srgbClr val="0070C0"/>
              </a:solidFill>
              <a:latin typeface="+mj-lt"/>
            </a:endParaRPr>
          </a:p>
          <a:p>
            <a:pPr algn="just"/>
            <a:r>
              <a:rPr lang="vi-VN" sz="2600" dirty="0">
                <a:solidFill>
                  <a:srgbClr val="0070C0"/>
                </a:solidFill>
                <a:latin typeface="+mj-lt"/>
              </a:rPr>
              <a:t> </a:t>
            </a:r>
            <a:r>
              <a:rPr lang="en-US" sz="2600" dirty="0">
                <a:solidFill>
                  <a:srgbClr val="0070C0"/>
                </a:solidFill>
                <a:latin typeface="+mj-lt"/>
              </a:rPr>
              <a:t>	</a:t>
            </a:r>
            <a:r>
              <a:rPr lang="vi-VN" sz="2600" dirty="0">
                <a:solidFill>
                  <a:srgbClr val="0070C0"/>
                </a:solidFill>
                <a:latin typeface="+mj-lt"/>
              </a:rPr>
              <a:t>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a:t>
            </a:r>
            <a:endParaRPr lang="en-US" sz="2600" dirty="0">
              <a:solidFill>
                <a:srgbClr val="0070C0"/>
              </a:solidFill>
              <a:latin typeface="+mj-lt"/>
            </a:endParaRPr>
          </a:p>
          <a:p>
            <a:pPr algn="just"/>
            <a:r>
              <a:rPr lang="vi-VN" sz="2600" dirty="0">
                <a:solidFill>
                  <a:srgbClr val="0070C0"/>
                </a:solidFill>
                <a:latin typeface="+mj-lt"/>
              </a:rPr>
              <a:t>tí ta tí tách, chăm chỉ chạy rất đều, rất đúng. Nó nhắc nhở anh em tôi giờ ngủ, giờ chơi, giờ ăn, giờ học.</a:t>
            </a:r>
            <a:endParaRPr lang="en-US" sz="2600" dirty="0">
              <a:solidFill>
                <a:srgbClr val="0070C0"/>
              </a:solidFill>
              <a:latin typeface="+mj-lt"/>
            </a:endParaRPr>
          </a:p>
          <a:p>
            <a:r>
              <a:rPr lang="en-US" sz="2600" dirty="0">
                <a:solidFill>
                  <a:srgbClr val="0070C0"/>
                </a:solidFill>
                <a:latin typeface="+mj-lt"/>
              </a:rPr>
              <a:t>                                                                       </a:t>
            </a:r>
            <a:r>
              <a:rPr lang="vi-VN" sz="2600" dirty="0">
                <a:solidFill>
                  <a:srgbClr val="0070C0"/>
                </a:solidFill>
                <a:latin typeface="+mj-lt"/>
              </a:rPr>
              <a:t>(Theo Vũ Tú Nam)</a:t>
            </a:r>
            <a:endParaRPr lang="en-US" sz="2600" dirty="0">
              <a:solidFill>
                <a:srgbClr val="0070C0"/>
              </a:solidFill>
              <a:latin typeface="+mj-lt"/>
            </a:endParaRPr>
          </a:p>
        </p:txBody>
      </p:sp>
    </p:spTree>
    <p:extLst>
      <p:ext uri="{BB962C8B-B14F-4D97-AF65-F5344CB8AC3E}">
        <p14:creationId xmlns:p14="http://schemas.microsoft.com/office/powerpoint/2010/main" val="2153755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1368E0-81CC-49A2-B02F-751C4656E299}"/>
              </a:ext>
            </a:extLst>
          </p:cNvPr>
          <p:cNvPicPr>
            <a:picLocks noChangeAspect="1"/>
          </p:cNvPicPr>
          <p:nvPr/>
        </p:nvPicPr>
        <p:blipFill rotWithShape="1">
          <a:blip r:embed="rId5">
            <a:extLst>
              <a:ext uri="{28A0092B-C50C-407E-A947-70E740481C1C}">
                <a14:useLocalDpi xmlns:a14="http://schemas.microsoft.com/office/drawing/2010/main" val="0"/>
              </a:ext>
            </a:extLst>
          </a:blip>
          <a:srcRect b="84659"/>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39C5A130-93F0-4258-A900-CA0D2EBCBCC5}"/>
              </a:ext>
            </a:extLst>
          </p:cNvPr>
          <p:cNvPicPr>
            <a:picLocks noChangeAspect="1"/>
          </p:cNvPicPr>
          <p:nvPr/>
        </p:nvPicPr>
        <p:blipFill rotWithShape="1">
          <a:blip r:embed="rId6">
            <a:extLst>
              <a:ext uri="{28A0092B-C50C-407E-A947-70E740481C1C}">
                <a14:useLocalDpi xmlns:a14="http://schemas.microsoft.com/office/drawing/2010/main" val="0"/>
              </a:ext>
            </a:extLst>
          </a:blip>
          <a:srcRect l="161" t="16152" r="50872" b="70801"/>
          <a:stretch/>
        </p:blipFill>
        <p:spPr>
          <a:xfrm>
            <a:off x="0" y="3319724"/>
            <a:ext cx="4463845" cy="3538276"/>
          </a:xfrm>
          <a:prstGeom prst="rect">
            <a:avLst/>
          </a:prstGeom>
        </p:spPr>
      </p:pic>
      <p:pic>
        <p:nvPicPr>
          <p:cNvPr id="24" name="图片 23">
            <a:extLst>
              <a:ext uri="{FF2B5EF4-FFF2-40B4-BE49-F238E27FC236}">
                <a16:creationId xmlns:a16="http://schemas.microsoft.com/office/drawing/2014/main" id="{405D15D5-5C35-44EB-B293-DF22511D0E95}"/>
              </a:ext>
            </a:extLst>
          </p:cNvPr>
          <p:cNvPicPr>
            <a:picLocks noChangeAspect="1"/>
          </p:cNvPicPr>
          <p:nvPr/>
        </p:nvPicPr>
        <p:blipFill rotWithShape="1">
          <a:blip r:embed="rId6">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pic>
        <p:nvPicPr>
          <p:cNvPr id="1026" name="Picture 2" descr="実は自分が苦手な内容の方が教えやすい・・？">
            <a:extLst>
              <a:ext uri="{FF2B5EF4-FFF2-40B4-BE49-F238E27FC236}">
                <a16:creationId xmlns:a16="http://schemas.microsoft.com/office/drawing/2014/main" id="{608D5B80-BDD5-4993-9FB5-F8B00AAB71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8895" y="1355623"/>
            <a:ext cx="4952484" cy="5029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072EF73-A1FB-4E3A-B032-4FA3E9E7A2AE}"/>
              </a:ext>
            </a:extLst>
          </p:cNvPr>
          <p:cNvGrpSpPr/>
          <p:nvPr/>
        </p:nvGrpSpPr>
        <p:grpSpPr>
          <a:xfrm>
            <a:off x="1066800" y="805124"/>
            <a:ext cx="5029200" cy="5029200"/>
            <a:chOff x="1171837" y="713684"/>
            <a:chExt cx="5029200" cy="5029200"/>
          </a:xfrm>
        </p:grpSpPr>
        <p:pic>
          <p:nvPicPr>
            <p:cNvPr id="9" name="Picture 8" descr="Shape, circle&#10;&#10;Description automatically generated">
              <a:extLst>
                <a:ext uri="{FF2B5EF4-FFF2-40B4-BE49-F238E27FC236}">
                  <a16:creationId xmlns:a16="http://schemas.microsoft.com/office/drawing/2014/main" id="{C82B6F25-A8BF-4CCF-8B88-702672B1D0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1837" y="713684"/>
              <a:ext cx="5029200" cy="5029200"/>
            </a:xfrm>
            <a:prstGeom prst="rect">
              <a:avLst/>
            </a:prstGeom>
          </p:spPr>
        </p:pic>
        <p:sp>
          <p:nvSpPr>
            <p:cNvPr id="72" name="TextBox 71">
              <a:extLst>
                <a:ext uri="{FF2B5EF4-FFF2-40B4-BE49-F238E27FC236}">
                  <a16:creationId xmlns:a16="http://schemas.microsoft.com/office/drawing/2014/main" id="{A1FD4D47-EB2D-4116-B9C8-3D792BA05E53}"/>
                </a:ext>
              </a:extLst>
            </p:cNvPr>
            <p:cNvSpPr txBox="1"/>
            <p:nvPr/>
          </p:nvSpPr>
          <p:spPr>
            <a:xfrm>
              <a:off x="2032030" y="2378399"/>
              <a:ext cx="3045931"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Cùng</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nhau</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thảo</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luận</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để</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trả</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lời</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câu</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hỏi</a:t>
              </a:r>
              <a:endParaRPr kumimoji="0" lang="en-US" sz="4400" b="0" i="0" u="none" strike="noStrike" kern="1200" cap="none" spc="0" normalizeH="0" baseline="0" noProof="0" dirty="0">
                <a:ln>
                  <a:noFill/>
                </a:ln>
                <a:solidFill>
                  <a:srgbClr val="FF0C56"/>
                </a:solidFill>
                <a:effectLst/>
                <a:uLnTx/>
                <a:uFillTx/>
                <a:latin typeface="Calibri"/>
                <a:ea typeface="+mn-ea"/>
                <a:cs typeface="+mn-cs"/>
              </a:endParaRPr>
            </a:p>
          </p:txBody>
        </p:sp>
      </p:grpSp>
      <p:sp>
        <p:nvSpPr>
          <p:cNvPr id="3" name="TextBox 2"/>
          <p:cNvSpPr txBox="1"/>
          <p:nvPr/>
        </p:nvSpPr>
        <p:spPr>
          <a:xfrm>
            <a:off x="1338470" y="449977"/>
            <a:ext cx="5557932" cy="646331"/>
          </a:xfrm>
          <a:prstGeom prst="rect">
            <a:avLst/>
          </a:prstGeom>
          <a:noFill/>
        </p:spPr>
        <p:txBody>
          <a:bodyPr wrap="none" rtlCol="0">
            <a:spAutoFit/>
          </a:bodyPr>
          <a:lstStyle/>
          <a:p>
            <a:r>
              <a:rPr lang="en-US" sz="3600" b="1" dirty="0">
                <a:solidFill>
                  <a:srgbClr val="C00000"/>
                </a:solidFill>
                <a:latin typeface="Times New Roman" panose="02020603050405020304" pitchFamily="18" charset="0"/>
                <a:cs typeface="Times New Roman" panose="02020603050405020304" pitchFamily="18" charset="0"/>
              </a:rPr>
              <a:t>THẢO LUẬN NHÓM ĐÔI</a:t>
            </a:r>
          </a:p>
        </p:txBody>
      </p:sp>
    </p:spTree>
    <p:extLst>
      <p:ext uri="{BB962C8B-B14F-4D97-AF65-F5344CB8AC3E}">
        <p14:creationId xmlns:p14="http://schemas.microsoft.com/office/powerpoint/2010/main" val="72289826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par>
                              <p:cTn id="11" fill="hold">
                                <p:stCondLst>
                                  <p:cond delay="750"/>
                                </p:stCondLst>
                                <p:childTnLst>
                                  <p:par>
                                    <p:cTn id="12" presetID="2" presetClass="entr" presetSubtype="4" fill="hold" nodeType="afterEffect" p14:presetBounceEnd="50000">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14:bounceEnd="50000">
                                          <p:cBhvr additive="base">
                                            <p:cTn id="14" dur="500" fill="hold"/>
                                            <p:tgtEl>
                                              <p:spTgt spid="1026"/>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uỷn.wav"/>
                                            </p:tgtEl>
                                          </p:cMediaNode>
                                        </p:audio>
                                      </p:subTnLst>
                                    </p:cTn>
                                  </p:par>
                                </p:childTnLst>
                              </p:cTn>
                            </p:par>
                            <p:par>
                              <p:cTn id="16" fill="hold">
                                <p:stCondLst>
                                  <p:cond delay="1250"/>
                                </p:stCondLst>
                                <p:childTnLst>
                                  <p:par>
                                    <p:cTn id="17" presetID="6" presetClass="entr" presetSubtype="3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out)">
                                          <p:cBhvr>
                                            <p:cTn id="19" dur="75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9" name="uỷn.wav"/>
                                            </p:tgtEl>
                                          </p:cMediaNode>
                                        </p:audio>
                                      </p:subTnLst>
                                    </p:cTn>
                                  </p:par>
                                </p:childTnLst>
                              </p:cTn>
                            </p:par>
                            <p:par>
                              <p:cTn id="16" fill="hold">
                                <p:stCondLst>
                                  <p:cond delay="1250"/>
                                </p:stCondLst>
                                <p:childTnLst>
                                  <p:par>
                                    <p:cTn id="17" presetID="6" presetClass="entr" presetSubtype="3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out)">
                                          <p:cBhvr>
                                            <p:cTn id="19" dur="75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10"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grpSp>
        <p:nvGrpSpPr>
          <p:cNvPr id="2" name="Group 1"/>
          <p:cNvGrpSpPr/>
          <p:nvPr/>
        </p:nvGrpSpPr>
        <p:grpSpPr>
          <a:xfrm>
            <a:off x="687711" y="423333"/>
            <a:ext cx="11064021" cy="5627077"/>
            <a:chOff x="714606" y="1316494"/>
            <a:chExt cx="10924400" cy="465323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845" t="4773" r="2263" b="2026"/>
            <a:stretch/>
          </p:blipFill>
          <p:spPr>
            <a:xfrm>
              <a:off x="714606" y="1316494"/>
              <a:ext cx="10924400" cy="4653234"/>
            </a:xfrm>
            <a:prstGeom prst="rect">
              <a:avLst/>
            </a:prstGeom>
          </p:spPr>
        </p:pic>
        <p:sp>
          <p:nvSpPr>
            <p:cNvPr id="9" name="Rounded Rectangle 8"/>
            <p:cNvSpPr/>
            <p:nvPr/>
          </p:nvSpPr>
          <p:spPr>
            <a:xfrm>
              <a:off x="1082379" y="1753232"/>
              <a:ext cx="9332258" cy="3632476"/>
            </a:xfrm>
            <a:prstGeom prst="roundRect">
              <a:avLst/>
            </a:prstGeom>
            <a:noFill/>
            <a:ln w="57150">
              <a:noFill/>
            </a:ln>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AutoNum type="alphaLcPeriod"/>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a:t>
              </a: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ừ ngữ hoặc câu văn:</a:t>
              </a:r>
              <a:endParaRPr lang="vi-VN" sz="2800" dirty="0">
                <a:solidFill>
                  <a:srgbClr val="002060"/>
                </a:solidFill>
                <a:latin typeface="Times New Roman" panose="02020603050405020304" pitchFamily="18" charset="0"/>
                <a:cs typeface="Times New Roman" panose="02020603050405020304" pitchFamily="18" charset="0"/>
              </a:endParaRPr>
            </a:p>
            <a:p>
              <a:r>
                <a:rPr lang="vi-VN" sz="2800" dirty="0">
                  <a:solidFill>
                    <a:srgbClr val="002060"/>
                  </a:solidFill>
                  <a:latin typeface="Times New Roman" panose="02020603050405020304" pitchFamily="18" charset="0"/>
                  <a:cs typeface="Times New Roman" panose="02020603050405020304" pitchFamily="18" charset="0"/>
                </a:rPr>
                <a:t>- Tả các bộ phận của đồng hồ:</a:t>
              </a:r>
            </a:p>
            <a:p>
              <a:r>
                <a:rPr lang="vi-VN" sz="2800" dirty="0">
                  <a:solidFill>
                    <a:srgbClr val="FF0000"/>
                  </a:solidFill>
                  <a:latin typeface="Times New Roman" panose="02020603050405020304" pitchFamily="18" charset="0"/>
                  <a:cs typeface="Times New Roman" panose="02020603050405020304" pitchFamily="18" charset="0"/>
                </a:rPr>
                <a:t>+ Vỏ đồng hồ: vỏ bằng nhựa màu trắng</a:t>
              </a:r>
            </a:p>
            <a:p>
              <a:r>
                <a:rPr lang="vi-VN" sz="2800" dirty="0">
                  <a:solidFill>
                    <a:srgbClr val="FF0000"/>
                  </a:solidFill>
                  <a:latin typeface="Times New Roman" panose="02020603050405020304" pitchFamily="18" charset="0"/>
                  <a:cs typeface="Times New Roman" panose="02020603050405020304" pitchFamily="18" charset="0"/>
                </a:rPr>
                <a:t>+ Kim đồng hồ: Đặc biệt là tối không có đèn, hai cái kim của nó cứ sáng lóe lên như đom đóm.</a:t>
              </a:r>
            </a:p>
            <a:p>
              <a:r>
                <a:rPr lang="vi-VN" sz="2800" dirty="0">
                  <a:solidFill>
                    <a:srgbClr val="002060"/>
                  </a:solidFill>
                  <a:latin typeface="Times New Roman" panose="02020603050405020304" pitchFamily="18" charset="0"/>
                  <a:cs typeface="Times New Roman" panose="02020603050405020304" pitchFamily="18" charset="0"/>
                </a:rPr>
                <a:t>- Tả âm thanh của đồng hồ:</a:t>
              </a:r>
            </a:p>
            <a:p>
              <a:r>
                <a:rPr lang="vi-VN" sz="2800" dirty="0">
                  <a:solidFill>
                    <a:srgbClr val="FF0000"/>
                  </a:solidFill>
                  <a:latin typeface="Times New Roman" panose="02020603050405020304" pitchFamily="18" charset="0"/>
                  <a:cs typeface="Times New Roman" panose="02020603050405020304" pitchFamily="18" charset="0"/>
                </a:rPr>
                <a:t>+ Tiếng kim của đồng hồ: tí ta tí tách</a:t>
              </a:r>
            </a:p>
            <a:p>
              <a:r>
                <a:rPr lang="vi-VN" sz="2800" dirty="0">
                  <a:solidFill>
                    <a:srgbClr val="FF0000"/>
                  </a:solidFill>
                  <a:latin typeface="Times New Roman" panose="02020603050405020304" pitchFamily="18" charset="0"/>
                  <a:cs typeface="Times New Roman" panose="02020603050405020304" pitchFamily="18" charset="0"/>
                </a:rPr>
                <a:t>+ Tiếng chuông của đồng hồ: reo lên vang nhà, reo “ác” thật, vang và trong như dế cộ gáy sau đêm mưa.</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11" name="Picture 2" descr="Vẽ Tay đồng Hồ Báo Thức Hoạt Hình đồng Hồ Báo Thức Hình ảnh | Định dạng hình  ảnh PSD 611634684| vn.lovepik.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023" y1="75434" x2="33023" y2="75434"/>
                        <a14:foregroundMark x1="33023" y1="75434" x2="33023" y2="75434"/>
                        <a14:foregroundMark x1="50233" y1="34393" x2="50233" y2="34393"/>
                        <a14:foregroundMark x1="50233" y1="34393" x2="50233" y2="34393"/>
                        <a14:foregroundMark x1="50233" y1="34393" x2="50233" y2="34393"/>
                        <a14:foregroundMark x1="50233" y1="34393" x2="34302" y2="74711"/>
                        <a14:foregroundMark x1="34302" y1="43497" x2="34302" y2="43497"/>
                        <a14:foregroundMark x1="63023" y1="69364" x2="63023" y2="69364"/>
                        <a14:foregroundMark x1="31279" y1="45087" x2="63721" y2="67919"/>
                        <a14:foregroundMark x1="42209" y1="37428" x2="67907" y2="53468"/>
                        <a14:foregroundMark x1="44070" y1="73121" x2="61163" y2="36705"/>
                        <a14:foregroundMark x1="34302" y1="38150" x2="67907" y2="57948"/>
                        <a14:foregroundMark x1="31860" y1="62572" x2="60581" y2="38150"/>
                        <a14:foregroundMark x1="53837" y1="35116" x2="67326" y2="45087"/>
                        <a14:foregroundMark x1="48372" y1="73988" x2="63023" y2="68642"/>
                      </a14:backgroundRemoval>
                    </a14:imgEffect>
                  </a14:imgLayer>
                </a14:imgProps>
              </a:ext>
              <a:ext uri="{28A0092B-C50C-407E-A947-70E740481C1C}">
                <a14:useLocalDpi xmlns:a14="http://schemas.microsoft.com/office/drawing/2010/main" val="0"/>
              </a:ext>
            </a:extLst>
          </a:blip>
          <a:srcRect/>
          <a:stretch>
            <a:fillRect/>
          </a:stretch>
        </p:blipFill>
        <p:spPr bwMode="auto">
          <a:xfrm>
            <a:off x="10068092" y="4836577"/>
            <a:ext cx="2196545" cy="1767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him Hoạt Hình Vẽ Tay đồng Hồ Báo Thức Màu đỏ Hình ảnh | Định dạng hình ảnh  AI 401500143| vn.lovepik.co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65323" y="5023476"/>
            <a:ext cx="1580553" cy="158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03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grpSp>
        <p:nvGrpSpPr>
          <p:cNvPr id="2" name="Group 1"/>
          <p:cNvGrpSpPr/>
          <p:nvPr/>
        </p:nvGrpSpPr>
        <p:grpSpPr>
          <a:xfrm>
            <a:off x="724953" y="476793"/>
            <a:ext cx="11064021" cy="5627077"/>
            <a:chOff x="751378" y="1360702"/>
            <a:chExt cx="10924400" cy="465323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845" t="4773" r="2263" b="2026"/>
            <a:stretch/>
          </p:blipFill>
          <p:spPr>
            <a:xfrm>
              <a:off x="751378" y="1360702"/>
              <a:ext cx="10924400" cy="4653234"/>
            </a:xfrm>
            <a:prstGeom prst="rect">
              <a:avLst/>
            </a:prstGeom>
          </p:spPr>
        </p:pic>
        <p:sp>
          <p:nvSpPr>
            <p:cNvPr id="9" name="Rounded Rectangle 8"/>
            <p:cNvSpPr/>
            <p:nvPr/>
          </p:nvSpPr>
          <p:spPr>
            <a:xfrm>
              <a:off x="1323897" y="2364462"/>
              <a:ext cx="8652716" cy="2055587"/>
            </a:xfrm>
            <a:prstGeom prst="roundRect">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rPr>
                <a:t>b</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chứa</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ảnh</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so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sánh</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Đông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hồ</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tôi</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tiếng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chuông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reo</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ác</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thật</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vang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dế</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cộ</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gáy</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đêm</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mưa</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đèn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đóm</a:t>
              </a:r>
              <a:r>
                <a:rPr lang="en-US" sz="2800" dirty="0">
                  <a:solidFill>
                    <a:srgbClr val="FF0000"/>
                  </a:solidFill>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11" name="Picture 2" descr="Vẽ Tay đồng Hồ Báo Thức Hoạt Hình đồng Hồ Báo Thức Hình ảnh | Định dạng hình  ảnh PSD 611634684| vn.lovepik.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023" y1="75434" x2="33023" y2="75434"/>
                        <a14:foregroundMark x1="33023" y1="75434" x2="33023" y2="75434"/>
                        <a14:foregroundMark x1="50233" y1="34393" x2="50233" y2="34393"/>
                        <a14:foregroundMark x1="50233" y1="34393" x2="50233" y2="34393"/>
                        <a14:foregroundMark x1="50233" y1="34393" x2="50233" y2="34393"/>
                        <a14:foregroundMark x1="50233" y1="34393" x2="34302" y2="74711"/>
                        <a14:foregroundMark x1="34302" y1="43497" x2="34302" y2="43497"/>
                        <a14:foregroundMark x1="63023" y1="69364" x2="63023" y2="69364"/>
                        <a14:foregroundMark x1="31279" y1="45087" x2="63721" y2="67919"/>
                        <a14:foregroundMark x1="42209" y1="37428" x2="67907" y2="53468"/>
                        <a14:foregroundMark x1="44070" y1="73121" x2="61163" y2="36705"/>
                        <a14:foregroundMark x1="34302" y1="38150" x2="67907" y2="57948"/>
                        <a14:foregroundMark x1="31860" y1="62572" x2="60581" y2="38150"/>
                        <a14:foregroundMark x1="53837" y1="35116" x2="67326" y2="45087"/>
                        <a14:foregroundMark x1="48372" y1="73988" x2="63023" y2="68642"/>
                      </a14:backgroundRemoval>
                    </a14:imgEffect>
                  </a14:imgLayer>
                </a14:imgProps>
              </a:ext>
              <a:ext uri="{28A0092B-C50C-407E-A947-70E740481C1C}">
                <a14:useLocalDpi xmlns:a14="http://schemas.microsoft.com/office/drawing/2010/main" val="0"/>
              </a:ext>
            </a:extLst>
          </a:blip>
          <a:srcRect/>
          <a:stretch>
            <a:fillRect/>
          </a:stretch>
        </p:blipFill>
        <p:spPr bwMode="auto">
          <a:xfrm>
            <a:off x="10068092" y="4836577"/>
            <a:ext cx="2196545" cy="1767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him Hoạt Hình Vẽ Tay đồng Hồ Báo Thức Màu đỏ Hình ảnh | Định dạng hình ảnh  AI 401500143| vn.lovepik.co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65323" y="5023476"/>
            <a:ext cx="1580553" cy="158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16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sp>
        <p:nvSpPr>
          <p:cNvPr id="7" name="Rectangle 6"/>
          <p:cNvSpPr/>
          <p:nvPr/>
        </p:nvSpPr>
        <p:spPr>
          <a:xfrm>
            <a:off x="1246774" y="197051"/>
            <a:ext cx="913964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2</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đồ</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thích</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521966" y="720271"/>
            <a:ext cx="10084027" cy="466978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686231" y="5284007"/>
            <a:ext cx="2274776" cy="1454857"/>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9885107" y="5403474"/>
            <a:ext cx="1038370" cy="1257475"/>
          </a:xfrm>
          <a:prstGeom prst="rect">
            <a:avLst/>
          </a:prstGeom>
        </p:spPr>
      </p:pic>
      <p:pic>
        <p:nvPicPr>
          <p:cNvPr id="34818" name="Picture 2" descr="Pencil Drawing Clip Art - Vẽ Cây Bút Chì, HD Png Download , Transparent Png  Image - PNGite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89914" l="0" r="95210">
                        <a14:foregroundMark x1="27545" y1="35735" x2="27545" y2="35735"/>
                        <a14:foregroundMark x1="29341" y1="32853" x2="29341" y2="32853"/>
                        <a14:foregroundMark x1="30539" y1="31988" x2="30539" y2="31988"/>
                        <a14:foregroundMark x1="54790" y1="15850" x2="54790" y2="15850"/>
                        <a14:foregroundMark x1="54790" y1="15850" x2="54790" y2="15850"/>
                        <a14:foregroundMark x1="54790" y1="15850" x2="54790" y2="15850"/>
                        <a14:foregroundMark x1="49102" y1="21037" x2="49102" y2="21037"/>
                        <a14:foregroundMark x1="49102" y1="20173" x2="49102" y2="2017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565957" y="5434503"/>
            <a:ext cx="1388297" cy="1441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ackgroundRemoval t="0" b="100000" l="0" r="99432"/>
                    </a14:imgEffect>
                  </a14:imgLayer>
                </a14:imgProps>
              </a:ext>
            </a:extLst>
          </a:blip>
          <a:stretch>
            <a:fillRect/>
          </a:stretch>
        </p:blipFill>
        <p:spPr>
          <a:xfrm>
            <a:off x="5388311" y="5266770"/>
            <a:ext cx="1676634" cy="1362265"/>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backgroundRemoval t="1325" b="100000" l="0" r="100000"/>
                    </a14:imgEffect>
                  </a14:imgLayer>
                </a14:imgProps>
              </a:ext>
            </a:extLst>
          </a:blip>
          <a:stretch>
            <a:fillRect/>
          </a:stretch>
        </p:blipFill>
        <p:spPr>
          <a:xfrm>
            <a:off x="7454003" y="5738803"/>
            <a:ext cx="2038246" cy="970900"/>
          </a:xfrm>
          <a:prstGeom prst="rect">
            <a:avLst/>
          </a:prstGeom>
        </p:spPr>
      </p:pic>
    </p:spTree>
    <p:extLst>
      <p:ext uri="{BB962C8B-B14F-4D97-AF65-F5344CB8AC3E}">
        <p14:creationId xmlns:p14="http://schemas.microsoft.com/office/powerpoint/2010/main" val="3193164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6">
            <a:extLst>
              <a:ext uri="{FF2B5EF4-FFF2-40B4-BE49-F238E27FC236}">
                <a16:creationId xmlns:a16="http://schemas.microsoft.com/office/drawing/2014/main" id="{2B0965FC-DF6B-4994-A1CA-E6985A23D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39" name="图片 25">
            <a:extLst>
              <a:ext uri="{FF2B5EF4-FFF2-40B4-BE49-F238E27FC236}">
                <a16:creationId xmlns:a16="http://schemas.microsoft.com/office/drawing/2014/main" id="{9F7FB3A6-AB8E-45A0-8698-83FD392EC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40" name="图片 26">
            <a:extLst>
              <a:ext uri="{FF2B5EF4-FFF2-40B4-BE49-F238E27FC236}">
                <a16:creationId xmlns:a16="http://schemas.microsoft.com/office/drawing/2014/main" id="{F4C60B19-4E8D-4124-B7A8-D37B5B03AD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41" name="图片 27">
            <a:extLst>
              <a:ext uri="{FF2B5EF4-FFF2-40B4-BE49-F238E27FC236}">
                <a16:creationId xmlns:a16="http://schemas.microsoft.com/office/drawing/2014/main" id="{14570E40-9686-4772-882E-B21EDD5C7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42" name="图片 28">
            <a:extLst>
              <a:ext uri="{FF2B5EF4-FFF2-40B4-BE49-F238E27FC236}">
                <a16:creationId xmlns:a16="http://schemas.microsoft.com/office/drawing/2014/main" id="{CCE9AA0F-A837-459E-A30E-388C1893A6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45" name="图片 31">
            <a:extLst>
              <a:ext uri="{FF2B5EF4-FFF2-40B4-BE49-F238E27FC236}">
                <a16:creationId xmlns:a16="http://schemas.microsoft.com/office/drawing/2014/main" id="{5853DD61-0591-4F42-A0B0-658EA8EACA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grpSp>
        <p:nvGrpSpPr>
          <p:cNvPr id="20" name="Group 19">
            <a:extLst>
              <a:ext uri="{FF2B5EF4-FFF2-40B4-BE49-F238E27FC236}">
                <a16:creationId xmlns:a16="http://schemas.microsoft.com/office/drawing/2014/main" id="{7165DB86-BD87-4ACC-ABE0-7943DDBE7FF8}"/>
              </a:ext>
            </a:extLst>
          </p:cNvPr>
          <p:cNvGrpSpPr/>
          <p:nvPr/>
        </p:nvGrpSpPr>
        <p:grpSpPr>
          <a:xfrm>
            <a:off x="2052637" y="422903"/>
            <a:ext cx="8086725" cy="5120640"/>
            <a:chOff x="968936" y="845807"/>
            <a:chExt cx="5850314" cy="5120640"/>
          </a:xfrm>
        </p:grpSpPr>
        <p:pic>
          <p:nvPicPr>
            <p:cNvPr id="13" name="Picture 12">
              <a:extLst>
                <a:ext uri="{FF2B5EF4-FFF2-40B4-BE49-F238E27FC236}">
                  <a16:creationId xmlns:a16="http://schemas.microsoft.com/office/drawing/2014/main" id="{5A7D3184-5A02-4374-AAF0-DF988CFE3131}"/>
                </a:ext>
              </a:extLst>
            </p:cNvPr>
            <p:cNvPicPr>
              <a:picLocks noChangeAspect="1"/>
            </p:cNvPicPr>
            <p:nvPr/>
          </p:nvPicPr>
          <p:blipFill>
            <a:blip r:embed="rId9"/>
            <a:stretch>
              <a:fillRect/>
            </a:stretch>
          </p:blipFill>
          <p:spPr>
            <a:xfrm>
              <a:off x="968936" y="845807"/>
              <a:ext cx="5850314" cy="5120640"/>
            </a:xfrm>
            <a:prstGeom prst="rect">
              <a:avLst/>
            </a:prstGeom>
          </p:spPr>
        </p:pic>
        <p:sp>
          <p:nvSpPr>
            <p:cNvPr id="44" name="TextBox 43">
              <a:extLst>
                <a:ext uri="{FF2B5EF4-FFF2-40B4-BE49-F238E27FC236}">
                  <a16:creationId xmlns:a16="http://schemas.microsoft.com/office/drawing/2014/main" id="{D7BE67B0-893C-45DA-8E87-4CF6C8062E30}"/>
                </a:ext>
              </a:extLst>
            </p:cNvPr>
            <p:cNvSpPr txBox="1"/>
            <p:nvPr/>
          </p:nvSpPr>
          <p:spPr>
            <a:xfrm>
              <a:off x="1415693" y="2600980"/>
              <a:ext cx="4678873" cy="1077218"/>
            </a:xfrm>
            <a:prstGeom prst="rect">
              <a:avLst/>
            </a:prstGeom>
            <a:noFill/>
          </p:spPr>
          <p:txBody>
            <a:bodyPr wrap="square">
              <a:spAutoFit/>
            </a:bodyPr>
            <a:lstStyle/>
            <a:p>
              <a:pPr algn="just"/>
              <a:r>
                <a:rPr lang="nl-NL" sz="3200" b="1" dirty="0">
                  <a:solidFill>
                    <a:srgbClr val="C00000"/>
                  </a:solidFill>
                </a:rPr>
                <a:t>Thực hành Viết đoạn văn tả một đồ vật mà em yêu thích.</a:t>
              </a:r>
              <a:endParaRPr lang="vi-VN"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1AF4B4C8-2BC2-4F92-8321-E696F6616A25}"/>
              </a:ext>
            </a:extLst>
          </p:cNvPr>
          <p:cNvSpPr txBox="1"/>
          <p:nvPr/>
        </p:nvSpPr>
        <p:spPr>
          <a:xfrm>
            <a:off x="2747963" y="1326714"/>
            <a:ext cx="6296024" cy="369332"/>
          </a:xfrm>
          <a:prstGeom prst="rect">
            <a:avLst/>
          </a:prstGeom>
          <a:noFill/>
        </p:spPr>
        <p:txBody>
          <a:bodyPr wrap="square">
            <a:spAutoFit/>
          </a:bodyPr>
          <a:lstStyle/>
          <a:p>
            <a:endParaRPr lang="vi-VN" dirty="0"/>
          </a:p>
        </p:txBody>
      </p:sp>
    </p:spTree>
    <p:extLst>
      <p:ext uri="{BB962C8B-B14F-4D97-AF65-F5344CB8AC3E}">
        <p14:creationId xmlns:p14="http://schemas.microsoft.com/office/powerpoint/2010/main" val="513600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par>
                                <p:cTn id="12" presetID="22" presetClass="entr" presetSubtype="4" fill="hold" nodeType="withEffect">
                                  <p:stCondLst>
                                    <p:cond delay="25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250"/>
                                        <p:tgtEl>
                                          <p:spTgt spid="42"/>
                                        </p:tgtEl>
                                      </p:cBhvr>
                                    </p:animEffect>
                                  </p:childTnLst>
                                </p:cTn>
                              </p:par>
                              <p:par>
                                <p:cTn id="15" presetID="22" presetClass="entr" presetSubtype="4" fill="hold" nodeType="withEffect">
                                  <p:stCondLst>
                                    <p:cond delay="50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250"/>
                                        <p:tgtEl>
                                          <p:spTgt spid="40"/>
                                        </p:tgtEl>
                                      </p:cBhvr>
                                    </p:animEffect>
                                  </p:childTnLst>
                                </p:cTn>
                              </p:par>
                              <p:par>
                                <p:cTn id="18" presetID="22" presetClass="entr" presetSubtype="4" fill="hold" nodeType="withEffect">
                                  <p:stCondLst>
                                    <p:cond delay="75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250"/>
                                        <p:tgtEl>
                                          <p:spTgt spid="41"/>
                                        </p:tgtEl>
                                      </p:cBhvr>
                                    </p:animEffect>
                                  </p:childTnLst>
                                </p:cTn>
                              </p:par>
                              <p:par>
                                <p:cTn id="21" presetID="22" presetClass="entr" presetSubtype="1" fill="hold" nodeType="withEffect">
                                  <p:stCondLst>
                                    <p:cond delay="75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25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891</Words>
  <Application>Microsoft Office PowerPoint</Application>
  <PresentationFormat>Widescreen</PresentationFormat>
  <Paragraphs>55</Paragraphs>
  <Slides>17</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等线</vt:lpstr>
      <vt:lpstr>Arial</vt:lpstr>
      <vt:lpstr>Arial-Rounded</vt:lpstr>
      <vt:lpstr>Calibri</vt:lpstr>
      <vt:lpstr>Calibri Light</vt:lpstr>
      <vt:lpstr>Coiny</vt:lpstr>
      <vt:lpstr>LNTH-Kids  Chinese Font 1</vt:lpstr>
      <vt:lpstr>Nunito Black</vt:lpstr>
      <vt:lpstr>SVN-Redressed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Administrator</cp:lastModifiedBy>
  <cp:revision>12</cp:revision>
  <dcterms:created xsi:type="dcterms:W3CDTF">2022-08-15T13:51:22Z</dcterms:created>
  <dcterms:modified xsi:type="dcterms:W3CDTF">2025-12-01T05:38:05Z</dcterms:modified>
</cp:coreProperties>
</file>