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6" r:id="rId2"/>
    <p:sldId id="258" r:id="rId3"/>
    <p:sldId id="260" r:id="rId4"/>
    <p:sldId id="261" r:id="rId5"/>
    <p:sldId id="262" r:id="rId6"/>
    <p:sldId id="263" r:id="rId7"/>
    <p:sldId id="264" r:id="rId8"/>
    <p:sldId id="294" r:id="rId9"/>
    <p:sldId id="266" r:id="rId10"/>
    <p:sldId id="267" r:id="rId11"/>
    <p:sldId id="295" r:id="rId12"/>
    <p:sldId id="269" r:id="rId13"/>
    <p:sldId id="270" r:id="rId14"/>
    <p:sldId id="272" r:id="rId15"/>
    <p:sldId id="289" r:id="rId16"/>
    <p:sldId id="303" r:id="rId17"/>
    <p:sldId id="297" r:id="rId18"/>
    <p:sldId id="305" r:id="rId19"/>
    <p:sldId id="278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9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3719" r:id="rId4"/>
    <p:sldLayoutId id="2147483713" r:id="rId5"/>
    <p:sldLayoutId id="2147483708" r:id="rId6"/>
    <p:sldLayoutId id="2147483707" r:id="rId7"/>
    <p:sldLayoutId id="2147483702" r:id="rId8"/>
    <p:sldLayoutId id="2147483694" r:id="rId9"/>
    <p:sldLayoutId id="2147483691" r:id="rId10"/>
    <p:sldLayoutId id="2147483690" r:id="rId11"/>
    <p:sldLayoutId id="2147483682" r:id="rId12"/>
    <p:sldLayoutId id="2147483681" r:id="rId13"/>
    <p:sldLayoutId id="2147483673" r:id="rId14"/>
    <p:sldLayoutId id="2147483672" r:id="rId15"/>
    <p:sldLayoutId id="2147483662" r:id="rId16"/>
    <p:sldLayoutId id="2147483661" r:id="rId17"/>
    <p:sldLayoutId id="2147483651" r:id="rId18"/>
    <p:sldLayoutId id="2147483652" r:id="rId19"/>
    <p:sldLayoutId id="2147483653" r:id="rId20"/>
    <p:sldLayoutId id="2147483654" r:id="rId21"/>
    <p:sldLayoutId id="2147483655" r:id="rId22"/>
    <p:sldLayoutId id="2147483721" r:id="rId23"/>
    <p:sldLayoutId id="2147483720" r:id="rId24"/>
    <p:sldLayoutId id="2147483718" r:id="rId25"/>
    <p:sldLayoutId id="2147483717" r:id="rId26"/>
    <p:sldLayoutId id="2147483716" r:id="rId27"/>
    <p:sldLayoutId id="2147483715" r:id="rId28"/>
    <p:sldLayoutId id="2147483714" r:id="rId29"/>
    <p:sldLayoutId id="2147483712" r:id="rId30"/>
    <p:sldLayoutId id="2147483711" r:id="rId31"/>
    <p:sldLayoutId id="2147483710" r:id="rId32"/>
    <p:sldLayoutId id="2147483709" r:id="rId33"/>
    <p:sldLayoutId id="2147483706" r:id="rId34"/>
    <p:sldLayoutId id="2147483705" r:id="rId35"/>
    <p:sldLayoutId id="2147483704" r:id="rId36"/>
    <p:sldLayoutId id="2147483703" r:id="rId37"/>
    <p:sldLayoutId id="2147483701" r:id="rId38"/>
    <p:sldLayoutId id="2147483699" r:id="rId39"/>
    <p:sldLayoutId id="2147483698" r:id="rId40"/>
    <p:sldLayoutId id="2147483697" r:id="rId41"/>
    <p:sldLayoutId id="2147483696" r:id="rId42"/>
    <p:sldLayoutId id="2147483695" r:id="rId43"/>
    <p:sldLayoutId id="2147483693" r:id="rId44"/>
    <p:sldLayoutId id="2147483692" r:id="rId45"/>
    <p:sldLayoutId id="2147483689" r:id="rId46"/>
    <p:sldLayoutId id="2147483688" r:id="rId47"/>
    <p:sldLayoutId id="2147483687" r:id="rId48"/>
    <p:sldLayoutId id="2147483686" r:id="rId49"/>
    <p:sldLayoutId id="2147483685" r:id="rId50"/>
    <p:sldLayoutId id="2147483684" r:id="rId51"/>
    <p:sldLayoutId id="2147483683" r:id="rId52"/>
    <p:sldLayoutId id="2147483680" r:id="rId53"/>
    <p:sldLayoutId id="2147483679" r:id="rId54"/>
    <p:sldLayoutId id="2147483678" r:id="rId55"/>
    <p:sldLayoutId id="2147483677" r:id="rId56"/>
    <p:sldLayoutId id="2147483676" r:id="rId57"/>
    <p:sldLayoutId id="2147483675" r:id="rId58"/>
    <p:sldLayoutId id="2147483674" r:id="rId59"/>
    <p:sldLayoutId id="2147483671" r:id="rId60"/>
    <p:sldLayoutId id="2147483670" r:id="rId61"/>
    <p:sldLayoutId id="2147483669" r:id="rId62"/>
    <p:sldLayoutId id="2147483668" r:id="rId63"/>
    <p:sldLayoutId id="2147483664" r:id="rId64"/>
    <p:sldLayoutId id="2147483663" r:id="rId65"/>
    <p:sldLayoutId id="2147483656" r:id="rId66"/>
    <p:sldLayoutId id="2147483657" r:id="rId67"/>
    <p:sldLayoutId id="2147483658" r:id="rId68"/>
    <p:sldLayoutId id="2147483659" r:id="rId69"/>
    <p:sldLayoutId id="2147483660" r:id="rId70"/>
    <p:sldLayoutId id="2147483667" r:id="rId71"/>
    <p:sldLayoutId id="2147483666" r:id="rId72"/>
    <p:sldLayoutId id="2147483665" r:id="rId73"/>
    <p:sldLayoutId id="2147483722" r:id="rId7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43672" y="2448218"/>
            <a:ext cx="633670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268276" y="2751731"/>
            <a:ext cx="6094665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Ăn - ăt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(tiết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1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918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50208"/>
            <a:ext cx="121920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ăn  </a:t>
            </a:r>
            <a:r>
              <a:rPr lang="en-US" sz="11500" b="1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    </a:t>
            </a:r>
            <a:r>
              <a:rPr lang="en-US" sz="11500" b="1">
                <a:solidFill>
                  <a:srgbClr val="FF0000"/>
                </a:solidFill>
                <a:latin typeface="UTM Avo" panose="02040603050506020204" pitchFamily="18" charset="0"/>
              </a:rPr>
              <a:t>ăt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292584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6952" y="3027048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14953" y="3712507"/>
            <a:ext cx="45140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latin typeface="UTM Avo" panose="02040603050506020204" pitchFamily="18" charset="0"/>
              </a:rPr>
              <a:t>mắt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26488" y="3716925"/>
            <a:ext cx="3448724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>
                <a:solidFill>
                  <a:srgbClr val="FF0000"/>
                </a:solidFill>
                <a:latin typeface="UTM Avo" panose="02040603050506020204" pitchFamily="18" charset="0"/>
              </a:rPr>
              <a:t>ă</a:t>
            </a:r>
            <a:r>
              <a:rPr lang="en-US" sz="11500" b="1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7415" y="3694621"/>
            <a:ext cx="45140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latin typeface="UTM Avo" panose="02040603050506020204" pitchFamily="18" charset="0"/>
              </a:rPr>
              <a:t>chăn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2055" y="3712515"/>
            <a:ext cx="2273031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noProof="0">
                <a:solidFill>
                  <a:srgbClr val="0070C0"/>
                </a:solidFill>
                <a:latin typeface="UTM Avo" panose="02040603050506020204" pitchFamily="18" charset="0"/>
              </a:rPr>
              <a:t>ăn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8336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918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145"/>
      </p:ext>
    </p:extLst>
  </p:cSld>
  <p:clrMapOvr>
    <a:masterClrMapping/>
  </p:clrMapOvr>
  <p:transition advClick="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575" t="30109" r="26908" b="12550"/>
          <a:stretch/>
        </p:blipFill>
        <p:spPr>
          <a:xfrm>
            <a:off x="1553026" y="0"/>
            <a:ext cx="9129487" cy="632715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515428" y="3207657"/>
            <a:ext cx="602342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306456" y="6298123"/>
            <a:ext cx="500744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708572" y="6283609"/>
            <a:ext cx="609599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439885" y="6283609"/>
            <a:ext cx="66765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374743" y="3193143"/>
            <a:ext cx="66765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41485" y="3193143"/>
            <a:ext cx="66765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54513" y="6298123"/>
            <a:ext cx="769258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4742" y="4495800"/>
            <a:ext cx="108276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>
                <a:latin typeface="Calibri" panose="020F0502020204030204" pitchFamily="34" charset="0"/>
                <a:cs typeface="Calibri" panose="020F0502020204030204" pitchFamily="34" charset="0"/>
              </a:rPr>
              <a:t>Củ sắn dùng để ăn tươi, làm thức ăn gia súc, chế biến sắn lát khô, bột sắn nghiền, tinh bột sắn,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vi-VN" sz="2400">
                <a:latin typeface="Calibri" panose="020F0502020204030204" pitchFamily="34" charset="0"/>
                <a:cs typeface="Calibri" panose="020F0502020204030204" pitchFamily="34" charset="0"/>
              </a:rPr>
              <a:t> Thân sắn dùng để làm giống, làm nấm, làm củi đun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,…</a:t>
            </a:r>
            <a:r>
              <a:rPr lang="vi-VN" sz="2400">
                <a:latin typeface="Calibri" panose="020F0502020204030204" pitchFamily="34" charset="0"/>
                <a:cs typeface="Calibri" panose="020F0502020204030204" pitchFamily="34" charset="0"/>
              </a:rPr>
              <a:t> Lá sắn ngọt là loại rau xanh rất bổ dưỡng và để nuôi cá, nuôi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 tằm.</a:t>
            </a:r>
            <a:r>
              <a:rPr lang="vi-VN" sz="2400">
                <a:latin typeface="Calibri" panose="020F0502020204030204" pitchFamily="34" charset="0"/>
                <a:cs typeface="Calibri" panose="020F0502020204030204" pitchFamily="34" charset="0"/>
              </a:rPr>
              <a:t> Lá sắn đắng ủ chua hoặc phơi khô để làm bột lá sắn dùng chăn nuôi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 lợn, gà, trâu, bò, dê,…</a:t>
            </a:r>
            <a:r>
              <a:rPr lang="vi-VN" sz="24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upload.wikimedia.org/wikipedia/commons/thumb/1/10/Cassava1_%283945716612%29.jpg/1024px-Cassava1_%283945716612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5" y="236305"/>
            <a:ext cx="4321175" cy="286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nihot esculenta 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2504"/>
            <a:ext cx="6124575" cy="283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81200" y="3196771"/>
            <a:ext cx="2069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 sắn</a:t>
            </a:r>
          </a:p>
        </p:txBody>
      </p:sp>
      <p:sp>
        <p:nvSpPr>
          <p:cNvPr id="6" name="Rectangle 5"/>
          <p:cNvSpPr/>
          <p:nvPr/>
        </p:nvSpPr>
        <p:spPr>
          <a:xfrm>
            <a:off x="8032186" y="3196771"/>
            <a:ext cx="1842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lá sắn</a:t>
            </a:r>
          </a:p>
        </p:txBody>
      </p:sp>
    </p:spTree>
    <p:extLst>
      <p:ext uri="{BB962C8B-B14F-4D97-AF65-F5344CB8AC3E}">
        <p14:creationId xmlns:p14="http://schemas.microsoft.com/office/powerpoint/2010/main" val="3546146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012" t="29168" r="26574" b="11457"/>
          <a:stretch/>
        </p:blipFill>
        <p:spPr>
          <a:xfrm>
            <a:off x="1049755" y="0"/>
            <a:ext cx="10151645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715000" y="2667000"/>
            <a:ext cx="14620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733800" y="32004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65223" y="3733800"/>
            <a:ext cx="12733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00800" y="373380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905000" y="152400"/>
            <a:ext cx="1676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012" t="29168" r="26574" b="11457"/>
          <a:stretch/>
        </p:blipFill>
        <p:spPr>
          <a:xfrm>
            <a:off x="1049755" y="0"/>
            <a:ext cx="10151645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9906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5612" y="97971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.VnArial" panose="020B7200000000000000" pitchFamily="34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200297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.VnArial" panose="020B7200000000000000" pitchFamily="34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200297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.VnArial" panose="020B7200000000000000" pitchFamily="34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0" y="249366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.VnArial" panose="020B7200000000000000" pitchFamily="34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7200" y="249366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.VnArial" panose="020B7200000000000000" pitchFamily="34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30480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.VnArial" panose="020B7200000000000000" pitchFamily="34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36576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.VnArial" panose="020B7200000000000000" pitchFamily="34" charset="0"/>
              </a:rPr>
              <a:t>8</a:t>
            </a:r>
            <a:endParaRPr lang="en-US" sz="2400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53812" y="36576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.VnArial" panose="020B7200000000000000" pitchFamily="34" charset="0"/>
              </a:rPr>
              <a:t>9</a:t>
            </a:r>
            <a:endParaRPr lang="en-US" sz="2400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05000" y="152400"/>
            <a:ext cx="1676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04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2" y="0"/>
            <a:ext cx="122222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5640" y="1982450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403" t="33879" r="13411" b="13342"/>
          <a:stretch/>
        </p:blipFill>
        <p:spPr>
          <a:xfrm>
            <a:off x="449943" y="1045029"/>
            <a:ext cx="11290479" cy="4455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88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4665" y="1267633"/>
            <a:ext cx="9502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Bài 58. ăn – ăt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6661" y="416266"/>
            <a:ext cx="3268387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ăn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ăn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008000"/>
                  </a:solidFill>
                  <a:latin typeface="UTM Avo" panose="02040603050506020204" pitchFamily="18" charset="0"/>
                </a:rPr>
                <a:t>ă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n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10971" y="5180762"/>
            <a:ext cx="2964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chăn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81791" y="5194446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srgbClr val="0070C0"/>
                </a:solidFill>
                <a:latin typeface="UTM Avo" panose="02040603050506020204" pitchFamily="18" charset="0"/>
              </a:rPr>
              <a:t>ă</a:t>
            </a:r>
            <a:r>
              <a:rPr lang="en-US" sz="7200" b="1" noProof="0">
                <a:solidFill>
                  <a:srgbClr val="0070C0"/>
                </a:solidFill>
                <a:latin typeface="UTM Avo" panose="02040603050506020204" pitchFamily="18" charset="0"/>
              </a:rPr>
              <a:t>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976" t="30308" r="32486" b="5208"/>
          <a:stretch/>
        </p:blipFill>
        <p:spPr>
          <a:xfrm>
            <a:off x="1931305" y="2349418"/>
            <a:ext cx="3819097" cy="268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6662" y="416266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ăt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ăt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9643" y="228861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ă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t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603204" y="4931626"/>
            <a:ext cx="3973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mắt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3509" y="4931634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srgbClr val="FF0000"/>
                </a:solidFill>
                <a:latin typeface="UTM Avo" panose="02040603050506020204" pitchFamily="18" charset="0"/>
              </a:rPr>
              <a:t>ăt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62" t="37252" r="30143" b="12153"/>
          <a:stretch/>
        </p:blipFill>
        <p:spPr>
          <a:xfrm>
            <a:off x="1376200" y="1973943"/>
            <a:ext cx="4693920" cy="271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9651" y="1872332"/>
            <a:ext cx="3165692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ă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2609" y="1872331"/>
            <a:ext cx="332114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ă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1765" y="1872332"/>
            <a:ext cx="24296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 dirty="0">
                <a:latin typeface="UTM Avo" panose="02040603050506020204" pitchFamily="18" charset="0"/>
              </a:rPr>
              <a:t>n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8511" y="1874145"/>
            <a:ext cx="24296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t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620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350317" y="416266"/>
            <a:ext cx="3268387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ăn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4627" y="5180762"/>
            <a:ext cx="2964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chăn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5447" y="5194446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srgbClr val="0070C0"/>
                </a:solidFill>
                <a:latin typeface="UTM Avo" panose="02040603050506020204" pitchFamily="18" charset="0"/>
              </a:rPr>
              <a:t>ă</a:t>
            </a:r>
            <a:r>
              <a:rPr lang="en-US" sz="7200" b="1" noProof="0">
                <a:solidFill>
                  <a:srgbClr val="0070C0"/>
                </a:solidFill>
                <a:latin typeface="UTM Avo" panose="02040603050506020204" pitchFamily="18" charset="0"/>
              </a:rPr>
              <a:t>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5976" t="30308" r="32486" b="5208"/>
          <a:stretch/>
        </p:blipFill>
        <p:spPr>
          <a:xfrm>
            <a:off x="1074961" y="2349418"/>
            <a:ext cx="3819097" cy="2686595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7251684" y="416266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ăt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48226" y="5178367"/>
            <a:ext cx="3973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mắt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98531" y="5178375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srgbClr val="FF0000"/>
                </a:solidFill>
                <a:latin typeface="UTM Avo" panose="02040603050506020204" pitchFamily="18" charset="0"/>
              </a:rPr>
              <a:t>ăt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20662" t="37252" r="30143" b="12153"/>
          <a:stretch/>
        </p:blipFill>
        <p:spPr>
          <a:xfrm>
            <a:off x="6421222" y="2336802"/>
            <a:ext cx="4693920" cy="271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46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566923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167</Words>
  <Application>Microsoft Office PowerPoint</Application>
  <PresentationFormat>Widescreen</PresentationFormat>
  <Paragraphs>50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.VnArial</vt:lpstr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31</cp:revision>
  <dcterms:created xsi:type="dcterms:W3CDTF">2021-11-07T09:12:58Z</dcterms:created>
  <dcterms:modified xsi:type="dcterms:W3CDTF">2025-11-26T08:27:26Z</dcterms:modified>
</cp:coreProperties>
</file>