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3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7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41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1200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09539"/>
            <a:r>
              <a:rPr lang="en-US" altLang="zh-CN" sz="3200" dirty="0">
                <a:solidFill>
                  <a:srgbClr val="217875"/>
                </a:solidFill>
                <a:latin typeface="义启小魏楷"/>
                <a:ea typeface="+mj-ea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义启小魏楷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32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84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59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2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37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39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5027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7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38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37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75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17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13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2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6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3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4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8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3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6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6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pPr defTabSz="609539"/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2024/11/22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pPr defTabSz="609539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pPr defTabSz="609539"/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8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3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4464" y="-153909"/>
            <a:ext cx="7524750" cy="618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9" b="100000" l="0" r="83125">
                        <a14:foregroundMark x1="74219" y1="14063" x2="75469" y2="14063"/>
                        <a14:foregroundMark x1="72656" y1="27500" x2="72656" y2="27500"/>
                        <a14:foregroundMark x1="69531" y1="34063" x2="70000" y2="34219"/>
                        <a14:foregroundMark x1="73281" y1="14063" x2="73281" y2="14063"/>
                        <a14:foregroundMark x1="75781" y1="9688" x2="75781" y2="9688"/>
                        <a14:foregroundMark x1="71875" y1="12500" x2="71875" y2="12500"/>
                        <a14:foregroundMark x1="71875" y1="12500" x2="71875" y2="12500"/>
                        <a14:foregroundMark x1="73594" y1="25469" x2="73594" y2="25469"/>
                        <a14:foregroundMark x1="72188" y1="30938" x2="72188" y2="30938"/>
                        <a14:foregroundMark x1="72656" y1="12031" x2="72656" y2="12031"/>
                        <a14:foregroundMark x1="72813" y1="12031" x2="72813" y2="12031"/>
                        <a14:foregroundMark x1="56719" y1="58125" x2="56719" y2="58125"/>
                        <a14:foregroundMark x1="53906" y1="62500" x2="53906" y2="62500"/>
                        <a14:foregroundMark x1="52969" y1="63906" x2="53438" y2="63906"/>
                        <a14:foregroundMark x1="52812" y1="68281" x2="52812" y2="68281"/>
                        <a14:foregroundMark x1="58750" y1="10781" x2="58750" y2="10781"/>
                        <a14:foregroundMark x1="57188" y1="10000" x2="57188" y2="10000"/>
                        <a14:foregroundMark x1="57188" y1="10000" x2="57188" y2="10000"/>
                        <a14:foregroundMark x1="32031" y1="22188" x2="32031" y2="22188"/>
                        <a14:foregroundMark x1="29219" y1="18125" x2="29219" y2="18125"/>
                        <a14:foregroundMark x1="29219" y1="18125" x2="29219" y2="18125"/>
                        <a14:foregroundMark x1="27031" y1="10781" x2="27031" y2="10781"/>
                        <a14:foregroundMark x1="27031" y1="10781" x2="27031" y2="10781"/>
                        <a14:foregroundMark x1="27031" y1="10781" x2="27031" y2="10781"/>
                        <a14:foregroundMark x1="74844" y1="6250" x2="74844" y2="6250"/>
                        <a14:foregroundMark x1="72813" y1="6406" x2="69219" y2="13125"/>
                        <a14:foregroundMark x1="77031" y1="6094" x2="80469" y2="8750"/>
                        <a14:foregroundMark x1="72188" y1="7500" x2="69844" y2="11250"/>
                        <a14:foregroundMark x1="69844" y1="14688" x2="72656" y2="18125"/>
                        <a14:foregroundMark x1="70313" y1="16875" x2="71563" y2="19375"/>
                        <a14:foregroundMark x1="77188" y1="6406" x2="79375" y2="7187"/>
                        <a14:foregroundMark x1="71719" y1="7656" x2="69531" y2="11094"/>
                        <a14:foregroundMark x1="69844" y1="15000" x2="70469" y2="16875"/>
                        <a14:foregroundMark x1="79375" y1="8281" x2="81250" y2="10313"/>
                        <a14:foregroundMark x1="79844" y1="6719" x2="80156" y2="8906"/>
                        <a14:foregroundMark x1="77188" y1="5938" x2="77188" y2="59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5826" y="209551"/>
            <a:ext cx="6581775" cy="6457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2907" y="2399765"/>
            <a:ext cx="29450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3122" y="3846315"/>
            <a:ext cx="313971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8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61352"/>
            <a:ext cx="9553575" cy="910224"/>
            <a:chOff x="0" y="261352"/>
            <a:chExt cx="9553575" cy="9102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261352"/>
              <a:ext cx="9553575" cy="9102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28600" y="454854"/>
              <a:ext cx="92045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39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Nunito Black" panose="00000A00000000000000" pitchFamily="2" charset="0"/>
                </a:rPr>
                <a:t>1 .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0">
                  <a:solidFill>
                    <a:prstClr val="black"/>
                  </a:solidFill>
                  <a:latin typeface="Nunito Black" panose="00000A00000000000000" pitchFamily="2" charset="0"/>
                </a:rPr>
                <a:t>: </a:t>
              </a:r>
              <a:r>
                <a:rPr lang="en-US" sz="28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cả nhà bé tí </a:t>
              </a:r>
              <a:r>
                <a:rPr lang="en-US" sz="2800" kern="0" dirty="0">
                  <a:solidFill>
                    <a:prstClr val="black"/>
                  </a:solidFill>
                  <a:latin typeface="Nunito Black" panose="00000A00000000000000" pitchFamily="2" charset="0"/>
                </a:rPr>
                <a:t>(</a:t>
              </a:r>
              <a:r>
                <a:rPr 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800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cuối</a:t>
              </a:r>
              <a:r>
                <a:rPr lang="en-US" sz="2800" kern="0">
                  <a:solidFill>
                    <a:prstClr val="black"/>
                  </a:solidFill>
                  <a:latin typeface="Nunito Black" panose="00000A00000000000000" pitchFamily="2" charset="0"/>
                </a:rPr>
                <a:t>) </a:t>
              </a:r>
              <a:endParaRPr lang="en-US" sz="2800" kern="0" dirty="0">
                <a:solidFill>
                  <a:prstClr val="black"/>
                </a:solidFill>
                <a:latin typeface="Nunito Black" panose="00000A00000000000000" pitchFamily="2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357286" y="1624609"/>
            <a:ext cx="4432496" cy="1771878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Khi bà còn bé tí</a:t>
            </a:r>
          </a:p>
          <a:p>
            <a:pPr algn="just"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Bà có nghịch lắm không</a:t>
            </a:r>
          </a:p>
          <a:p>
            <a:pPr algn="just"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Dáng đi có hơi còng</a:t>
            </a:r>
          </a:p>
          <a:p>
            <a:pPr algn="just"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Chăm quét nhà dọn dẹp?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67860" y="3856571"/>
            <a:ext cx="4319489" cy="1771878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Khi ông còn bé tí</a:t>
            </a:r>
          </a:p>
          <a:p>
            <a:pPr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Có nghiêm như bây giờ,</a:t>
            </a:r>
          </a:p>
          <a:p>
            <a:pPr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Có chau mặt chơi cờ</a:t>
            </a:r>
          </a:p>
          <a:p>
            <a:pPr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Có uống trà buổi sáng?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40679" y="1365078"/>
            <a:ext cx="851094" cy="584333"/>
            <a:chOff x="-28110" y="914314"/>
            <a:chExt cx="851094" cy="5843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4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39"/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0679" y="3673696"/>
            <a:ext cx="851094" cy="584333"/>
            <a:chOff x="-28110" y="914314"/>
            <a:chExt cx="851094" cy="58433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4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39"/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2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932079" y="1533196"/>
            <a:ext cx="4419077" cy="177187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t"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</a:t>
            </a:r>
            <a:endParaRPr lang="en-US" sz="2800" b="1" kern="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t"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endParaRPr lang="en-US" sz="2800" b="1" kern="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t"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mê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lang="en-US" sz="2800" b="1" kern="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t"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61760" y="1365078"/>
            <a:ext cx="851094" cy="584333"/>
            <a:chOff x="-28110" y="914314"/>
            <a:chExt cx="851094" cy="5843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4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39"/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3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3122" y="3666694"/>
            <a:ext cx="313971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01462" y="616870"/>
            <a:ext cx="3703277" cy="695148"/>
            <a:chOff x="3827009" y="718937"/>
            <a:chExt cx="3703277" cy="69514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8E6806-0FCF-0218-CB8B-65DAB865CAF9}"/>
                </a:ext>
              </a:extLst>
            </p:cNvPr>
            <p:cNvSpPr/>
            <p:nvPr/>
          </p:nvSpPr>
          <p:spPr>
            <a:xfrm>
              <a:off x="3827009" y="718937"/>
              <a:ext cx="3329786" cy="69514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i="1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D69C05-1631-43AA-D660-34FE01B2C07C}"/>
                </a:ext>
              </a:extLst>
            </p:cNvPr>
            <p:cNvSpPr txBox="1"/>
            <p:nvPr/>
          </p:nvSpPr>
          <p:spPr>
            <a:xfrm>
              <a:off x="4111435" y="804901"/>
              <a:ext cx="3418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bày</a:t>
              </a:r>
              <a:endPara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1F5DE69-3E49-23C9-64D5-38174C5465FD}"/>
              </a:ext>
            </a:extLst>
          </p:cNvPr>
          <p:cNvSpPr/>
          <p:nvPr/>
        </p:nvSpPr>
        <p:spPr>
          <a:xfrm flipH="1">
            <a:off x="2461454" y="2086938"/>
            <a:ext cx="7667718" cy="3053751"/>
          </a:xfrm>
          <a:prstGeom prst="wedgeRoundRectCallout">
            <a:avLst>
              <a:gd name="adj1" fmla="val -21647"/>
              <a:gd name="adj2" fmla="val 49662"/>
              <a:gd name="adj3" fmla="val 16667"/>
            </a:avLst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F082A-5ED0-7523-9180-DF6E94CD9345}"/>
              </a:ext>
            </a:extLst>
          </p:cNvPr>
          <p:cNvSpPr txBox="1"/>
          <p:nvPr/>
        </p:nvSpPr>
        <p:spPr>
          <a:xfrm>
            <a:off x="2461453" y="1915322"/>
            <a:ext cx="80605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GV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Right Triangle 2"/>
          <p:cNvSpPr/>
          <p:nvPr/>
        </p:nvSpPr>
        <p:spPr>
          <a:xfrm rot="16200000">
            <a:off x="9410961" y="3958808"/>
            <a:ext cx="2716841" cy="2611573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id="{C959B51E-B266-3FDB-C3E5-0B00B6EFC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9328788" y="3990205"/>
            <a:ext cx="2881185" cy="25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0697">
            <a:off x="-1259646" y="633830"/>
            <a:ext cx="5144387" cy="58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0951" y="254189"/>
            <a:ext cx="4000271" cy="872367"/>
            <a:chOff x="228600" y="253878"/>
            <a:chExt cx="9058462" cy="9102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5541" y="253878"/>
              <a:ext cx="8651521" cy="9102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28600" y="454854"/>
              <a:ext cx="8905876" cy="545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39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Nunito Black" panose="00000A00000000000000" pitchFamily="2" charset="0"/>
                </a:rPr>
                <a:t>1 .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0" dirty="0">
                  <a:solidFill>
                    <a:prstClr val="black"/>
                  </a:solidFill>
                  <a:latin typeface="Nunito Black" panose="00000A00000000000000" pitchFamily="2" charset="0"/>
                </a:rPr>
                <a:t>: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357286" y="1624609"/>
            <a:ext cx="4432496" cy="1771878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Khi bà còn bé tí</a:t>
            </a:r>
          </a:p>
          <a:p>
            <a:pPr algn="just"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Bà có nghịch lắm không</a:t>
            </a:r>
          </a:p>
          <a:p>
            <a:pPr algn="just"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Dáng đi có hơi còng</a:t>
            </a:r>
          </a:p>
          <a:p>
            <a:pPr algn="just"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Chăm quét nhà dọn dẹp?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67860" y="3856571"/>
            <a:ext cx="4319489" cy="1771878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Khi ông còn bé tí</a:t>
            </a:r>
          </a:p>
          <a:p>
            <a:pPr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Có nghiêm như bây giờ,</a:t>
            </a:r>
          </a:p>
          <a:p>
            <a:pPr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Có chau mặt chơi cờ</a:t>
            </a:r>
          </a:p>
          <a:p>
            <a:pPr>
              <a:defRPr/>
            </a:pPr>
            <a:r>
              <a:rPr lang="vi-VN" sz="2800" b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Có uống trà buổi sáng?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40679" y="1365078"/>
            <a:ext cx="851094" cy="584333"/>
            <a:chOff x="-28110" y="914314"/>
            <a:chExt cx="851094" cy="5843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4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39"/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0679" y="3673696"/>
            <a:ext cx="851094" cy="584333"/>
            <a:chOff x="-28110" y="914314"/>
            <a:chExt cx="851094" cy="58433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4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39"/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2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932079" y="1533196"/>
            <a:ext cx="4419077" cy="177187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t"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</a:t>
            </a:r>
            <a:endParaRPr lang="en-US" sz="2800" b="1" kern="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t"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endParaRPr lang="en-US" sz="2800" b="1" kern="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t"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mê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lang="en-US" sz="2800" b="1" kern="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t"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61760" y="1365078"/>
            <a:ext cx="851094" cy="584333"/>
            <a:chOff x="-28110" y="914314"/>
            <a:chExt cx="851094" cy="5843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4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39"/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63C92D-84AA-4FBF-4C07-278825C6C1AC}"/>
              </a:ext>
            </a:extLst>
          </p:cNvPr>
          <p:cNvGrpSpPr/>
          <p:nvPr/>
        </p:nvGrpSpPr>
        <p:grpSpPr>
          <a:xfrm>
            <a:off x="6021708" y="3427342"/>
            <a:ext cx="3531867" cy="1804135"/>
            <a:chOff x="2173709" y="3000073"/>
            <a:chExt cx="4214926" cy="1654921"/>
          </a:xfrm>
        </p:grpSpPr>
        <p:sp>
          <p:nvSpPr>
            <p:cNvPr id="26" name="Freeform: Shape 8">
              <a:extLst>
                <a:ext uri="{FF2B5EF4-FFF2-40B4-BE49-F238E27FC236}">
                  <a16:creationId xmlns:a16="http://schemas.microsoft.com/office/drawing/2014/main" id="{58245217-77D1-04F5-1A0F-ACEC991A9615}"/>
                </a:ext>
              </a:extLst>
            </p:cNvPr>
            <p:cNvSpPr/>
            <p:nvPr/>
          </p:nvSpPr>
          <p:spPr>
            <a:xfrm>
              <a:off x="2692351" y="3000073"/>
              <a:ext cx="3329055" cy="1654921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00B05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2500" b="1" kern="0">
                <a:solidFill>
                  <a:srgbClr val="FFFFFF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BD5560-E7D2-6AC8-9D2C-A6505DFA0F3C}"/>
                </a:ext>
              </a:extLst>
            </p:cNvPr>
            <p:cNvSpPr txBox="1"/>
            <p:nvPr/>
          </p:nvSpPr>
          <p:spPr>
            <a:xfrm>
              <a:off x="2173709" y="3494054"/>
              <a:ext cx="4214926" cy="992493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4400" b="1" kern="0" dirty="0" err="1">
                  <a:solidFill>
                    <a:srgbClr val="FF0000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Viết</a:t>
              </a:r>
              <a:r>
                <a:rPr lang="en-US" sz="4400" b="1" kern="0" dirty="0">
                  <a:solidFill>
                    <a:srgbClr val="FF0000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FF0000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vở</a:t>
              </a:r>
              <a:endParaRPr lang="vi-VN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042" y="3725902"/>
            <a:ext cx="3142068" cy="301114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82538" y="571514"/>
            <a:ext cx="6078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5200" b="1" kern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52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200" b="1" kern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52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200" b="1" kern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52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200" b="1" kern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52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200" b="1" kern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</a:t>
            </a:r>
            <a:endParaRPr lang="en-US" sz="5200" b="1" kern="0" dirty="0">
              <a:ln w="22225">
                <a:solidFill>
                  <a:srgbClr val="C0504D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65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2206" y="237725"/>
            <a:ext cx="4779627" cy="872367"/>
            <a:chOff x="635541" y="253878"/>
            <a:chExt cx="9802749" cy="9102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5541" y="253878"/>
              <a:ext cx="9802749" cy="9102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34189" y="428424"/>
              <a:ext cx="8905875" cy="545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39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Nunito Black" panose="00000A00000000000000" pitchFamily="2" charset="0"/>
                </a:rPr>
                <a:t>2.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b.</a:t>
              </a:r>
              <a:endPara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042" y="3725902"/>
            <a:ext cx="3142068" cy="301114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51491" y="1159995"/>
            <a:ext cx="9000683" cy="613742"/>
            <a:chOff x="3693348" y="647932"/>
            <a:chExt cx="3418851" cy="605149"/>
          </a:xfrm>
        </p:grpSpPr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id="{1E8E6806-0FCF-0218-CB8B-65DAB865CAF9}"/>
                </a:ext>
              </a:extLst>
            </p:cNvPr>
            <p:cNvSpPr/>
            <p:nvPr/>
          </p:nvSpPr>
          <p:spPr>
            <a:xfrm>
              <a:off x="3693348" y="647932"/>
              <a:ext cx="3329786" cy="605149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i="1" kern="0">
                <a:solidFill>
                  <a:srgbClr val="FF0000"/>
                </a:solidFill>
                <a:latin typeface="微软雅黑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D69C05-1631-43AA-D660-34FE01B2C07C}"/>
                </a:ext>
              </a:extLst>
            </p:cNvPr>
            <p:cNvSpPr txBox="1"/>
            <p:nvPr/>
          </p:nvSpPr>
          <p:spPr>
            <a:xfrm>
              <a:off x="3693348" y="729860"/>
              <a:ext cx="3418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+mj-lt"/>
                </a:rPr>
                <a:t>a. Chọn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tiếng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2800" dirty="0">
                  <a:solidFill>
                    <a:srgbClr val="FF0000"/>
                  </a:solidFill>
                  <a:latin typeface="+mj-lt"/>
                </a:rPr>
                <a:t>trong ngoặc đơn thay cho ô vuông.</a:t>
              </a:r>
              <a:endParaRPr lang="en-US" sz="28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99149" y="2247718"/>
            <a:ext cx="9110415" cy="523220"/>
            <a:chOff x="1491193" y="2155063"/>
            <a:chExt cx="9110415" cy="523220"/>
          </a:xfrm>
        </p:grpSpPr>
        <p:sp>
          <p:nvSpPr>
            <p:cNvPr id="7" name="Rectangle 6"/>
            <p:cNvSpPr/>
            <p:nvPr/>
          </p:nvSpPr>
          <p:spPr>
            <a:xfrm>
              <a:off x="1491193" y="2155063"/>
              <a:ext cx="91104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Trong vườn, cây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en-US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lịu</a:t>
              </a:r>
              <a:r>
                <a:rPr lang="en-US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vi-V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lựu</a:t>
              </a:r>
              <a:r>
                <a:rPr lang="en-US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sai 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(</a:t>
              </a:r>
              <a:r>
                <a:rPr lang="vi-VN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trĩu</a:t>
              </a:r>
              <a:r>
                <a:rPr 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trữu</a:t>
              </a:r>
              <a:r>
                <a:rPr 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)</a:t>
              </a:r>
              <a:r>
                <a:rPr lang="vi-VN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 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quả.</a:t>
              </a:r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25475" y="2222023"/>
              <a:ext cx="39835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59349" y="2210786"/>
              <a:ext cx="39835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85576" y="2257990"/>
            <a:ext cx="9110415" cy="523220"/>
            <a:chOff x="1552486" y="2968333"/>
            <a:chExt cx="9110415" cy="523220"/>
          </a:xfrm>
        </p:grpSpPr>
        <p:sp>
          <p:nvSpPr>
            <p:cNvPr id="42" name="Rectangle 41"/>
            <p:cNvSpPr/>
            <p:nvPr/>
          </p:nvSpPr>
          <p:spPr>
            <a:xfrm>
              <a:off x="1552486" y="2968333"/>
              <a:ext cx="91104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vi-VN" sz="2800" dirty="0">
                  <a:solidFill>
                    <a:srgbClr val="000000"/>
                  </a:solidFill>
                  <a:latin typeface="+mj-lt"/>
                  <a:ea typeface="Cambria" panose="02040503050406030204" pitchFamily="18" charset="0"/>
                </a:rPr>
                <a:t>Trong vườn, cây</a:t>
              </a:r>
              <a:r>
                <a:rPr lang="vi-VN" sz="2800" b="1" dirty="0">
                  <a:solidFill>
                    <a:srgbClr val="000000"/>
                  </a:solidFill>
                  <a:latin typeface="+mj-lt"/>
                  <a:ea typeface="Cambria" panose="02040503050406030204" pitchFamily="18" charset="0"/>
                </a:rPr>
                <a:t> </a:t>
              </a:r>
              <a:r>
                <a:rPr lang="en-US" sz="2800" b="1" dirty="0">
                  <a:solidFill>
                    <a:srgbClr val="000000"/>
                  </a:solidFill>
                  <a:latin typeface="+mj-lt"/>
                  <a:ea typeface="Cambria" panose="02040503050406030204" pitchFamily="18" charset="0"/>
                </a:rPr>
                <a:t>       </a:t>
              </a:r>
              <a:r>
                <a:rPr lang="vi-VN" sz="2800" dirty="0">
                  <a:solidFill>
                    <a:srgbClr val="000000"/>
                  </a:solidFill>
                  <a:latin typeface="+mj-lt"/>
                  <a:ea typeface="Cambria" panose="02040503050406030204" pitchFamily="18" charset="0"/>
                </a:rPr>
                <a:t> </a:t>
              </a:r>
              <a:r>
                <a:rPr lang="en-US" sz="2800" dirty="0">
                  <a:solidFill>
                    <a:srgbClr val="000000"/>
                  </a:solidFill>
                  <a:latin typeface="+mj-lt"/>
                  <a:ea typeface="Cambria" panose="02040503050406030204" pitchFamily="18" charset="0"/>
                </a:rPr>
                <a:t>   </a:t>
              </a:r>
              <a:r>
                <a:rPr lang="vi-VN" sz="2800" dirty="0">
                  <a:solidFill>
                    <a:srgbClr val="000000"/>
                  </a:solidFill>
                  <a:latin typeface="+mj-lt"/>
                  <a:ea typeface="Cambria" panose="02040503050406030204" pitchFamily="18" charset="0"/>
                </a:rPr>
                <a:t>sai </a:t>
              </a:r>
              <a:r>
                <a:rPr lang="en-US" sz="2800" dirty="0">
                  <a:solidFill>
                    <a:srgbClr val="000000"/>
                  </a:solidFill>
                  <a:latin typeface="+mj-lt"/>
                  <a:ea typeface="Cambria" panose="02040503050406030204" pitchFamily="18" charset="0"/>
                </a:rPr>
                <a:t>       </a:t>
              </a:r>
              <a:r>
                <a:rPr lang="en-US" sz="2800" i="1" dirty="0">
                  <a:solidFill>
                    <a:srgbClr val="000000"/>
                  </a:solidFill>
                  <a:latin typeface="+mj-lt"/>
                  <a:ea typeface="Cambria" panose="02040503050406030204" pitchFamily="18" charset="0"/>
                </a:rPr>
                <a:t> </a:t>
              </a:r>
              <a:r>
                <a:rPr lang="vi-VN" sz="2800" i="1" dirty="0">
                  <a:solidFill>
                    <a:srgbClr val="000000"/>
                  </a:solidFill>
                  <a:latin typeface="+mj-lt"/>
                  <a:ea typeface="Cambria" panose="02040503050406030204" pitchFamily="18" charset="0"/>
                </a:rPr>
                <a:t> </a:t>
              </a:r>
              <a:r>
                <a:rPr lang="en-US" sz="2800" i="1" dirty="0">
                  <a:solidFill>
                    <a:srgbClr val="000000"/>
                  </a:solidFill>
                  <a:latin typeface="+mj-lt"/>
                  <a:ea typeface="Cambria" panose="02040503050406030204" pitchFamily="18" charset="0"/>
                </a:rPr>
                <a:t>   </a:t>
              </a:r>
              <a:r>
                <a:rPr lang="vi-VN" sz="2800" dirty="0">
                  <a:solidFill>
                    <a:srgbClr val="000000"/>
                  </a:solidFill>
                  <a:latin typeface="+mj-lt"/>
                  <a:ea typeface="Cambria" panose="02040503050406030204" pitchFamily="18" charset="0"/>
                </a:rPr>
                <a:t>quả.</a:t>
              </a:r>
              <a:endParaRPr lang="en-US" sz="28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66324" y="3022033"/>
              <a:ext cx="787651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lựu</a:t>
              </a:r>
              <a:endPara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50308" y="3035293"/>
              <a:ext cx="877732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trĩu</a:t>
              </a:r>
              <a:endPara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99148" y="3369154"/>
            <a:ext cx="9110415" cy="523220"/>
            <a:chOff x="1399150" y="3984526"/>
            <a:chExt cx="9110415" cy="523220"/>
          </a:xfrm>
        </p:grpSpPr>
        <p:sp>
          <p:nvSpPr>
            <p:cNvPr id="47" name="Rectangle 46"/>
            <p:cNvSpPr/>
            <p:nvPr/>
          </p:nvSpPr>
          <p:spPr>
            <a:xfrm>
              <a:off x="1399150" y="3984526"/>
              <a:ext cx="91104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(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địu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đựu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nương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endPara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14866" y="4051485"/>
              <a:ext cx="39835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399147" y="3354233"/>
            <a:ext cx="9110415" cy="523220"/>
            <a:chOff x="1399150" y="3984526"/>
            <a:chExt cx="9110415" cy="523220"/>
          </a:xfrm>
        </p:grpSpPr>
        <p:sp>
          <p:nvSpPr>
            <p:cNvPr id="53" name="Rectangle 52"/>
            <p:cNvSpPr/>
            <p:nvPr/>
          </p:nvSpPr>
          <p:spPr>
            <a:xfrm>
              <a:off x="1399150" y="3984526"/>
              <a:ext cx="91104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nương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 </a:t>
              </a:r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98069" y="4051486"/>
              <a:ext cx="78183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địu</a:t>
              </a:r>
              <a:endPara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99147" y="4412582"/>
            <a:ext cx="9110415" cy="523220"/>
            <a:chOff x="1399150" y="3984526"/>
            <a:chExt cx="9110415" cy="523220"/>
          </a:xfrm>
        </p:grpSpPr>
        <p:sp>
          <p:nvSpPr>
            <p:cNvPr id="56" name="Rectangle 55"/>
            <p:cNvSpPr/>
            <p:nvPr/>
          </p:nvSpPr>
          <p:spPr>
            <a:xfrm>
              <a:off x="1399150" y="3984526"/>
              <a:ext cx="91104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Đàn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chim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sà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xuống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lăng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hót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      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líu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800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lứu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lo.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67497" y="4051486"/>
              <a:ext cx="39835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99146" y="4406379"/>
            <a:ext cx="9110415" cy="523220"/>
            <a:chOff x="1399150" y="3984526"/>
            <a:chExt cx="9110415" cy="523220"/>
          </a:xfrm>
        </p:grpSpPr>
        <p:sp>
          <p:nvSpPr>
            <p:cNvPr id="59" name="Rectangle 58"/>
            <p:cNvSpPr/>
            <p:nvPr/>
          </p:nvSpPr>
          <p:spPr>
            <a:xfrm>
              <a:off x="1399150" y="3984526"/>
              <a:ext cx="91104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sà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lăng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hót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       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lo.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367498" y="4051486"/>
              <a:ext cx="652296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líu</a:t>
              </a:r>
              <a:endPara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8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9010" y="3367888"/>
            <a:ext cx="9367563" cy="2353901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Cambria" panose="02040503050406030204" pitchFamily="18" charset="0"/>
              </a:rPr>
              <a:t>Bàn tay khéo léo của bố đã 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 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     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Cambria" panose="02040503050406030204" pitchFamily="18" charset="0"/>
              </a:rPr>
              <a:t>những mảnh gỗ vụn thành máy bay, ô tô, con vịt,…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  <a:ea typeface="Cambria" panose="02040503050406030204" pitchFamily="18" charset="0"/>
              </a:rPr>
              <a:t>- Mẹ bảo Duy không nên lười 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mbria" panose="02040503050406030204" pitchFamily="18" charset="0"/>
              </a:rPr>
              <a:t>           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Cambria" panose="02040503050406030204" pitchFamily="18" charset="0"/>
              </a:rPr>
              <a:t>, phải chăm tập thể dục hàng ngày.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27897" y="4544838"/>
            <a:ext cx="989683" cy="461727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14" y="3636642"/>
            <a:ext cx="1139502" cy="463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7148" y="-1505212"/>
            <a:ext cx="5529822" cy="43612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821" y="405012"/>
            <a:ext cx="4342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39">
              <a:defRPr/>
            </a:pPr>
            <a:r>
              <a:rPr lang="en-US" sz="2800" kern="0" dirty="0">
                <a:solidFill>
                  <a:prstClr val="black"/>
                </a:solidFill>
                <a:latin typeface="Nunito Black" panose="00000A00000000000000" pitchFamily="2" charset="0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30146" y="1119163"/>
            <a:ext cx="9452588" cy="606312"/>
            <a:chOff x="3693348" y="647932"/>
            <a:chExt cx="3418851" cy="597823"/>
          </a:xfrm>
        </p:grpSpPr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id="{1E8E6806-0FCF-0218-CB8B-65DAB865CAF9}"/>
                </a:ext>
              </a:extLst>
            </p:cNvPr>
            <p:cNvSpPr/>
            <p:nvPr/>
          </p:nvSpPr>
          <p:spPr>
            <a:xfrm>
              <a:off x="3693348" y="647932"/>
              <a:ext cx="3329786" cy="597823"/>
            </a:xfrm>
            <a:prstGeom prst="roundRect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i="1" kern="0">
                <a:solidFill>
                  <a:srgbClr val="FF0000"/>
                </a:solidFill>
                <a:latin typeface="微软雅黑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D69C05-1631-43AA-D660-34FE01B2C07C}"/>
                </a:ext>
              </a:extLst>
            </p:cNvPr>
            <p:cNvSpPr txBox="1"/>
            <p:nvPr/>
          </p:nvSpPr>
          <p:spPr>
            <a:xfrm>
              <a:off x="3693348" y="729860"/>
              <a:ext cx="3418851" cy="51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+mj-lt"/>
                </a:rPr>
                <a:t>b. 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C</a:t>
              </a:r>
              <a:r>
                <a:rPr lang="vi-VN" sz="2800" dirty="0">
                  <a:solidFill>
                    <a:srgbClr val="FF0000"/>
                  </a:solidFill>
                  <a:latin typeface="+mj-lt"/>
                </a:rPr>
                <a:t>họn tiếng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trong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bông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hoa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thay</a:t>
              </a:r>
              <a:r>
                <a:rPr lang="vi-VN" sz="2800" dirty="0">
                  <a:solidFill>
                    <a:srgbClr val="FF0000"/>
                  </a:solidFill>
                  <a:latin typeface="+mj-lt"/>
                </a:rPr>
                <a:t> cho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mỗi</a:t>
              </a:r>
              <a:r>
                <a:rPr lang="vi-VN" sz="2800" dirty="0">
                  <a:solidFill>
                    <a:srgbClr val="FF0000"/>
                  </a:solidFill>
                  <a:latin typeface="+mj-lt"/>
                </a:rPr>
                <a:t> ô vuông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00" l="15333" r="90000">
                        <a14:foregroundMark x1="47889" y1="43167" x2="47889" y2="43167"/>
                        <a14:foregroundMark x1="47889" y1="41500" x2="47889" y2="41500"/>
                        <a14:foregroundMark x1="47889" y1="41500" x2="47889" y2="41500"/>
                        <a14:foregroundMark x1="47889" y1="34000" x2="54667" y2="60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3909" y="1774196"/>
            <a:ext cx="2259405" cy="13308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00" l="15333" r="90000">
                        <a14:foregroundMark x1="47889" y1="43167" x2="47889" y2="43167"/>
                        <a14:foregroundMark x1="47889" y1="41500" x2="47889" y2="41500"/>
                        <a14:foregroundMark x1="47889" y1="41500" x2="47889" y2="41500"/>
                        <a14:foregroundMark x1="47889" y1="34000" x2="54667" y2="60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4302" y="1816210"/>
            <a:ext cx="2259405" cy="1330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0329" y="4120666"/>
            <a:ext cx="2730140" cy="26163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9899" y="215237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8350" y="2180670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biếng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3906 0.2150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11862 0.3386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2" grpId="0"/>
      <p:bldP spid="12" grpId="1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385207" y="3983494"/>
            <a:ext cx="8897527" cy="14304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Mai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              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58" y="4137431"/>
            <a:ext cx="1086684" cy="463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7148" y="-1505212"/>
            <a:ext cx="5529822" cy="43612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821" y="405012"/>
            <a:ext cx="4342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39">
              <a:defRPr/>
            </a:pPr>
            <a:r>
              <a:rPr lang="en-US" sz="2800" kern="0" dirty="0">
                <a:solidFill>
                  <a:prstClr val="black"/>
                </a:solidFill>
                <a:latin typeface="Nunito Black" panose="00000A00000000000000" pitchFamily="2" charset="0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30146" y="1119163"/>
            <a:ext cx="9452588" cy="606312"/>
            <a:chOff x="3693348" y="647932"/>
            <a:chExt cx="3418851" cy="597823"/>
          </a:xfrm>
        </p:grpSpPr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id="{1E8E6806-0FCF-0218-CB8B-65DAB865CAF9}"/>
                </a:ext>
              </a:extLst>
            </p:cNvPr>
            <p:cNvSpPr/>
            <p:nvPr/>
          </p:nvSpPr>
          <p:spPr>
            <a:xfrm>
              <a:off x="3693348" y="647932"/>
              <a:ext cx="3329786" cy="597823"/>
            </a:xfrm>
            <a:prstGeom prst="roundRect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i="1" kern="0">
                <a:solidFill>
                  <a:srgbClr val="FF0000"/>
                </a:solidFill>
                <a:latin typeface="微软雅黑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D69C05-1631-43AA-D660-34FE01B2C07C}"/>
                </a:ext>
              </a:extLst>
            </p:cNvPr>
            <p:cNvSpPr txBox="1"/>
            <p:nvPr/>
          </p:nvSpPr>
          <p:spPr>
            <a:xfrm>
              <a:off x="3693348" y="729860"/>
              <a:ext cx="3418851" cy="51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+mj-lt"/>
                </a:rPr>
                <a:t>b. 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C</a:t>
              </a:r>
              <a:r>
                <a:rPr lang="vi-VN" sz="2800" dirty="0">
                  <a:solidFill>
                    <a:srgbClr val="FF0000"/>
                  </a:solidFill>
                  <a:latin typeface="+mj-lt"/>
                </a:rPr>
                <a:t>họn tiếng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trong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bông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hoa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thay</a:t>
              </a:r>
              <a:r>
                <a:rPr lang="vi-VN" sz="2800" dirty="0">
                  <a:solidFill>
                    <a:srgbClr val="FF0000"/>
                  </a:solidFill>
                  <a:latin typeface="+mj-lt"/>
                </a:rPr>
                <a:t> cho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mỗi</a:t>
              </a:r>
              <a:r>
                <a:rPr lang="vi-VN" sz="2800" dirty="0">
                  <a:solidFill>
                    <a:srgbClr val="FF0000"/>
                  </a:solidFill>
                  <a:latin typeface="+mj-lt"/>
                </a:rPr>
                <a:t> ô vuông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00" l="15333" r="90000">
                        <a14:foregroundMark x1="47889" y1="43167" x2="47889" y2="43167"/>
                        <a14:foregroundMark x1="47889" y1="41500" x2="47889" y2="41500"/>
                        <a14:foregroundMark x1="47889" y1="41500" x2="47889" y2="41500"/>
                        <a14:foregroundMark x1="47889" y1="34000" x2="54667" y2="60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3909" y="1774196"/>
            <a:ext cx="2259405" cy="13308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00" l="15333" r="90000">
                        <a14:foregroundMark x1="47889" y1="43167" x2="47889" y2="43167"/>
                        <a14:foregroundMark x1="47889" y1="41500" x2="47889" y2="41500"/>
                        <a14:foregroundMark x1="47889" y1="41500" x2="47889" y2="41500"/>
                        <a14:foregroundMark x1="47889" y1="34000" x2="54667" y2="60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4302" y="1816210"/>
            <a:ext cx="2259405" cy="13308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91478" y="4807389"/>
            <a:ext cx="1103556" cy="461727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0329" y="4120666"/>
            <a:ext cx="2730140" cy="26163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9899" y="2152370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8350" y="218067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18073 0.288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0.23632 0.386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2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0697">
            <a:off x="-1345684" y="914659"/>
            <a:ext cx="4676381" cy="52872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20570" y="316218"/>
            <a:ext cx="9560460" cy="872367"/>
            <a:chOff x="-91768" y="253878"/>
            <a:chExt cx="10567274" cy="9102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91768" y="253878"/>
              <a:ext cx="10567274" cy="91022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08577" y="428423"/>
              <a:ext cx="9696673" cy="545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Nunito Black" pitchFamily="2" charset="0"/>
                </a:rPr>
                <a:t>3.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– 2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2.</a:t>
              </a:r>
              <a:endPara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82596" y="1552188"/>
            <a:ext cx="8618156" cy="4426587"/>
            <a:chOff x="2182596" y="1552188"/>
            <a:chExt cx="8618156" cy="4426587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1F5DE69-3E49-23C9-64D5-38174C5465FD}"/>
                </a:ext>
              </a:extLst>
            </p:cNvPr>
            <p:cNvSpPr/>
            <p:nvPr/>
          </p:nvSpPr>
          <p:spPr>
            <a:xfrm flipH="1">
              <a:off x="2182596" y="1552188"/>
              <a:ext cx="8618155" cy="4426587"/>
            </a:xfrm>
            <a:prstGeom prst="wedgeRoundRectCallout">
              <a:avLst>
                <a:gd name="adj1" fmla="val -21647"/>
                <a:gd name="adj2" fmla="val 49662"/>
                <a:gd name="adj3" fmla="val 16667"/>
              </a:avLst>
            </a:prstGeom>
            <a:noFill/>
            <a:ln w="57150">
              <a:solidFill>
                <a:srgbClr val="FF33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41386" y="1780322"/>
              <a:ext cx="8359366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 vườn, cây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 lựu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 sai 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trĩu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 quả.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Mẹ 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địu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 bé lên nương.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Đàn chim sà xuống cây bằng lăng, hót 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líu lo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Bàn tay khéo léo của bố đã 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biến 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 mảnh gỗ vụn thành máy bay, ô tô, con vịt,…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Mẹ bảo Duy không nên lười 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biếng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phải chăm tập thể dục hàng ngày.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Anh Dũng giả làm 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tiếng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 kêu của các con vật rất giỏi.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Ở lớp, Mai và Hà là đôi bạn cùng 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tiến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63C92D-84AA-4FBF-4C07-278825C6C1AC}"/>
              </a:ext>
            </a:extLst>
          </p:cNvPr>
          <p:cNvGrpSpPr/>
          <p:nvPr/>
        </p:nvGrpSpPr>
        <p:grpSpPr>
          <a:xfrm>
            <a:off x="8511363" y="752401"/>
            <a:ext cx="3750404" cy="2462412"/>
            <a:chOff x="1545679" y="3000073"/>
            <a:chExt cx="4475728" cy="2258754"/>
          </a:xfrm>
        </p:grpSpPr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id="{58245217-77D1-04F5-1A0F-ACEC991A9615}"/>
                </a:ext>
              </a:extLst>
            </p:cNvPr>
            <p:cNvSpPr/>
            <p:nvPr/>
          </p:nvSpPr>
          <p:spPr>
            <a:xfrm>
              <a:off x="1545679" y="3000073"/>
              <a:ext cx="4475728" cy="2074698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00B05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2500" b="1" kern="0">
                <a:solidFill>
                  <a:srgbClr val="FFFFFF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BD5560-E7D2-6AC8-9D2C-A6505DFA0F3C}"/>
                </a:ext>
              </a:extLst>
            </p:cNvPr>
            <p:cNvSpPr txBox="1"/>
            <p:nvPr/>
          </p:nvSpPr>
          <p:spPr>
            <a:xfrm>
              <a:off x="1694614" y="3392939"/>
              <a:ext cx="4177858" cy="1865888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Chọn</a:t>
              </a:r>
              <a:r>
                <a:rPr lang="en-US" sz="4400" b="1" kern="0" dirty="0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1-2 </a:t>
              </a: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câu</a:t>
              </a:r>
              <a:r>
                <a:rPr lang="en-US" sz="4400" b="1" kern="0" dirty="0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viết</a:t>
              </a:r>
              <a:r>
                <a:rPr lang="en-US" sz="4400" b="1" kern="0" dirty="0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vào</a:t>
              </a:r>
              <a:r>
                <a:rPr lang="en-US" sz="4400" b="1" kern="0" dirty="0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vở</a:t>
              </a:r>
              <a:endParaRPr lang="vi-VN" sz="44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2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3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8059" y="-215465"/>
            <a:ext cx="7854164" cy="6500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1388" y="1819012"/>
            <a:ext cx="41122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935" y="4447808"/>
            <a:ext cx="2371075" cy="227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759" y="1267485"/>
            <a:ext cx="4249093" cy="53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4353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546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KaiTi</vt:lpstr>
      <vt:lpstr>微软雅黑</vt:lpstr>
      <vt:lpstr>Alibaba PuHuiTi</vt:lpstr>
      <vt:lpstr>Arial</vt:lpstr>
      <vt:lpstr>Calibri</vt:lpstr>
      <vt:lpstr>Calibri Light</vt:lpstr>
      <vt:lpstr>Cambria</vt:lpstr>
      <vt:lpstr>Great Vibes</vt:lpstr>
      <vt:lpstr>Nunito Black</vt:lpstr>
      <vt:lpstr>Open Sans</vt:lpstr>
      <vt:lpstr>Times New Roman</vt:lpstr>
      <vt:lpstr>UTM Avo</vt:lpstr>
      <vt:lpstr>Wingdings</vt:lpstr>
      <vt:lpstr>义启小魏楷</vt:lpstr>
      <vt:lpstr>3_Office Theme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MrsOanh</dc:creator>
  <cp:lastModifiedBy>MyPC</cp:lastModifiedBy>
  <cp:revision>15</cp:revision>
  <dcterms:created xsi:type="dcterms:W3CDTF">2022-11-13T06:04:39Z</dcterms:created>
  <dcterms:modified xsi:type="dcterms:W3CDTF">2024-11-22T08:12:54Z</dcterms:modified>
</cp:coreProperties>
</file>