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sldIdLst>
    <p:sldId id="256" r:id="rId10"/>
    <p:sldId id="263" r:id="rId11"/>
    <p:sldId id="264" r:id="rId12"/>
    <p:sldId id="258" r:id="rId13"/>
    <p:sldId id="265" r:id="rId14"/>
    <p:sldId id="261" r:id="rId15"/>
    <p:sldId id="267" r:id="rId16"/>
    <p:sldId id="268" r:id="rId17"/>
    <p:sldId id="262" r:id="rId18"/>
    <p:sldId id="269" r:id="rId19"/>
    <p:sldId id="266" r:id="rId20"/>
    <p:sldId id="270" r:id="rId21"/>
    <p:sldId id="271" r:id="rId22"/>
    <p:sldId id="272" r:id="rId23"/>
    <p:sldId id="282" r:id="rId24"/>
    <p:sldId id="273" r:id="rId25"/>
    <p:sldId id="286" r:id="rId26"/>
    <p:sldId id="287" r:id="rId27"/>
    <p:sldId id="288" r:id="rId28"/>
    <p:sldId id="289" r:id="rId29"/>
    <p:sldId id="290" r:id="rId30"/>
    <p:sldId id="291" r:id="rId31"/>
    <p:sldId id="292" r:id="rId32"/>
    <p:sldId id="293" r:id="rId33"/>
    <p:sldId id="284" r:id="rId34"/>
    <p:sldId id="285" r:id="rId35"/>
  </p:sldIdLst>
  <p:sldSz cx="18288000" cy="10287000"/>
  <p:notesSz cx="6858000" cy="9144000"/>
  <p:embeddedFontLst>
    <p:embeddedFont>
      <p:font typeface="Nunito Black" panose="020B0604020202020204" charset="0"/>
      <p:bold r:id="rId36"/>
      <p:boldItalic r:id="rId37"/>
    </p:embeddedFont>
    <p:embeddedFont>
      <p:font typeface="Meiryo" panose="020B0604030504040204" pitchFamily="34" charset="-128"/>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22" autoAdjust="0"/>
  </p:normalViewPr>
  <p:slideViewPr>
    <p:cSldViewPr>
      <p:cViewPr varScale="1">
        <p:scale>
          <a:sx n="50" d="100"/>
          <a:sy n="50" d="100"/>
        </p:scale>
        <p:origin x="54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4.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9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5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378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76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42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8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47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5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608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89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119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620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728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020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836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72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54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36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0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8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577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5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94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852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2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3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9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411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747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459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672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07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647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54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447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432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4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57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88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765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96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87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03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05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94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90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640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02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481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203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54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00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18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41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42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94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83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04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37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503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450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82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76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880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85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9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00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38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63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752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082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10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05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00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973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68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8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92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692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0999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378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231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02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55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968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61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345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276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92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0268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801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2056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551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4557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jpe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3.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84.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95.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jpe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png"/><Relationship Id="rId3" Type="http://schemas.openxmlformats.org/officeDocument/2006/relationships/image" Target="../media/image4.svg"/><Relationship Id="rId7" Type="http://schemas.openxmlformats.org/officeDocument/2006/relationships/image" Target="../media/image8.jpeg"/><Relationship Id="rId12"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3.sv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7025">
            <a:off x="315844" y="7228033"/>
            <a:ext cx="647454" cy="430851"/>
          </a:xfrm>
          <a:prstGeom prst="rect">
            <a:avLst/>
          </a:prstGeom>
        </p:spPr>
      </p:pic>
      <p:grpSp>
        <p:nvGrpSpPr>
          <p:cNvPr id="3" name="Group 3"/>
          <p:cNvGrpSpPr/>
          <p:nvPr/>
        </p:nvGrpSpPr>
        <p:grpSpPr>
          <a:xfrm>
            <a:off x="15075092" y="-587879"/>
            <a:ext cx="3974583" cy="4091937"/>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4447">
              <a:off x="1815105" y="577815"/>
              <a:ext cx="3184533" cy="2119162"/>
            </a:xfrm>
            <a:prstGeom prst="rect">
              <a:avLst/>
            </a:prstGeom>
          </p:spPr>
        </p:pic>
      </p:grpSp>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11032" y="3913764"/>
            <a:ext cx="7963113" cy="6310767"/>
          </a:xfrm>
          <a:prstGeom prst="rect">
            <a:avLst/>
          </a:prstGeom>
        </p:spPr>
      </p:pic>
      <p:pic>
        <p:nvPicPr>
          <p:cNvPr id="8" name="Picture 8"/>
          <p:cNvPicPr>
            <a:picLocks noChangeAspect="1"/>
          </p:cNvPicPr>
          <p:nvPr/>
        </p:nvPicPr>
        <p:blipFill>
          <a:blip r:embed="rId10"/>
          <a:srcRect/>
          <a:stretch>
            <a:fillRect/>
          </a:stretch>
        </p:blipFill>
        <p:spPr>
          <a:xfrm>
            <a:off x="1001095" y="4709900"/>
            <a:ext cx="7114205" cy="546015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0"/>
            <a:ext cx="1540246" cy="845735"/>
          </a:xfrm>
          <a:prstGeom prst="rect">
            <a:avLst/>
          </a:prstGeom>
        </p:spPr>
      </p:pic>
      <p:sp>
        <p:nvSpPr>
          <p:cNvPr id="10" name="TextBox 9">
            <a:extLst>
              <a:ext uri="{FF2B5EF4-FFF2-40B4-BE49-F238E27FC236}">
                <a16:creationId xmlns:a16="http://schemas.microsoft.com/office/drawing/2014/main" xmlns="" id="{F6A50E42-E9EA-FB83-34FB-C49890038F79}"/>
              </a:ext>
            </a:extLst>
          </p:cNvPr>
          <p:cNvSpPr txBox="1"/>
          <p:nvPr/>
        </p:nvSpPr>
        <p:spPr>
          <a:xfrm>
            <a:off x="3124200" y="116948"/>
            <a:ext cx="10972800" cy="923330"/>
          </a:xfrm>
          <a:prstGeom prst="rect">
            <a:avLst/>
          </a:prstGeom>
          <a:noFill/>
        </p:spPr>
        <p:txBody>
          <a:bodyPr wrap="square" rtlCol="0">
            <a:spAutoFit/>
          </a:bodyPr>
          <a:lstStyle/>
          <a:p>
            <a:r>
              <a:rPr lang="en-US" sz="5400" b="1">
                <a:latin typeface="Times New Roman" panose="02020603050405020304" pitchFamily="18" charset="0"/>
                <a:cs typeface="Times New Roman" panose="02020603050405020304" pitchFamily="18" charset="0"/>
              </a:rPr>
              <a:t>Thứ … ngày … tháng … năm 2022</a:t>
            </a:r>
          </a:p>
        </p:txBody>
      </p:sp>
      <p:sp>
        <p:nvSpPr>
          <p:cNvPr id="11" name="TextBox 10">
            <a:extLst>
              <a:ext uri="{FF2B5EF4-FFF2-40B4-BE49-F238E27FC236}">
                <a16:creationId xmlns:a16="http://schemas.microsoft.com/office/drawing/2014/main" xmlns="" id="{8ED6C204-609E-E400-686A-1A3DD8255060}"/>
              </a:ext>
            </a:extLst>
          </p:cNvPr>
          <p:cNvSpPr txBox="1"/>
          <p:nvPr/>
        </p:nvSpPr>
        <p:spPr>
          <a:xfrm>
            <a:off x="6553200" y="888421"/>
            <a:ext cx="3124200"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Tiếng Việt</a:t>
            </a:r>
          </a:p>
        </p:txBody>
      </p:sp>
      <p:sp>
        <p:nvSpPr>
          <p:cNvPr id="12" name="TextBox 11">
            <a:extLst>
              <a:ext uri="{FF2B5EF4-FFF2-40B4-BE49-F238E27FC236}">
                <a16:creationId xmlns:a16="http://schemas.microsoft.com/office/drawing/2014/main" xmlns="" id="{0AAF5DA0-2B1D-78A0-EB66-4CEE0A582974}"/>
              </a:ext>
            </a:extLst>
          </p:cNvPr>
          <p:cNvSpPr txBox="1"/>
          <p:nvPr/>
        </p:nvSpPr>
        <p:spPr>
          <a:xfrm>
            <a:off x="5194857" y="1682846"/>
            <a:ext cx="7362098"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BÀI 17: NGƯỠNG CỬA</a:t>
            </a:r>
          </a:p>
        </p:txBody>
      </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30201" y="35519"/>
            <a:ext cx="1326629" cy="1321170"/>
          </a:xfrm>
          <a:prstGeom prst="ellipse">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2583945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xmlns="" id="{A8062B09-B519-72B3-B40E-829607212F2C}"/>
              </a:ext>
            </a:extLst>
          </p:cNvPr>
          <p:cNvSpPr txBox="1"/>
          <p:nvPr/>
        </p:nvSpPr>
        <p:spPr>
          <a:xfrm>
            <a:off x="1276520" y="475466"/>
            <a:ext cx="9611689" cy="707886"/>
          </a:xfrm>
          <a:prstGeom prst="rect">
            <a:avLst/>
          </a:prstGeom>
          <a:noFill/>
        </p:spPr>
        <p:txBody>
          <a:bodyPr wrap="square" rtlCol="0">
            <a:spAutoFit/>
          </a:bodyPr>
          <a:lstStyle/>
          <a:p>
            <a:pPr algn="l"/>
            <a:r>
              <a:rPr lang="vi-VN" sz="4000" b="1" i="0">
                <a:solidFill>
                  <a:srgbClr val="2888E1"/>
                </a:solidFill>
                <a:effectLst/>
                <a:latin typeface="Times New Roman" panose="02020603050405020304" pitchFamily="18" charset="0"/>
                <a:cs typeface="Times New Roman" panose="02020603050405020304" pitchFamily="18" charset="0"/>
              </a:rPr>
              <a:t>Câu 1</a:t>
            </a:r>
            <a:r>
              <a:rPr lang="en-US" sz="4000" b="1" i="0">
                <a:solidFill>
                  <a:srgbClr val="000000"/>
                </a:solidFill>
                <a:effectLst/>
                <a:latin typeface="Times New Roman" panose="02020603050405020304" pitchFamily="18" charset="0"/>
                <a:cs typeface="Times New Roman" panose="02020603050405020304" pitchFamily="18" charset="0"/>
              </a:rPr>
              <a:t>: </a:t>
            </a:r>
            <a:r>
              <a:rPr lang="vi-VN" sz="4000" b="1" i="0">
                <a:solidFill>
                  <a:srgbClr val="FF0000"/>
                </a:solidFill>
                <a:effectLst/>
                <a:latin typeface="Times New Roman" panose="02020603050405020304" pitchFamily="18" charset="0"/>
                <a:cs typeface="Times New Roman" panose="02020603050405020304" pitchFamily="18" charset="0"/>
              </a:rPr>
              <a:t>“Nơi ấy” </a:t>
            </a:r>
            <a:r>
              <a:rPr lang="vi-VN" sz="4000" b="1" i="0">
                <a:solidFill>
                  <a:srgbClr val="000000"/>
                </a:solidFill>
                <a:effectLst/>
                <a:latin typeface="Times New Roman" panose="02020603050405020304" pitchFamily="18" charset="0"/>
                <a:cs typeface="Times New Roman" panose="02020603050405020304" pitchFamily="18" charset="0"/>
              </a:rPr>
              <a:t>trong bài thơ chỉ cái gì?</a:t>
            </a:r>
            <a:endParaRPr lang="vi-VN" sz="4000" b="0" i="0">
              <a:solidFill>
                <a:srgbClr val="000000"/>
              </a:solidFill>
              <a:effectLst/>
              <a:latin typeface="Times New Roman" panose="02020603050405020304" pitchFamily="18" charset="0"/>
              <a:cs typeface="Times New Roman" panose="02020603050405020304" pitchFamily="18" charset="0"/>
            </a:endParaRPr>
          </a:p>
        </p:txBody>
      </p:sp>
      <p:pic>
        <p:nvPicPr>
          <p:cNvPr id="9" name="Picture 4" descr="Top 20 ngưỡng cửa là gì mới nhất 2022">
            <a:extLst>
              <a:ext uri="{FF2B5EF4-FFF2-40B4-BE49-F238E27FC236}">
                <a16:creationId xmlns:a16="http://schemas.microsoft.com/office/drawing/2014/main" xmlns="" id="{AC699139-A27D-8EC4-B0F4-A93F38AD218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0582" b="-1"/>
          <a:stretch/>
        </p:blipFill>
        <p:spPr bwMode="auto">
          <a:xfrm>
            <a:off x="4518326" y="1539969"/>
            <a:ext cx="8617750" cy="577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xmlns="" id="{042FEC79-E1D7-B3C0-ABAE-A09C5D6D92BB}"/>
              </a:ext>
            </a:extLst>
          </p:cNvPr>
          <p:cNvSpPr txBox="1"/>
          <p:nvPr/>
        </p:nvSpPr>
        <p:spPr>
          <a:xfrm>
            <a:off x="5058876" y="8223811"/>
            <a:ext cx="8961924" cy="707886"/>
          </a:xfrm>
          <a:prstGeom prst="rect">
            <a:avLst/>
          </a:prstGeom>
          <a:noFill/>
        </p:spPr>
        <p:txBody>
          <a:bodyPr wrap="square" rtlCol="0">
            <a:spAutoFit/>
          </a:bodyPr>
          <a:lstStyle/>
          <a:p>
            <a:r>
              <a:rPr lang="vi-VN" sz="4000" b="1" i="0">
                <a:solidFill>
                  <a:srgbClr val="002060"/>
                </a:solidFill>
                <a:effectLst/>
                <a:latin typeface="Times New Roman" panose="02020603050405020304" pitchFamily="18" charset="0"/>
                <a:cs typeface="Times New Roman" panose="02020603050405020304" pitchFamily="18" charset="0"/>
              </a:rPr>
              <a:t>“Nơi ấy” trong bài thơ chỉ ngưỡng cửa.</a:t>
            </a:r>
            <a:endParaRPr lang="en-US" sz="4000" b="1">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F4AF37F2-A224-884D-E0D7-03672AD07E94}"/>
              </a:ext>
            </a:extLst>
          </p:cNvPr>
          <p:cNvPicPr>
            <a:picLocks noChangeAspect="1"/>
          </p:cNvPicPr>
          <p:nvPr/>
        </p:nvPicPr>
        <p:blipFill>
          <a:blip r:embed="rId13"/>
          <a:stretch>
            <a:fillRect/>
          </a:stretch>
        </p:blipFill>
        <p:spPr>
          <a:xfrm>
            <a:off x="8748712" y="4838700"/>
            <a:ext cx="790575" cy="609600"/>
          </a:xfrm>
          <a:prstGeom prst="rect">
            <a:avLst/>
          </a:prstGeom>
        </p:spPr>
      </p:pic>
      <p:pic>
        <p:nvPicPr>
          <p:cNvPr id="13" name="Picture 12">
            <a:extLst>
              <a:ext uri="{FF2B5EF4-FFF2-40B4-BE49-F238E27FC236}">
                <a16:creationId xmlns:a16="http://schemas.microsoft.com/office/drawing/2014/main" xmlns="" id="{A5FB360C-CE2A-504C-4E98-AABE1D3F2B5F}"/>
              </a:ext>
            </a:extLst>
          </p:cNvPr>
          <p:cNvPicPr>
            <a:picLocks noChangeAspect="1"/>
          </p:cNvPicPr>
          <p:nvPr/>
        </p:nvPicPr>
        <p:blipFill>
          <a:blip r:embed="rId13"/>
          <a:stretch>
            <a:fillRect/>
          </a:stretch>
        </p:blipFill>
        <p:spPr>
          <a:xfrm>
            <a:off x="476717" y="463054"/>
            <a:ext cx="790575" cy="609600"/>
          </a:xfrm>
          <a:prstGeom prst="rect">
            <a:avLst/>
          </a:prstGeom>
        </p:spPr>
      </p:pic>
    </p:spTree>
    <p:extLst>
      <p:ext uri="{BB962C8B-B14F-4D97-AF65-F5344CB8AC3E}">
        <p14:creationId xmlns:p14="http://schemas.microsoft.com/office/powerpoint/2010/main" val="23551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xmlns="" id="{FF1E8D19-6868-11E4-1FF1-6ECC9205E3F7}"/>
              </a:ext>
            </a:extLst>
          </p:cNvPr>
          <p:cNvSpPr txBox="1"/>
          <p:nvPr/>
        </p:nvSpPr>
        <p:spPr>
          <a:xfrm>
            <a:off x="556590" y="506985"/>
            <a:ext cx="15745724" cy="1323439"/>
          </a:xfrm>
          <a:prstGeom prst="rect">
            <a:avLst/>
          </a:prstGeom>
          <a:noFill/>
        </p:spPr>
        <p:txBody>
          <a:bodyPr wrap="square" rtlCol="0">
            <a:spAutoFit/>
          </a:bodyPr>
          <a:lstStyle/>
          <a:p>
            <a:pPr algn="l"/>
            <a:r>
              <a:rPr lang="vi-VN" sz="4000" b="1" i="0">
                <a:solidFill>
                  <a:srgbClr val="002060"/>
                </a:solidFill>
                <a:effectLst/>
                <a:latin typeface="+mj-lt"/>
              </a:rPr>
              <a:t>Câu 2</a:t>
            </a:r>
            <a:r>
              <a:rPr lang="en-US" sz="4000" b="1" i="0">
                <a:solidFill>
                  <a:srgbClr val="002060"/>
                </a:solidFill>
                <a:effectLst/>
                <a:latin typeface="+mj-lt"/>
              </a:rPr>
              <a:t>: </a:t>
            </a:r>
            <a:r>
              <a:rPr lang="vi-VN" sz="4000" b="1" i="0">
                <a:solidFill>
                  <a:srgbClr val="002060"/>
                </a:solidFill>
                <a:effectLst/>
                <a:latin typeface="+mj-lt"/>
              </a:rPr>
              <a:t>"</a:t>
            </a:r>
            <a:r>
              <a:rPr lang="vi-VN" sz="4000" b="1" i="0">
                <a:solidFill>
                  <a:srgbClr val="FF0000"/>
                </a:solidFill>
                <a:effectLst/>
                <a:latin typeface="+mj-lt"/>
              </a:rPr>
              <a:t>Nơi ấy</a:t>
            </a:r>
            <a:r>
              <a:rPr lang="vi-VN" sz="4000" b="1" i="0">
                <a:solidFill>
                  <a:srgbClr val="002060"/>
                </a:solidFill>
                <a:effectLst/>
                <a:latin typeface="+mj-lt"/>
              </a:rPr>
              <a:t>" đã chứng kiến những điều gì trong cuộc sống của bạn nhỏ?</a:t>
            </a:r>
            <a:endParaRPr lang="vi-VN" sz="4000" b="0" i="0">
              <a:solidFill>
                <a:srgbClr val="002060"/>
              </a:solidFill>
              <a:effectLst/>
              <a:latin typeface="+mj-lt"/>
            </a:endParaRPr>
          </a:p>
        </p:txBody>
      </p:sp>
      <p:pic>
        <p:nvPicPr>
          <p:cNvPr id="8" name="Picture 7">
            <a:extLst>
              <a:ext uri="{FF2B5EF4-FFF2-40B4-BE49-F238E27FC236}">
                <a16:creationId xmlns:a16="http://schemas.microsoft.com/office/drawing/2014/main" xmlns="" id="{5940E10E-7F7F-443D-02C1-5DAB039354B8}"/>
              </a:ext>
            </a:extLst>
          </p:cNvPr>
          <p:cNvPicPr>
            <a:picLocks noChangeAspect="1"/>
          </p:cNvPicPr>
          <p:nvPr/>
        </p:nvPicPr>
        <p:blipFill>
          <a:blip r:embed="rId12"/>
          <a:stretch>
            <a:fillRect/>
          </a:stretch>
        </p:blipFill>
        <p:spPr>
          <a:xfrm>
            <a:off x="2452289" y="1675079"/>
            <a:ext cx="13671873" cy="6156340"/>
          </a:xfrm>
          <a:prstGeom prst="rect">
            <a:avLst/>
          </a:prstGeom>
          <a:ln>
            <a:noFill/>
          </a:ln>
          <a:effectLst>
            <a:softEdge rad="112500"/>
          </a:effectLst>
        </p:spPr>
      </p:pic>
      <p:sp>
        <p:nvSpPr>
          <p:cNvPr id="10" name="TextBox 9">
            <a:extLst>
              <a:ext uri="{FF2B5EF4-FFF2-40B4-BE49-F238E27FC236}">
                <a16:creationId xmlns:a16="http://schemas.microsoft.com/office/drawing/2014/main" xmlns="" id="{D100FA96-6989-08CD-D601-94733C7142B5}"/>
              </a:ext>
            </a:extLst>
          </p:cNvPr>
          <p:cNvSpPr txBox="1"/>
          <p:nvPr/>
        </p:nvSpPr>
        <p:spPr>
          <a:xfrm>
            <a:off x="3505200" y="8065718"/>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Tập đi</a:t>
            </a:r>
          </a:p>
        </p:txBody>
      </p:sp>
      <p:sp>
        <p:nvSpPr>
          <p:cNvPr id="11" name="TextBox 10">
            <a:extLst>
              <a:ext uri="{FF2B5EF4-FFF2-40B4-BE49-F238E27FC236}">
                <a16:creationId xmlns:a16="http://schemas.microsoft.com/office/drawing/2014/main" xmlns="" id="{7DC909DC-F0F8-0591-D4E9-74AEF42A1B35}"/>
              </a:ext>
            </a:extLst>
          </p:cNvPr>
          <p:cNvSpPr txBox="1"/>
          <p:nvPr/>
        </p:nvSpPr>
        <p:spPr>
          <a:xfrm>
            <a:off x="6866794" y="7965590"/>
            <a:ext cx="484286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Bạn bè cùng tới chơi</a:t>
            </a:r>
          </a:p>
        </p:txBody>
      </p:sp>
      <p:sp>
        <p:nvSpPr>
          <p:cNvPr id="12" name="TextBox 11">
            <a:extLst>
              <a:ext uri="{FF2B5EF4-FFF2-40B4-BE49-F238E27FC236}">
                <a16:creationId xmlns:a16="http://schemas.microsoft.com/office/drawing/2014/main" xmlns="" id="{21A8854F-FC55-4BF6-CD18-303145D90220}"/>
              </a:ext>
            </a:extLst>
          </p:cNvPr>
          <p:cNvSpPr txBox="1"/>
          <p:nvPr/>
        </p:nvSpPr>
        <p:spPr>
          <a:xfrm>
            <a:off x="12759830" y="8065717"/>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Đi học</a:t>
            </a: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xmlns="" id="{FC60D2CA-6137-BB3A-DCEA-06CF6E876050}"/>
              </a:ext>
            </a:extLst>
          </p:cNvPr>
          <p:cNvSpPr txBox="1"/>
          <p:nvPr/>
        </p:nvSpPr>
        <p:spPr>
          <a:xfrm>
            <a:off x="381001" y="723900"/>
            <a:ext cx="16019443" cy="1323439"/>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3</a:t>
            </a:r>
            <a:r>
              <a:rPr lang="en-US" sz="4000">
                <a:latin typeface="Times New Roman" panose="02020603050405020304" pitchFamily="18" charset="0"/>
                <a:cs typeface="Times New Roman" panose="02020603050405020304" pitchFamily="18" charset="0"/>
              </a:rPr>
              <a:t>: </a:t>
            </a:r>
            <a:r>
              <a:rPr lang="vi-VN" sz="4000" b="1" i="0">
                <a:solidFill>
                  <a:srgbClr val="000000"/>
                </a:solidFill>
                <a:effectLst/>
                <a:latin typeface="Times New Roman" panose="02020603050405020304" pitchFamily="18" charset="0"/>
                <a:cs typeface="Times New Roman" panose="02020603050405020304" pitchFamily="18" charset="0"/>
              </a:rPr>
              <a:t>Theo em, hình ảnh </a:t>
            </a:r>
            <a:r>
              <a:rPr lang="vi-VN" sz="4000" b="1" i="0">
                <a:solidFill>
                  <a:srgbClr val="FF0000"/>
                </a:solidFill>
                <a:effectLst/>
                <a:latin typeface="Times New Roman" panose="02020603050405020304" pitchFamily="18" charset="0"/>
                <a:cs typeface="Times New Roman" panose="02020603050405020304" pitchFamily="18" charset="0"/>
              </a:rPr>
              <a:t>“con đường xa tắp” </a:t>
            </a:r>
            <a:r>
              <a:rPr lang="vi-VN" sz="4000" b="1" i="0">
                <a:solidFill>
                  <a:srgbClr val="000000"/>
                </a:solidFill>
                <a:effectLst/>
                <a:latin typeface="Times New Roman" panose="02020603050405020304" pitchFamily="18" charset="0"/>
                <a:cs typeface="Times New Roman" panose="02020603050405020304" pitchFamily="18" charset="0"/>
              </a:rPr>
              <a:t>muốn nói đến điều gì? Chọn câu trả lời hoặc nêu ý kiến khác của em</a:t>
            </a:r>
            <a:endParaRPr lang="vi-VN" sz="4000" b="0" i="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2095A3C-C5B1-7248-1C02-5879DD6A279B}"/>
              </a:ext>
            </a:extLst>
          </p:cNvPr>
          <p:cNvSpPr txBox="1"/>
          <p:nvPr/>
        </p:nvSpPr>
        <p:spPr>
          <a:xfrm>
            <a:off x="1368820" y="2005667"/>
            <a:ext cx="9603980" cy="2985433"/>
          </a:xfrm>
          <a:prstGeom prst="rect">
            <a:avLst/>
          </a:prstGeom>
          <a:noFill/>
        </p:spPr>
        <p:txBody>
          <a:bodyPr wrap="square" rtlCol="0">
            <a:spAutoFit/>
          </a:bodyPr>
          <a:lstStyle/>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a. Hành trình học tập còn dài lâu</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b. Nhiều điều mới mẻ chờ đón em ở phía trước</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c. Đường đến tương lai còn xa</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d. Nêu ý kiến khác của em.</a:t>
            </a:r>
          </a:p>
        </p:txBody>
      </p:sp>
      <p:sp>
        <p:nvSpPr>
          <p:cNvPr id="9" name="Oval 8">
            <a:extLst>
              <a:ext uri="{FF2B5EF4-FFF2-40B4-BE49-F238E27FC236}">
                <a16:creationId xmlns:a16="http://schemas.microsoft.com/office/drawing/2014/main" xmlns="" id="{097DB3F2-A39E-CE73-D17C-6B96B09A3ACE}"/>
              </a:ext>
            </a:extLst>
          </p:cNvPr>
          <p:cNvSpPr/>
          <p:nvPr/>
        </p:nvSpPr>
        <p:spPr>
          <a:xfrm>
            <a:off x="1257297" y="2796521"/>
            <a:ext cx="609600" cy="672817"/>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xmlns="" id="{37093111-F098-F861-744E-39D8C69E4C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2817" y="4387000"/>
            <a:ext cx="6843114"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xmlns="" id="{D194773E-3548-2D71-3FF6-39D801F55F6A}"/>
              </a:ext>
            </a:extLst>
          </p:cNvPr>
          <p:cNvSpPr txBox="1"/>
          <p:nvPr/>
        </p:nvSpPr>
        <p:spPr>
          <a:xfrm>
            <a:off x="533400" y="571500"/>
            <a:ext cx="15867044" cy="1938992"/>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4</a:t>
            </a:r>
            <a:r>
              <a:rPr lang="en-US" sz="4000">
                <a:latin typeface="Times New Roman" panose="02020603050405020304" pitchFamily="18" charset="0"/>
                <a:cs typeface="Times New Roman" panose="02020603050405020304" pitchFamily="18" charset="0"/>
              </a:rPr>
              <a:t>: </a:t>
            </a:r>
            <a:r>
              <a:rPr lang="vi-VN" sz="4000" b="1" i="0">
                <a:effectLst/>
                <a:latin typeface="Times New Roman" panose="02020603050405020304" pitchFamily="18" charset="0"/>
                <a:cs typeface="Times New Roman" panose="02020603050405020304" pitchFamily="18" charset="0"/>
              </a:rPr>
              <a:t>Ngưỡng cửa đã nhắc bạn nhỏ nhớ tới những ai, giúp bạn nhỏ cảm nhận điều gì về những người đó?</a:t>
            </a:r>
            <a:endParaRPr lang="vi-VN" sz="4000" b="0" i="0">
              <a:effectLst/>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A96A362-79A9-2594-892C-6B160CC03AF7}"/>
              </a:ext>
            </a:extLst>
          </p:cNvPr>
          <p:cNvSpPr txBox="1"/>
          <p:nvPr/>
        </p:nvSpPr>
        <p:spPr>
          <a:xfrm>
            <a:off x="1146353" y="2428075"/>
            <a:ext cx="8473232" cy="5078313"/>
          </a:xfrm>
          <a:prstGeom prst="rect">
            <a:avLst/>
          </a:prstGeom>
          <a:noFill/>
        </p:spPr>
        <p:txBody>
          <a:bodyPr wrap="square" rtlCol="0">
            <a:spAutoFit/>
          </a:bodyPr>
          <a:lstStyle/>
          <a:p>
            <a:pPr algn="just">
              <a:lnSpc>
                <a:spcPct val="150000"/>
              </a:lnSpc>
            </a:pPr>
            <a:r>
              <a:rPr lang="vi-VN" sz="3600" b="1" i="0">
                <a:solidFill>
                  <a:srgbClr val="FF0000"/>
                </a:solidFill>
                <a:effectLst/>
                <a:latin typeface="Times New Roman" panose="02020603050405020304" pitchFamily="18" charset="0"/>
                <a:cs typeface="Times New Roman" panose="02020603050405020304" pitchFamily="18" charset="0"/>
              </a:rPr>
              <a:t>Ngưỡng cửa đã nhắc bạn nhỏ nhớ tới:</a:t>
            </a:r>
          </a:p>
          <a:p>
            <a:pPr algn="just">
              <a:lnSpc>
                <a:spcPct val="150000"/>
              </a:lnSpc>
            </a:pPr>
            <a:r>
              <a:rPr lang="vi-VN" sz="3600" b="1" i="0">
                <a:solidFill>
                  <a:srgbClr val="000000"/>
                </a:solidFill>
                <a:effectLst/>
                <a:latin typeface="Times New Roman" panose="02020603050405020304" pitchFamily="18" charset="0"/>
                <a:cs typeface="Times New Roman" panose="02020603050405020304" pitchFamily="18" charset="0"/>
              </a:rPr>
              <a:t>- Bà, bố và mẹ: Giúp bạn ấy cảm nhận được tình yêu thương, sự chăm sóc mà gia đình dành cho mình</a:t>
            </a:r>
          </a:p>
          <a:p>
            <a:pPr algn="just">
              <a:lnSpc>
                <a:spcPct val="150000"/>
              </a:lnSpc>
            </a:pPr>
            <a:r>
              <a:rPr lang="vi-VN" sz="3600" b="1" i="0">
                <a:solidFill>
                  <a:srgbClr val="000000"/>
                </a:solidFill>
                <a:effectLst/>
                <a:latin typeface="Times New Roman" panose="02020603050405020304" pitchFamily="18" charset="0"/>
                <a:cs typeface="Times New Roman" panose="02020603050405020304" pitchFamily="18" charset="0"/>
              </a:rPr>
              <a:t>- Bạn bè: Giúp bạn ấy cảm nhận được niềm vui khi có các </a:t>
            </a:r>
            <a:r>
              <a:rPr lang="vi-VN" sz="3600" b="1" i="0" smtClean="0">
                <a:solidFill>
                  <a:srgbClr val="000000"/>
                </a:solidFill>
                <a:effectLst/>
                <a:latin typeface="Times New Roman" panose="02020603050405020304" pitchFamily="18" charset="0"/>
                <a:cs typeface="Times New Roman" panose="02020603050405020304" pitchFamily="18" charset="0"/>
              </a:rPr>
              <a:t>bạn</a:t>
            </a:r>
            <a:r>
              <a:rPr lang="en-US" sz="3600" b="1" i="0" smtClean="0">
                <a:solidFill>
                  <a:srgbClr val="000000"/>
                </a:solidFill>
                <a:effectLst/>
                <a:latin typeface="Times New Roman" panose="02020603050405020304" pitchFamily="18" charset="0"/>
                <a:cs typeface="Times New Roman" panose="02020603050405020304" pitchFamily="18" charset="0"/>
              </a:rPr>
              <a:t>.</a:t>
            </a:r>
            <a:endParaRPr lang="vi-VN" sz="3600" b="1" i="0">
              <a:solidFill>
                <a:srgbClr val="00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715584C5-5D31-FF54-3F4D-8BF629D8527C}"/>
              </a:ext>
            </a:extLst>
          </p:cNvPr>
          <p:cNvPicPr>
            <a:picLocks noChangeAspect="1"/>
          </p:cNvPicPr>
          <p:nvPr/>
        </p:nvPicPr>
        <p:blipFill rotWithShape="1">
          <a:blip r:embed="rId12"/>
          <a:srcRect l="42930" t="33704"/>
          <a:stretch/>
        </p:blipFill>
        <p:spPr>
          <a:xfrm>
            <a:off x="10461137" y="1862038"/>
            <a:ext cx="5524474" cy="6819900"/>
          </a:xfrm>
          <a:prstGeom prst="rect">
            <a:avLst/>
          </a:prstGeom>
        </p:spPr>
      </p:pic>
    </p:spTree>
    <p:extLst>
      <p:ext uri="{BB962C8B-B14F-4D97-AF65-F5344CB8AC3E}">
        <p14:creationId xmlns:p14="http://schemas.microsoft.com/office/powerpoint/2010/main" val="3054066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6600" b="1">
                <a:solidFill>
                  <a:srgbClr val="FF0000"/>
                </a:solidFill>
                <a:latin typeface="Times New Roman" panose="02020603050405020304" pitchFamily="18" charset="0"/>
                <a:cs typeface="Times New Roman" panose="02020603050405020304" pitchFamily="18" charset="0"/>
              </a:rPr>
              <a:t>Đọc thuộc lòng</a:t>
            </a:r>
          </a:p>
        </p:txBody>
      </p:sp>
    </p:spTree>
    <p:extLst>
      <p:ext uri="{BB962C8B-B14F-4D97-AF65-F5344CB8AC3E}">
        <p14:creationId xmlns:p14="http://schemas.microsoft.com/office/powerpoint/2010/main" val="2857694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xmlns="" id="{A2D3F7AC-6F32-8550-1D2D-FAD1E7134436}"/>
              </a:ext>
            </a:extLst>
          </p:cNvPr>
          <p:cNvPicPr>
            <a:picLocks noChangeAspect="1"/>
          </p:cNvPicPr>
          <p:nvPr/>
        </p:nvPicPr>
        <p:blipFill rotWithShape="1">
          <a:blip r:embed="rId12"/>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xmlns="" id="{71377237-AA8D-6112-C211-C56E8D1AFEF4}"/>
              </a:ext>
            </a:extLst>
          </p:cNvPr>
          <p:cNvSpPr txBox="1"/>
          <p:nvPr/>
        </p:nvSpPr>
        <p:spPr>
          <a:xfrm>
            <a:off x="952526" y="1065096"/>
            <a:ext cx="5132385" cy="5755422"/>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3200" b="1" i="0">
                <a:solidFill>
                  <a:srgbClr val="000000"/>
                </a:solidFill>
                <a:effectLst/>
                <a:latin typeface="Times New Roman" panose="02020603050405020304" pitchFamily="18" charset="0"/>
                <a:cs typeface="Times New Roman" panose="02020603050405020304" pitchFamily="18" charset="0"/>
              </a:rPr>
              <a:t>Nơi ấy ai cũng quen</a:t>
            </a:r>
          </a:p>
          <a:p>
            <a:r>
              <a:rPr lang="vi-VN" sz="3200" b="1" i="0">
                <a:solidFill>
                  <a:srgbClr val="000000"/>
                </a:solidFill>
                <a:effectLst/>
                <a:latin typeface="Times New Roman" panose="02020603050405020304" pitchFamily="18" charset="0"/>
                <a:cs typeface="Times New Roman" panose="02020603050405020304" pitchFamily="18" charset="0"/>
              </a:rPr>
              <a:t>Ngay từ thời tấm bé</a:t>
            </a:r>
          </a:p>
          <a:p>
            <a:r>
              <a:rPr lang="vi-VN" sz="3200" b="1" i="0">
                <a:solidFill>
                  <a:srgbClr val="000000"/>
                </a:solidFill>
                <a:effectLst/>
                <a:latin typeface="Times New Roman" panose="02020603050405020304" pitchFamily="18" charset="0"/>
                <a:cs typeface="Times New Roman" panose="02020603050405020304" pitchFamily="18" charset="0"/>
              </a:rPr>
              <a:t>Khi tay bà, tay mẹ</a:t>
            </a:r>
          </a:p>
          <a:p>
            <a:r>
              <a:rPr lang="vi-VN" sz="3200" b="1" i="0">
                <a:solidFill>
                  <a:srgbClr val="000000"/>
                </a:solidFill>
                <a:effectLst/>
                <a:latin typeface="Times New Roman" panose="02020603050405020304" pitchFamily="18" charset="0"/>
                <a:cs typeface="Times New Roman" panose="02020603050405020304" pitchFamily="18" charset="0"/>
              </a:rPr>
              <a:t>Còn dắt vòng đi men.</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bố mẹ ngày đêm</a:t>
            </a:r>
          </a:p>
          <a:p>
            <a:r>
              <a:rPr lang="vi-VN" sz="3200" b="1" i="0">
                <a:solidFill>
                  <a:srgbClr val="000000"/>
                </a:solidFill>
                <a:effectLst/>
                <a:latin typeface="Times New Roman" panose="02020603050405020304" pitchFamily="18" charset="0"/>
                <a:cs typeface="Times New Roman" panose="02020603050405020304" pitchFamily="18" charset="0"/>
              </a:rPr>
              <a:t>Lúc nào qua cũng vội</a:t>
            </a:r>
          </a:p>
          <a:p>
            <a:r>
              <a:rPr lang="vi-VN" sz="3200" b="1"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3200" b="1" i="0">
                <a:solidFill>
                  <a:srgbClr val="000000"/>
                </a:solidFill>
                <a:effectLst/>
                <a:latin typeface="Times New Roman" panose="02020603050405020304" pitchFamily="18" charset="0"/>
                <a:cs typeface="Times New Roman" panose="02020603050405020304" pitchFamily="18" charset="0"/>
              </a:rPr>
              <a:t>Thường lúc nào cũng vui.</a:t>
            </a:r>
            <a:endParaRPr lang="en-US" sz="3200" b="1" i="0">
              <a:solidFill>
                <a:srgbClr val="000000"/>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6F99AF85-D2D7-058B-7690-BE6A6AEBD5F8}"/>
              </a:ext>
            </a:extLst>
          </p:cNvPr>
          <p:cNvSpPr txBox="1"/>
          <p:nvPr/>
        </p:nvSpPr>
        <p:spPr>
          <a:xfrm>
            <a:off x="6084911" y="3162300"/>
            <a:ext cx="5524474" cy="5509200"/>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đã đưa tôi</a:t>
            </a:r>
          </a:p>
          <a:p>
            <a:r>
              <a:rPr lang="vi-VN" sz="3200" b="1"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3200" b="1" i="0">
                <a:solidFill>
                  <a:srgbClr val="000000"/>
                </a:solidFill>
                <a:effectLst/>
                <a:latin typeface="Times New Roman" panose="02020603050405020304" pitchFamily="18" charset="0"/>
                <a:cs typeface="Times New Roman" panose="02020603050405020304" pitchFamily="18" charset="0"/>
              </a:rPr>
              <a:t>Nay con đường xa tắp</a:t>
            </a:r>
          </a:p>
          <a:p>
            <a:r>
              <a:rPr lang="vi-VN" sz="3200" b="1" i="0">
                <a:solidFill>
                  <a:srgbClr val="000000"/>
                </a:solidFill>
                <a:effectLst/>
                <a:latin typeface="Times New Roman" panose="02020603050405020304" pitchFamily="18" charset="0"/>
                <a:cs typeface="Times New Roman" panose="02020603050405020304" pitchFamily="18" charset="0"/>
              </a:rPr>
              <a:t>Vẫn đang chờ tôi đi.</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ngôi sao khuya</a:t>
            </a:r>
          </a:p>
          <a:p>
            <a:r>
              <a:rPr lang="vi-VN" sz="3200" b="1"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3200" b="1"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3200" b="1"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3200" b="1"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1"/>
            <a:ext cx="18287981"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9"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228602"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NÓI VÀ NGHE</a:t>
            </a:r>
          </a:p>
        </p:txBody>
      </p:sp>
    </p:spTree>
    <p:extLst>
      <p:ext uri="{BB962C8B-B14F-4D97-AF65-F5344CB8AC3E}">
        <p14:creationId xmlns:p14="http://schemas.microsoft.com/office/powerpoint/2010/main" val="3013072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xmlns="" id="{D437DC6B-A5ED-2817-6283-6BE001E28334}"/>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 Dựa vào tranh, đoán nội dung câu chuyện</a:t>
            </a:r>
          </a:p>
        </p:txBody>
      </p:sp>
      <p:sp>
        <p:nvSpPr>
          <p:cNvPr id="8" name="TextBox 7">
            <a:extLst>
              <a:ext uri="{FF2B5EF4-FFF2-40B4-BE49-F238E27FC236}">
                <a16:creationId xmlns:a16="http://schemas.microsoft.com/office/drawing/2014/main" xmlns="" id="{FC5F4B1D-BF4D-DF76-0B1A-55825F07B265}"/>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a:solidFill>
                  <a:srgbClr val="000000"/>
                </a:solidFill>
                <a:latin typeface="Nunito Black" panose="00000A00000000000000" pitchFamily="2" charset="0"/>
              </a:rPr>
              <a:t>(</a:t>
            </a: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pic>
        <p:nvPicPr>
          <p:cNvPr id="10" name="Picture 9">
            <a:extLst>
              <a:ext uri="{FF2B5EF4-FFF2-40B4-BE49-F238E27FC236}">
                <a16:creationId xmlns:a16="http://schemas.microsoft.com/office/drawing/2014/main" xmlns="" id="{A0913D27-9C5E-9578-F0C2-CD4ECF648519}"/>
              </a:ext>
            </a:extLst>
          </p:cNvPr>
          <p:cNvPicPr>
            <a:picLocks noChangeAspect="1"/>
          </p:cNvPicPr>
          <p:nvPr/>
        </p:nvPicPr>
        <p:blipFill rotWithShape="1">
          <a:blip r:embed="rId12"/>
          <a:srcRect r="-1147"/>
          <a:stretch/>
        </p:blipFill>
        <p:spPr>
          <a:xfrm>
            <a:off x="2129905" y="2151231"/>
            <a:ext cx="14028194" cy="6712869"/>
          </a:xfrm>
          <a:prstGeom prst="rect">
            <a:avLst/>
          </a:prstGeom>
        </p:spPr>
      </p:pic>
      <p:sp>
        <p:nvSpPr>
          <p:cNvPr id="13" name="TextBox 12">
            <a:extLst>
              <a:ext uri="{FF2B5EF4-FFF2-40B4-BE49-F238E27FC236}">
                <a16:creationId xmlns:a16="http://schemas.microsoft.com/office/drawing/2014/main" xmlns="" id="{0944B22E-05EF-06F9-916F-499941DA0BA8}"/>
              </a:ext>
            </a:extLst>
          </p:cNvPr>
          <p:cNvSpPr txBox="1"/>
          <p:nvPr/>
        </p:nvSpPr>
        <p:spPr>
          <a:xfrm>
            <a:off x="2075002"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1: Ngày xưa, con người sống trong hốc cây, lều cỏ và hang đá.</a:t>
            </a:r>
            <a:endParaRPr lang="en-US" sz="2801" b="1">
              <a:solidFill>
                <a:srgbClr val="FF0000"/>
              </a:solidFill>
            </a:endParaRPr>
          </a:p>
        </p:txBody>
      </p:sp>
      <p:sp>
        <p:nvSpPr>
          <p:cNvPr id="18" name="TextBox 17">
            <a:extLst>
              <a:ext uri="{FF2B5EF4-FFF2-40B4-BE49-F238E27FC236}">
                <a16:creationId xmlns:a16="http://schemas.microsoft.com/office/drawing/2014/main" xmlns="" id="{3505C5EC-9C22-D610-AAB3-F079260F888C}"/>
              </a:ext>
            </a:extLst>
          </p:cNvPr>
          <p:cNvSpPr txBox="1"/>
          <p:nvPr/>
        </p:nvSpPr>
        <p:spPr>
          <a:xfrm>
            <a:off x="9068437"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2: Người đàn ông cởi trói và tha cho rùa, rùa chỉ ông cách làm nhà </a:t>
            </a:r>
            <a:r>
              <a:rPr lang="vi-VN" sz="2801" b="1" smtClean="0">
                <a:solidFill>
                  <a:srgbClr val="FF0000"/>
                </a:solidFill>
                <a:latin typeface="Times New Roman" panose="02020603050405020304" pitchFamily="18" charset="0"/>
                <a:cs typeface="Times New Roman" panose="02020603050405020304" pitchFamily="18" charset="0"/>
              </a:rPr>
              <a:t>ở</a:t>
            </a:r>
            <a:r>
              <a:rPr lang="en-US" sz="2801" b="1" smtClean="0">
                <a:solidFill>
                  <a:srgbClr val="FF0000"/>
                </a:solidFill>
                <a:latin typeface="Times New Roman" panose="02020603050405020304" pitchFamily="18" charset="0"/>
                <a:cs typeface="Times New Roman" panose="02020603050405020304" pitchFamily="18" charset="0"/>
              </a:rPr>
              <a:t>.</a:t>
            </a:r>
            <a:endParaRPr lang="en-US" sz="2801"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83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xmlns="" id="{782694DF-EDAF-2D1E-5C12-1BB4F318A50B}"/>
              </a:ext>
            </a:extLst>
          </p:cNvPr>
          <p:cNvPicPr>
            <a:picLocks noChangeAspect="1"/>
          </p:cNvPicPr>
          <p:nvPr/>
        </p:nvPicPr>
        <p:blipFill>
          <a:blip r:embed="rId12"/>
          <a:stretch>
            <a:fillRect/>
          </a:stretch>
        </p:blipFill>
        <p:spPr>
          <a:xfrm>
            <a:off x="1929678" y="2183452"/>
            <a:ext cx="14543415" cy="6880589"/>
          </a:xfrm>
          <a:prstGeom prst="rect">
            <a:avLst/>
          </a:prstGeom>
        </p:spPr>
      </p:pic>
      <p:sp>
        <p:nvSpPr>
          <p:cNvPr id="8" name="TextBox 7">
            <a:extLst>
              <a:ext uri="{FF2B5EF4-FFF2-40B4-BE49-F238E27FC236}">
                <a16:creationId xmlns:a16="http://schemas.microsoft.com/office/drawing/2014/main" xmlns="" id="{6F031688-8DC7-D0B1-E83B-34B2E2DC020D}"/>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Dựa vào tranh, đoán nội dung câu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4D39C7B-6293-6D7C-6642-2C09E97C038B}"/>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sp>
        <p:nvSpPr>
          <p:cNvPr id="10" name="TextBox 9">
            <a:extLst>
              <a:ext uri="{FF2B5EF4-FFF2-40B4-BE49-F238E27FC236}">
                <a16:creationId xmlns:a16="http://schemas.microsoft.com/office/drawing/2014/main" xmlns="" id="{D069D75E-4F20-9F0A-A6D2-0A45928845B1}"/>
              </a:ext>
            </a:extLst>
          </p:cNvPr>
          <p:cNvSpPr txBox="1"/>
          <p:nvPr/>
        </p:nvSpPr>
        <p:spPr>
          <a:xfrm>
            <a:off x="2129905" y="9114623"/>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3: Mọi người cùng nhau dựng ngôi nhà theo chiếc mai rùa.</a:t>
            </a:r>
            <a:endParaRPr lang="en-US" sz="2801"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A44E845-D4BF-D465-36C1-4F597148532E}"/>
              </a:ext>
            </a:extLst>
          </p:cNvPr>
          <p:cNvSpPr txBox="1"/>
          <p:nvPr/>
        </p:nvSpPr>
        <p:spPr>
          <a:xfrm>
            <a:off x="9448801" y="9050648"/>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4: Kể từ đó, người dân có nhà sàn để ở, tránh được mưa nắng.</a:t>
            </a:r>
            <a:endParaRPr lang="en-US" sz="2801" b="1">
              <a:solidFill>
                <a:srgbClr val="FF0000"/>
              </a:solidFill>
            </a:endParaRPr>
          </a:p>
        </p:txBody>
      </p:sp>
    </p:spTree>
    <p:extLst>
      <p:ext uri="{BB962C8B-B14F-4D97-AF65-F5344CB8AC3E}">
        <p14:creationId xmlns:p14="http://schemas.microsoft.com/office/powerpoint/2010/main" val="24971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7A5AF02C-541F-24D6-59B7-17737E9C6AD7}"/>
              </a:ext>
            </a:extLst>
          </p:cNvPr>
          <p:cNvSpPr txBox="1"/>
          <p:nvPr/>
        </p:nvSpPr>
        <p:spPr>
          <a:xfrm>
            <a:off x="1548119" y="3631525"/>
            <a:ext cx="6093963" cy="1491342"/>
          </a:xfrm>
          <a:prstGeom prst="rect">
            <a:avLst/>
          </a:prstGeom>
        </p:spPr>
        <p:txBody>
          <a:bodyPr vert="horz" lIns="91440" tIns="45720" rIns="91440" bIns="45720" rtlCol="0" anchor="t">
            <a:normAutofit/>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91907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xmlns="" id="{8684B489-B466-25DE-C48A-11015904D8BB}"/>
              </a:ext>
            </a:extLst>
          </p:cNvPr>
          <p:cNvSpPr txBox="1"/>
          <p:nvPr/>
        </p:nvSpPr>
        <p:spPr>
          <a:xfrm>
            <a:off x="314739" y="487880"/>
            <a:ext cx="54102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2</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Nghe kể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BAC4FCB-9D55-6C19-363C-6F858E816934}"/>
              </a:ext>
            </a:extLst>
          </p:cNvPr>
          <p:cNvSpPr txBox="1"/>
          <p:nvPr/>
        </p:nvSpPr>
        <p:spPr>
          <a:xfrm>
            <a:off x="1066802" y="1554278"/>
            <a:ext cx="15635714" cy="6247992"/>
          </a:xfrm>
          <a:prstGeom prst="rect">
            <a:avLst/>
          </a:prstGeom>
          <a:noFill/>
        </p:spPr>
        <p:txBody>
          <a:bodyPr wrap="square" rtlCol="0">
            <a:spAutoFit/>
          </a:bodyPr>
          <a:lstStyle/>
          <a:p>
            <a:pPr algn="ctr"/>
            <a:r>
              <a:rPr lang="vi-VN" sz="4001" b="1">
                <a:solidFill>
                  <a:srgbClr val="FF0000"/>
                </a:solidFill>
                <a:latin typeface="Times New Roman" panose="02020603050405020304" pitchFamily="18" charset="0"/>
                <a:cs typeface="Times New Roman" panose="02020603050405020304" pitchFamily="18" charset="0"/>
              </a:rPr>
              <a:t>Sự tích ngôi nhà sàn</a:t>
            </a:r>
            <a:endParaRPr lang="vi-VN" sz="4001">
              <a:solidFill>
                <a:srgbClr val="FF0000"/>
              </a:solidFill>
              <a:latin typeface="Times New Roman" panose="02020603050405020304" pitchFamily="18" charset="0"/>
              <a:cs typeface="Times New Roman" panose="02020603050405020304" pitchFamily="18" charset="0"/>
            </a:endParaRPr>
          </a:p>
          <a:p>
            <a:pPr algn="just"/>
            <a:r>
              <a:rPr lang="en-US" sz="2801">
                <a:solidFill>
                  <a:srgbClr val="000000"/>
                </a:solidFill>
                <a:latin typeface="Nunito Black" panose="00000A00000000000000" pitchFamily="2" charset="0"/>
              </a:rPr>
              <a:t>	</a:t>
            </a:r>
            <a:r>
              <a:rPr lang="vi-VN" sz="3000">
                <a:solidFill>
                  <a:srgbClr val="00206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000">
                <a:solidFill>
                  <a:srgbClr val="002060"/>
                </a:solidFill>
                <a:latin typeface="Times New Roman" panose="02020603050405020304" pitchFamily="18" charset="0"/>
                <a:cs typeface="Times New Roman" panose="02020603050405020304" pitchFamily="18" charset="0"/>
              </a:rPr>
              <a:t>	</a:t>
            </a:r>
            <a:r>
              <a:rPr lang="vi-VN" sz="3000">
                <a:solidFill>
                  <a:srgbClr val="00206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3000">
                <a:solidFill>
                  <a:srgbClr val="002060"/>
                </a:solidFill>
                <a:latin typeface="Times New Roman" panose="02020603050405020304" pitchFamily="18" charset="0"/>
                <a:cs typeface="Times New Roman" panose="02020603050405020304" pitchFamily="18" charset="0"/>
              </a:rPr>
              <a:t>	</a:t>
            </a:r>
            <a:r>
              <a:rPr lang="vi-VN" sz="3000">
                <a:solidFill>
                  <a:srgbClr val="002060"/>
                </a:solidFill>
                <a:latin typeface="Times New Roman" panose="02020603050405020304" pitchFamily="18" charset="0"/>
                <a:cs typeface="Times New Roman" panose="02020603050405020304" pitchFamily="18" charset="0"/>
              </a:rPr>
              <a:t>− Ông là người sáng dạ. Ông nhìn xem: Toàn thân tôi là một ngôi nhà đấy!</a:t>
            </a:r>
          </a:p>
          <a:p>
            <a:pPr algn="just"/>
            <a:r>
              <a:rPr lang="vi-VN" sz="3000">
                <a:solidFill>
                  <a:srgbClr val="00206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3000">
                <a:solidFill>
                  <a:srgbClr val="002060"/>
                </a:solidFill>
                <a:latin typeface="Times New Roman" panose="02020603050405020304" pitchFamily="18" charset="0"/>
                <a:cs typeface="Times New Roman" panose="02020603050405020304" pitchFamily="18" charset="0"/>
              </a:rPr>
              <a:t>	</a:t>
            </a:r>
            <a:r>
              <a:rPr lang="vi-VN" sz="3000">
                <a:solidFill>
                  <a:srgbClr val="002060"/>
                </a:solidFill>
                <a:latin typeface="Times New Roman" panose="02020603050405020304" pitchFamily="18" charset="0"/>
                <a:cs typeface="Times New Roman" panose="02020603050405020304" pitchFamily="18" charset="0"/>
              </a:rPr>
              <a:t>− Bốn chân Rùa là bốn cái cột. Mu Rùa là mái nhà. Miệng Rùa là lối vào nhà. Hai mắt Rùa là hai cửa sổ. Có phải thế không?</a:t>
            </a:r>
          </a:p>
          <a:p>
            <a:pPr algn="just"/>
            <a:r>
              <a:rPr lang="vi-VN" sz="3000">
                <a:solidFill>
                  <a:srgbClr val="00206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xmlns="" id="{FB9B47A4-CC44-B74A-F06E-20F5720486BA}"/>
              </a:ext>
            </a:extLst>
          </p:cNvPr>
          <p:cNvSpPr txBox="1"/>
          <p:nvPr/>
        </p:nvSpPr>
        <p:spPr>
          <a:xfrm>
            <a:off x="1866898" y="7826201"/>
            <a:ext cx="13033898"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3</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Kể lại từng đoạn của câu chuyện theo tranh.</a:t>
            </a:r>
            <a:endParaRPr lang="en-US"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xmlns="" id="{6F58CCE9-E3FB-0B80-4A83-7FCFEBB2F061}"/>
              </a:ext>
            </a:extLst>
          </p:cNvPr>
          <p:cNvPicPr>
            <a:picLocks noChangeAspect="1"/>
          </p:cNvPicPr>
          <p:nvPr/>
        </p:nvPicPr>
        <p:blipFill rotWithShape="1">
          <a:blip r:embed="rId12"/>
          <a:srcRect r="51249"/>
          <a:stretch/>
        </p:blipFill>
        <p:spPr>
          <a:xfrm>
            <a:off x="1752716" y="1220624"/>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xmlns="" id="{D6F3EA40-FE44-5BC8-B47C-18832C9FB41B}"/>
              </a:ext>
            </a:extLst>
          </p:cNvPr>
          <p:cNvSpPr txBox="1"/>
          <p:nvPr/>
        </p:nvSpPr>
        <p:spPr>
          <a:xfrm>
            <a:off x="10810148" y="2998324"/>
            <a:ext cx="6411290" cy="4431983"/>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1 – Tranh 1:</a:t>
            </a:r>
          </a:p>
          <a:p>
            <a:pPr algn="just"/>
            <a:r>
              <a:rPr lang="en-US" sz="3200">
                <a:solidFill>
                  <a:srgbClr val="000000"/>
                </a:solidFill>
                <a:latin typeface="Nunito Black" panose="00000A00000000000000" pitchFamily="2" charset="0"/>
              </a:rPr>
              <a:t>	</a:t>
            </a:r>
            <a:r>
              <a:rPr lang="vi-VN" sz="4800">
                <a:solidFill>
                  <a:srgbClr val="00000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42419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xmlns="" id="{866DC8E1-DE3A-BA64-D7B6-FAD59E304B8A}"/>
              </a:ext>
            </a:extLst>
          </p:cNvPr>
          <p:cNvPicPr>
            <a:picLocks noChangeAspect="1"/>
          </p:cNvPicPr>
          <p:nvPr/>
        </p:nvPicPr>
        <p:blipFill rotWithShape="1">
          <a:blip r:embed="rId12"/>
          <a:srcRect l="51629"/>
          <a:stretch/>
        </p:blipFill>
        <p:spPr>
          <a:xfrm>
            <a:off x="9365154" y="1588855"/>
            <a:ext cx="7172385" cy="7091849"/>
          </a:xfrm>
          <a:prstGeom prst="rect">
            <a:avLst/>
          </a:prstGeom>
        </p:spPr>
      </p:pic>
      <p:sp>
        <p:nvSpPr>
          <p:cNvPr id="8" name="TextBox 7">
            <a:extLst>
              <a:ext uri="{FF2B5EF4-FFF2-40B4-BE49-F238E27FC236}">
                <a16:creationId xmlns:a16="http://schemas.microsoft.com/office/drawing/2014/main" xmlns="" id="{CAC243A3-6396-41D8-5CD1-2F502FFFF1E6}"/>
              </a:ext>
            </a:extLst>
          </p:cNvPr>
          <p:cNvSpPr txBox="1"/>
          <p:nvPr/>
        </p:nvSpPr>
        <p:spPr>
          <a:xfrm>
            <a:off x="1866898" y="1713072"/>
            <a:ext cx="7051547" cy="7940635"/>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2 – Tranh 2:</a:t>
            </a:r>
          </a:p>
          <a:p>
            <a:pPr algn="just"/>
            <a:r>
              <a:rPr lang="en-US" sz="3200">
                <a:solidFill>
                  <a:srgbClr val="000000"/>
                </a:solidFill>
                <a:latin typeface="Nunito Black" panose="00000A00000000000000" pitchFamily="2" charset="0"/>
              </a:rPr>
              <a:t>	</a:t>
            </a:r>
            <a:r>
              <a:rPr lang="vi-VN" sz="3600">
                <a:solidFill>
                  <a:srgbClr val="000000"/>
                </a:solidFill>
                <a:latin typeface="Times New Roman" panose="02020603050405020304" pitchFamily="18" charset="0"/>
                <a:cs typeface="Times New Roman" panose="02020603050405020304" pitchFamily="18"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 Ông là người sáng dạ. Ông nhìn xem: Toàn thân tôi là một ngôi nhà đấy!</a:t>
            </a:r>
          </a:p>
        </p:txBody>
      </p:sp>
    </p:spTree>
    <p:extLst>
      <p:ext uri="{BB962C8B-B14F-4D97-AF65-F5344CB8AC3E}">
        <p14:creationId xmlns:p14="http://schemas.microsoft.com/office/powerpoint/2010/main" val="19936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xmlns="" id="{A1B34A74-E8C8-252B-3E19-44347EA3B2FA}"/>
              </a:ext>
            </a:extLst>
          </p:cNvPr>
          <p:cNvPicPr>
            <a:picLocks noChangeAspect="1"/>
          </p:cNvPicPr>
          <p:nvPr/>
        </p:nvPicPr>
        <p:blipFill rotWithShape="1">
          <a:blip r:embed="rId12"/>
          <a:srcRect r="53144"/>
          <a:stretch/>
        </p:blipFill>
        <p:spPr>
          <a:xfrm>
            <a:off x="1295401" y="644852"/>
            <a:ext cx="7349597" cy="7420866"/>
          </a:xfrm>
          <a:prstGeom prst="rect">
            <a:avLst/>
          </a:prstGeom>
          <a:ln>
            <a:noFill/>
          </a:ln>
          <a:effectLst>
            <a:softEdge rad="112500"/>
          </a:effectLst>
        </p:spPr>
      </p:pic>
      <p:sp>
        <p:nvSpPr>
          <p:cNvPr id="8" name="TextBox 7">
            <a:extLst>
              <a:ext uri="{FF2B5EF4-FFF2-40B4-BE49-F238E27FC236}">
                <a16:creationId xmlns:a16="http://schemas.microsoft.com/office/drawing/2014/main" xmlns="" id="{FCD59A04-06A1-6D9A-B797-96935F1E07E8}"/>
              </a:ext>
            </a:extLst>
          </p:cNvPr>
          <p:cNvSpPr txBox="1"/>
          <p:nvPr/>
        </p:nvSpPr>
        <p:spPr>
          <a:xfrm>
            <a:off x="9664556" y="1713071"/>
            <a:ext cx="6175898" cy="5909310"/>
          </a:xfrm>
          <a:prstGeom prst="rect">
            <a:avLst/>
          </a:prstGeom>
          <a:noFill/>
        </p:spPr>
        <p:txBody>
          <a:bodyPr wrap="square" rtlCol="0">
            <a:spAutoFit/>
          </a:bodyPr>
          <a:lstStyle/>
          <a:p>
            <a:pPr algn="just"/>
            <a:r>
              <a:rPr lang="en-US" sz="4200" b="1">
                <a:solidFill>
                  <a:srgbClr val="FF0000"/>
                </a:solidFill>
                <a:latin typeface="Times New Roman" panose="02020603050405020304" pitchFamily="18" charset="0"/>
                <a:cs typeface="Times New Roman" panose="02020603050405020304" pitchFamily="18" charset="0"/>
              </a:rPr>
              <a:t>Đoạn 3 – Tranh 3:</a:t>
            </a:r>
          </a:p>
          <a:p>
            <a:pPr algn="just"/>
            <a:r>
              <a:rPr lang="en-US" sz="3200">
                <a:solidFill>
                  <a:srgbClr val="000000"/>
                </a:solidFill>
                <a:latin typeface="Nunito Black" panose="00000A00000000000000" pitchFamily="2" charset="0"/>
              </a:rPr>
              <a:t>	</a:t>
            </a:r>
            <a:r>
              <a:rPr lang="en-US" sz="4200">
                <a:solidFill>
                  <a:srgbClr val="00000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4200">
                <a:solidFill>
                  <a:srgbClr val="000000"/>
                </a:solidFill>
                <a:latin typeface="Times New Roman" panose="02020603050405020304" pitchFamily="18" charset="0"/>
                <a:cs typeface="Times New Roman" panose="02020603050405020304" pitchFamily="18" charset="0"/>
              </a:rPr>
              <a:t>	− Bốn chân Rùa là bốn cái cột. Mu Rùa là mái nhà. Miệng Rùa là lối vào nhà. Hai mắt Rùa là hai cửa sổ. Có phải thế không?</a:t>
            </a:r>
          </a:p>
        </p:txBody>
      </p:sp>
    </p:spTree>
    <p:extLst>
      <p:ext uri="{BB962C8B-B14F-4D97-AF65-F5344CB8AC3E}">
        <p14:creationId xmlns:p14="http://schemas.microsoft.com/office/powerpoint/2010/main" val="38694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xmlns="" id="{13BAE7C1-F22A-5B4A-EE43-719863C576A6}"/>
              </a:ext>
            </a:extLst>
          </p:cNvPr>
          <p:cNvPicPr>
            <a:picLocks noChangeAspect="1"/>
          </p:cNvPicPr>
          <p:nvPr/>
        </p:nvPicPr>
        <p:blipFill rotWithShape="1">
          <a:blip r:embed="rId12"/>
          <a:srcRect l="51701"/>
          <a:stretch/>
        </p:blipFill>
        <p:spPr>
          <a:xfrm>
            <a:off x="9171602" y="952500"/>
            <a:ext cx="7263473" cy="7620000"/>
          </a:xfrm>
          <a:prstGeom prst="rect">
            <a:avLst/>
          </a:prstGeom>
        </p:spPr>
      </p:pic>
      <p:sp>
        <p:nvSpPr>
          <p:cNvPr id="8" name="TextBox 7">
            <a:extLst>
              <a:ext uri="{FF2B5EF4-FFF2-40B4-BE49-F238E27FC236}">
                <a16:creationId xmlns:a16="http://schemas.microsoft.com/office/drawing/2014/main" xmlns="" id="{B073FB16-A638-8529-1F20-C22815EF6714}"/>
              </a:ext>
            </a:extLst>
          </p:cNvPr>
          <p:cNvSpPr txBox="1"/>
          <p:nvPr/>
        </p:nvSpPr>
        <p:spPr>
          <a:xfrm>
            <a:off x="1194902" y="2409513"/>
            <a:ext cx="7086600" cy="3323987"/>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4 – Tranh 4:</a:t>
            </a:r>
          </a:p>
          <a:p>
            <a:pPr algn="just"/>
            <a:r>
              <a:rPr lang="vi-VN" sz="4200">
                <a:solidFill>
                  <a:srgbClr val="00000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16117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228600" y="3652158"/>
            <a:ext cx="92964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smtClean="0">
                <a:solidFill>
                  <a:srgbClr val="FF0000"/>
                </a:solidFill>
                <a:latin typeface="Times New Roman" panose="02020603050405020304" pitchFamily="18" charset="0"/>
                <a:cs typeface="Times New Roman" panose="02020603050405020304" pitchFamily="18" charset="0"/>
              </a:rPr>
              <a:t>Định hướng học tập tiếp theo.</a:t>
            </a:r>
            <a:endParaRPr lang="en-US" sz="5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592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xmlns=""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xmlns=""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xmlns=""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HẸN GẶP LẠI CÁC EM!</a:t>
            </a:r>
          </a:p>
        </p:txBody>
      </p:sp>
    </p:spTree>
    <p:extLst>
      <p:ext uri="{BB962C8B-B14F-4D97-AF65-F5344CB8AC3E}">
        <p14:creationId xmlns:p14="http://schemas.microsoft.com/office/powerpoint/2010/main" val="2991163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968927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xmlns="" id="{33B10893-346C-42C4-2B48-9004670EFF3F}"/>
              </a:ext>
            </a:extLst>
          </p:cNvPr>
          <p:cNvSpPr txBox="1"/>
          <p:nvPr/>
        </p:nvSpPr>
        <p:spPr>
          <a:xfrm>
            <a:off x="1719811" y="542365"/>
            <a:ext cx="15146908" cy="646331"/>
          </a:xfrm>
          <a:prstGeom prst="rect">
            <a:avLst/>
          </a:prstGeom>
          <a:noFill/>
        </p:spPr>
        <p:txBody>
          <a:bodyPr wrap="square" rtlCol="0">
            <a:spAutoFit/>
          </a:bodyPr>
          <a:lstStyle/>
          <a:p>
            <a:r>
              <a:rPr lang="en-US" sz="3600" b="0" i="0">
                <a:solidFill>
                  <a:srgbClr val="002060"/>
                </a:solidFill>
                <a:effectLst/>
                <a:latin typeface="Nunito Black" panose="00000A00000000000000" pitchFamily="2" charset="0"/>
              </a:rPr>
              <a:t>Em cảm thấy thế nào nếu phải xa ngôi nhà của mình nhiều ngày?</a:t>
            </a:r>
            <a:endParaRPr lang="en-US" sz="3600">
              <a:solidFill>
                <a:srgbClr val="002060"/>
              </a:solidFill>
              <a:latin typeface="Nunito Black" panose="00000A00000000000000" pitchFamily="2" charset="0"/>
            </a:endParaRPr>
          </a:p>
        </p:txBody>
      </p:sp>
      <p:pic>
        <p:nvPicPr>
          <p:cNvPr id="20" name="Picture 19">
            <a:extLst>
              <a:ext uri="{FF2B5EF4-FFF2-40B4-BE49-F238E27FC236}">
                <a16:creationId xmlns:a16="http://schemas.microsoft.com/office/drawing/2014/main" xmlns="" id="{62A000FB-8611-1E7D-24BA-63C02CE172D3}"/>
              </a:ext>
            </a:extLst>
          </p:cNvPr>
          <p:cNvPicPr>
            <a:picLocks noChangeAspect="1"/>
          </p:cNvPicPr>
          <p:nvPr/>
        </p:nvPicPr>
        <p:blipFill>
          <a:blip r:embed="rId12"/>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xmlns="" id="{A098AA55-9D70-BD07-21BD-02AD732E356C}"/>
              </a:ext>
            </a:extLst>
          </p:cNvPr>
          <p:cNvSpPr txBox="1"/>
          <p:nvPr/>
        </p:nvSpPr>
        <p:spPr>
          <a:xfrm>
            <a:off x="4963391" y="1733239"/>
            <a:ext cx="9982200" cy="1940957"/>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a:effectLst/>
                <a:latin typeface="Nunito Black" panose="00000A00000000000000" pitchFamily="2" charset="0"/>
              </a:rPr>
              <a:t>	</a:t>
            </a:r>
            <a:r>
              <a:rPr lang="vi-VN" sz="3600" b="0" i="0">
                <a:effectLst/>
                <a:latin typeface="Nunito Black" panose="00000A00000000000000" pitchFamily="2" charset="0"/>
              </a:rPr>
              <a:t>Nếu phải xa ngôi nhà của mình nhiều ngày, em sẽ cảm thấy rất nhớ nhung và chỉ muốn được quay trở về nhà</a:t>
            </a:r>
            <a:r>
              <a:rPr lang="en-US" sz="3600" b="0" i="0">
                <a:effectLst/>
                <a:latin typeface="Nunito Black" panose="00000A00000000000000" pitchFamily="2" charset="0"/>
              </a:rPr>
              <a:t>.</a:t>
            </a:r>
            <a:endParaRPr lang="en-US" sz="3600">
              <a:latin typeface="Nunito Black" panose="00000A00000000000000" pitchFamily="2" charset="0"/>
            </a:endParaRPr>
          </a:p>
        </p:txBody>
      </p:sp>
      <p:pic>
        <p:nvPicPr>
          <p:cNvPr id="1026" name="Picture 2">
            <a:extLst>
              <a:ext uri="{FF2B5EF4-FFF2-40B4-BE49-F238E27FC236}">
                <a16:creationId xmlns:a16="http://schemas.microsoft.com/office/drawing/2014/main" xmlns="" id="{74EDE1BB-9A33-053E-D42D-38DBE25B77E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597" r="16736"/>
          <a:stretch/>
        </p:blipFill>
        <p:spPr bwMode="auto">
          <a:xfrm>
            <a:off x="5479233" y="4720304"/>
            <a:ext cx="3429000" cy="52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62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2338759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800" b="0" i="0">
              <a:solidFill>
                <a:srgbClr val="000000"/>
              </a:solidFill>
              <a:effectLst/>
              <a:latin typeface="Nunito Black" panose="00000A00000000000000" pitchFamily="2"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xmlns="" id="{CF4AF0E0-CE8C-E597-7486-EF50E7222F99}"/>
              </a:ext>
            </a:extLst>
          </p:cNvPr>
          <p:cNvPicPr>
            <a:picLocks noChangeAspect="1"/>
          </p:cNvPicPr>
          <p:nvPr/>
        </p:nvPicPr>
        <p:blipFill rotWithShape="1">
          <a:blip r:embed="rId12"/>
          <a:srcRect l="42930" t="33704"/>
          <a:stretch/>
        </p:blipFill>
        <p:spPr>
          <a:xfrm>
            <a:off x="11011687" y="1639721"/>
            <a:ext cx="5524474" cy="6819900"/>
          </a:xfrm>
          <a:prstGeom prst="rect">
            <a:avLst/>
          </a:prstGeom>
        </p:spPr>
      </p:pic>
      <p:pic>
        <p:nvPicPr>
          <p:cNvPr id="9" name="Picture 8">
            <a:extLst>
              <a:ext uri="{FF2B5EF4-FFF2-40B4-BE49-F238E27FC236}">
                <a16:creationId xmlns:a16="http://schemas.microsoft.com/office/drawing/2014/main" xmlns="" id="{44DBC761-3C09-DB80-AF4C-18C88CCEA8EF}"/>
              </a:ext>
            </a:extLst>
          </p:cNvPr>
          <p:cNvPicPr>
            <a:picLocks noChangeAspect="1"/>
          </p:cNvPicPr>
          <p:nvPr/>
        </p:nvPicPr>
        <p:blipFill>
          <a:blip r:embed="rId13"/>
          <a:stretch>
            <a:fillRect/>
          </a:stretch>
        </p:blipFill>
        <p:spPr>
          <a:xfrm>
            <a:off x="426027" y="412069"/>
            <a:ext cx="962025" cy="714375"/>
          </a:xfrm>
          <a:prstGeom prst="rect">
            <a:avLst/>
          </a:prstGeom>
        </p:spPr>
      </p:pic>
      <p:sp>
        <p:nvSpPr>
          <p:cNvPr id="10" name="TextBox 9">
            <a:extLst>
              <a:ext uri="{FF2B5EF4-FFF2-40B4-BE49-F238E27FC236}">
                <a16:creationId xmlns:a16="http://schemas.microsoft.com/office/drawing/2014/main" xmlns="" id="{AA780D36-3279-BD5E-0681-230FB3FE5022}"/>
              </a:ext>
            </a:extLst>
          </p:cNvPr>
          <p:cNvSpPr txBox="1"/>
          <p:nvPr/>
        </p:nvSpPr>
        <p:spPr>
          <a:xfrm>
            <a:off x="952526" y="1065096"/>
            <a:ext cx="5132385" cy="7478970"/>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4000" b="0" i="0">
                <a:solidFill>
                  <a:srgbClr val="000000"/>
                </a:solidFill>
                <a:effectLst/>
                <a:latin typeface="Times New Roman" panose="02020603050405020304" pitchFamily="18" charset="0"/>
                <a:cs typeface="Times New Roman" panose="02020603050405020304" pitchFamily="18" charset="0"/>
              </a:rPr>
              <a:t>Nơi ấy ai cũng quen</a:t>
            </a:r>
          </a:p>
          <a:p>
            <a:r>
              <a:rPr lang="vi-VN" sz="4000" b="0" i="0">
                <a:solidFill>
                  <a:srgbClr val="000000"/>
                </a:solidFill>
                <a:effectLst/>
                <a:latin typeface="Times New Roman" panose="02020603050405020304" pitchFamily="18" charset="0"/>
                <a:cs typeface="Times New Roman" panose="02020603050405020304" pitchFamily="18" charset="0"/>
              </a:rPr>
              <a:t>Ngay từ thời tấm bé</a:t>
            </a:r>
          </a:p>
          <a:p>
            <a:r>
              <a:rPr lang="vi-VN" sz="4000" b="0" i="0">
                <a:solidFill>
                  <a:srgbClr val="000000"/>
                </a:solidFill>
                <a:effectLst/>
                <a:latin typeface="Times New Roman" panose="02020603050405020304" pitchFamily="18" charset="0"/>
                <a:cs typeface="Times New Roman" panose="02020603050405020304" pitchFamily="18" charset="0"/>
              </a:rPr>
              <a:t>Khi tay bà, tay mẹ</a:t>
            </a:r>
          </a:p>
          <a:p>
            <a:r>
              <a:rPr lang="vi-VN" sz="4000" b="0" i="0">
                <a:solidFill>
                  <a:srgbClr val="000000"/>
                </a:solidFill>
                <a:effectLst/>
                <a:latin typeface="Times New Roman" panose="02020603050405020304" pitchFamily="18" charset="0"/>
                <a:cs typeface="Times New Roman" panose="02020603050405020304" pitchFamily="18" charset="0"/>
              </a:rPr>
              <a:t>Còn dắt vòng đi men.</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bố mẹ ngày đêm</a:t>
            </a:r>
          </a:p>
          <a:p>
            <a:r>
              <a:rPr lang="vi-VN" sz="4000" b="0" i="0">
                <a:solidFill>
                  <a:srgbClr val="000000"/>
                </a:solidFill>
                <a:effectLst/>
                <a:latin typeface="Times New Roman" panose="02020603050405020304" pitchFamily="18" charset="0"/>
                <a:cs typeface="Times New Roman" panose="02020603050405020304" pitchFamily="18" charset="0"/>
              </a:rPr>
              <a:t>Lúc nào qua cũng vội</a:t>
            </a:r>
          </a:p>
          <a:p>
            <a:r>
              <a:rPr lang="vi-VN" sz="4000" b="0"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4000" b="0" i="0">
                <a:solidFill>
                  <a:srgbClr val="000000"/>
                </a:solidFill>
                <a:effectLst/>
                <a:latin typeface="Times New Roman" panose="02020603050405020304" pitchFamily="18" charset="0"/>
                <a:cs typeface="Times New Roman" panose="02020603050405020304" pitchFamily="18" charset="0"/>
              </a:rPr>
              <a:t>Thường lúc nào cũng vui</a:t>
            </a:r>
            <a:r>
              <a:rPr lang="vi-VN" sz="3200" b="0" i="0">
                <a:solidFill>
                  <a:srgbClr val="000000"/>
                </a:solidFill>
                <a:effectLst/>
                <a:latin typeface="Nunito Black" panose="00000A00000000000000" pitchFamily="2" charset="0"/>
              </a:rPr>
              <a:t>.</a:t>
            </a:r>
            <a:endParaRPr lang="en-US" sz="3200" b="0" i="0">
              <a:solidFill>
                <a:srgbClr val="000000"/>
              </a:solidFill>
              <a:effectLst/>
              <a:latin typeface="Nunito Black" panose="00000A00000000000000" pitchFamily="2" charset="0"/>
            </a:endParaRPr>
          </a:p>
        </p:txBody>
      </p:sp>
      <p:sp>
        <p:nvSpPr>
          <p:cNvPr id="11" name="TextBox 10">
            <a:extLst>
              <a:ext uri="{FF2B5EF4-FFF2-40B4-BE49-F238E27FC236}">
                <a16:creationId xmlns:a16="http://schemas.microsoft.com/office/drawing/2014/main" xmlns="" id="{FC61AF03-C954-ED0F-2FFA-56C0155DB818}"/>
              </a:ext>
            </a:extLst>
          </p:cNvPr>
          <p:cNvSpPr txBox="1"/>
          <p:nvPr/>
        </p:nvSpPr>
        <p:spPr>
          <a:xfrm>
            <a:off x="6084911" y="3009900"/>
            <a:ext cx="5524474" cy="6740307"/>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4000" b="0" i="0">
                <a:solidFill>
                  <a:srgbClr val="000000"/>
                </a:solidFill>
                <a:effectLst/>
                <a:latin typeface="Times New Roman" panose="02020603050405020304" pitchFamily="18" charset="0"/>
                <a:cs typeface="Times New Roman" panose="02020603050405020304" pitchFamily="18" charset="0"/>
              </a:rPr>
              <a:t>Nay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4000" b="0"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11320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FE21981-771D-4A29-8D3A-D068BE54BF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xmlns=""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xmlns=""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CAAEF4-9693-BBAC-27FE-D5C0E9687A4C}"/>
              </a:ext>
            </a:extLst>
          </p:cNvPr>
          <p:cNvSpPr txBox="1"/>
          <p:nvPr/>
        </p:nvSpPr>
        <p:spPr>
          <a:xfrm>
            <a:off x="5337047" y="8626637"/>
            <a:ext cx="12649200" cy="1328023"/>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3600" b="1">
                <a:solidFill>
                  <a:schemeClr val="tx1">
                    <a:lumMod val="95000"/>
                    <a:lumOff val="5000"/>
                  </a:schemeClr>
                </a:solidFill>
                <a:latin typeface="Times New Roman" panose="02020603050405020304" pitchFamily="18" charset="0"/>
                <a:cs typeface="Times New Roman" panose="02020603050405020304" pitchFamily="18" charset="0"/>
              </a:rPr>
              <a:t>Ngưỡng cửa: thanh dưới của khung cửa ra vào, thường chỉ có nhà gỗ hoặc nhà tranh.</a:t>
            </a:r>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xmlns="" id="{854ECEBE-9353-406C-9313-02A517A31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xmlns="" id="{86806086-A782-4311-A63B-1A68574D8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xmlns=""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xmlns="" id="{CE71458B-DF80-43DF-9693-2EC3878ACA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xmlns="" id="{DE1994AC-22D1-4B48-9EDA-BE373E70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xmlns=""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193895" y="252805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xmlns="" id="{22220111-5018-4EB7-A38B-79BD37F7C0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xmlns="" id="{44AC764A-5B44-7C3A-B825-11D25A43E079}"/>
              </a:ext>
            </a:extLst>
          </p:cNvPr>
          <p:cNvSpPr txBox="1"/>
          <p:nvPr/>
        </p:nvSpPr>
        <p:spPr>
          <a:xfrm>
            <a:off x="1066800" y="8455839"/>
            <a:ext cx="6496050" cy="1323439"/>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Đi men: bám vào vật gì đó để đi cho vững.</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xmlns=""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xmlns="" id="{B77DBC26-BCA2-994C-0926-F8628D7DB075}"/>
              </a:ext>
            </a:extLst>
          </p:cNvPr>
          <p:cNvPicPr>
            <a:picLocks noGrp="1" noRot="1" noChangeAspect="1" noMove="1" noResize="1" noEditPoints="1" noAdjustHandles="1" noChangeArrowheads="1" noChangeShapeType="1" noCrop="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xmlns="" id="{90A29A17-5DB7-F30B-94C8-9FBFDB00E0F2}"/>
              </a:ext>
            </a:extLst>
          </p:cNvPr>
          <p:cNvPicPr>
            <a:picLocks noGrp="1" noRot="1" noChangeAspect="1" noMove="1" noResize="1" noEditPoints="1" noAdjustHandles="1" noChangeArrowheads="1" noChangeShapeType="1" noCrop="1"/>
          </p:cNvPicPr>
          <p:nvPr/>
        </p:nvPicPr>
        <p:blipFill>
          <a:blip r:embed="rId11"/>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xmlns="" id="{F1B52234-D229-A0D5-A042-B2531592C803}"/>
              </a:ext>
            </a:extLst>
          </p:cNvPr>
          <p:cNvSpPr txBox="1"/>
          <p:nvPr/>
        </p:nvSpPr>
        <p:spPr>
          <a:xfrm>
            <a:off x="5442617" y="2343832"/>
            <a:ext cx="6226571" cy="5632311"/>
          </a:xfrm>
          <a:prstGeom prst="rect">
            <a:avLst/>
          </a:prstGeom>
          <a:noFill/>
        </p:spPr>
        <p:txBody>
          <a:bodyPr wrap="square" rtlCol="0">
            <a:spAutoFit/>
          </a:bodyPr>
          <a:lstStyle/>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đến lớp</a:t>
            </a:r>
          </a:p>
          <a:p>
            <a:r>
              <a:rPr lang="vi-VN" sz="4000" b="0" i="0">
                <a:solidFill>
                  <a:srgbClr val="000000"/>
                </a:solidFill>
                <a:effectLst/>
                <a:latin typeface="Times New Roman" panose="02020603050405020304" pitchFamily="18" charset="0"/>
                <a:cs typeface="Times New Roman" panose="02020603050405020304" pitchFamily="18" charset="0"/>
              </a:rPr>
              <a:t>Nay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a:solidFill>
                <a:srgbClr val="000000"/>
              </a:solidFill>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p:txBody>
      </p:sp>
      <p:sp>
        <p:nvSpPr>
          <p:cNvPr id="7" name="TextBox 6">
            <a:extLst>
              <a:ext uri="{FF2B5EF4-FFF2-40B4-BE49-F238E27FC236}">
                <a16:creationId xmlns:a16="http://schemas.microsoft.com/office/drawing/2014/main" xmlns="" id="{4711A612-D74F-7F42-FEAD-2F3F9FFC923F}"/>
              </a:ext>
            </a:extLst>
          </p:cNvPr>
          <p:cNvSpPr txBox="1"/>
          <p:nvPr/>
        </p:nvSpPr>
        <p:spPr>
          <a:xfrm>
            <a:off x="609600" y="647700"/>
            <a:ext cx="42672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Luyện đọc khổ thơ</a:t>
            </a: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1459</TotalTime>
  <Words>732</Words>
  <Application>Microsoft Office PowerPoint</Application>
  <PresentationFormat>Custom</PresentationFormat>
  <Paragraphs>114</Paragraphs>
  <Slides>26</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26</vt:i4>
      </vt:variant>
    </vt:vector>
  </HeadingPairs>
  <TitlesOfParts>
    <vt:vector size="40" baseType="lpstr">
      <vt:lpstr>Nunito Black</vt:lpstr>
      <vt:lpstr>Meiryo</vt:lpstr>
      <vt:lpstr>Calibri</vt:lpstr>
      <vt:lpstr>Times New Roman</vt:lpstr>
      <vt:lpstr>Arial</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MrsOanh</cp:lastModifiedBy>
  <cp:revision>18</cp:revision>
  <dcterms:created xsi:type="dcterms:W3CDTF">2006-08-16T00:00:00Z</dcterms:created>
  <dcterms:modified xsi:type="dcterms:W3CDTF">2022-11-05T22:56:09Z</dcterms:modified>
  <dc:identifier>DAFIttsfuQc</dc:identifier>
</cp:coreProperties>
</file>