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87" r:id="rId2"/>
    <p:sldId id="258" r:id="rId3"/>
    <p:sldId id="259" r:id="rId4"/>
    <p:sldId id="288" r:id="rId5"/>
    <p:sldId id="289" r:id="rId6"/>
    <p:sldId id="260" r:id="rId7"/>
    <p:sldId id="272" r:id="rId8"/>
    <p:sldId id="290" r:id="rId9"/>
    <p:sldId id="275" r:id="rId10"/>
    <p:sldId id="292" r:id="rId11"/>
    <p:sldId id="278" r:id="rId12"/>
    <p:sldId id="284" r:id="rId13"/>
  </p:sldIdLst>
  <p:sldSz cx="12192000" cy="6858000"/>
  <p:notesSz cx="6858000" cy="9144000"/>
  <p:embeddedFontLst>
    <p:embeddedFont>
      <p:font typeface="锐字工房洪荒之光中黑简1.0" panose="020B0604020202020204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E7E38"/>
    <a:srgbClr val="FFF473"/>
    <a:srgbClr val="FEEF05"/>
    <a:srgbClr val="FFEE03"/>
    <a:srgbClr val="FFE305"/>
    <a:srgbClr val="FFDE05"/>
    <a:srgbClr val="81FFB4"/>
    <a:srgbClr val="6FA068"/>
    <a:srgbClr val="119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5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44F1-8373-4823-AD54-A8C09D4007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2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65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esktop\@ Tai lieu man hinh\soạn PP\HÌNH NỀN, HỌA TIẾT TRANG TRÍ (1)\HÌNH NỀN, HỌA TIẾT TRANG TRÍ\b74f8808529c726c5e03ddd685937f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7" y="107577"/>
            <a:ext cx="11326726" cy="6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A20D54-9EB3-4388-BCA0-7FCD6EA41BAA}"/>
              </a:ext>
            </a:extLst>
          </p:cNvPr>
          <p:cNvSpPr txBox="1"/>
          <p:nvPr/>
        </p:nvSpPr>
        <p:spPr>
          <a:xfrm>
            <a:off x="3304145" y="1440880"/>
            <a:ext cx="6961909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2178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214600" y="91679"/>
            <a:ext cx="2919099" cy="1827062"/>
            <a:chOff x="11218" y="2600"/>
            <a:chExt cx="2212" cy="2589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1671" y="3073"/>
              <a:ext cx="1443" cy="1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giới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thiệu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10" name="组合 11"/>
          <p:cNvGrpSpPr/>
          <p:nvPr/>
        </p:nvGrpSpPr>
        <p:grpSpPr>
          <a:xfrm>
            <a:off x="8529404" y="1472420"/>
            <a:ext cx="3267854" cy="2549848"/>
            <a:chOff x="11218" y="2600"/>
            <a:chExt cx="2212" cy="2589"/>
          </a:xfrm>
        </p:grpSpPr>
        <p:pic>
          <p:nvPicPr>
            <p:cNvPr id="16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17" name="文本框 10"/>
            <p:cNvSpPr txBox="1"/>
            <p:nvPr/>
          </p:nvSpPr>
          <p:spPr>
            <a:xfrm rot="20760000">
              <a:off x="11724" y="3035"/>
              <a:ext cx="1443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nêu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hoạt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động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 </a:t>
              </a:r>
            </a:p>
          </p:txBody>
        </p:sp>
      </p:grpSp>
      <p:sp>
        <p:nvSpPr>
          <p:cNvPr id="18" name="Flowchart: Terminator 17"/>
          <p:cNvSpPr/>
          <p:nvPr/>
        </p:nvSpPr>
        <p:spPr>
          <a:xfrm>
            <a:off x="5133700" y="453670"/>
            <a:ext cx="6351226" cy="995257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–ga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Trang.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1783498" y="2299681"/>
            <a:ext cx="7104897" cy="1233435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3A8976A1-DCA5-B137-BE5E-A6F4B92DE5F2}"/>
              </a:ext>
            </a:extLst>
          </p:cNvPr>
          <p:cNvSpPr/>
          <p:nvPr/>
        </p:nvSpPr>
        <p:spPr>
          <a:xfrm>
            <a:off x="3394233" y="4132689"/>
            <a:ext cx="7104897" cy="1233435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3" name="组合 11">
            <a:extLst>
              <a:ext uri="{FF2B5EF4-FFF2-40B4-BE49-F238E27FC236}">
                <a16:creationId xmlns:a16="http://schemas.microsoft.com/office/drawing/2014/main" id="{0A5A7BB0-F644-775F-4A61-2C86D5421781}"/>
              </a:ext>
            </a:extLst>
          </p:cNvPr>
          <p:cNvGrpSpPr/>
          <p:nvPr/>
        </p:nvGrpSpPr>
        <p:grpSpPr>
          <a:xfrm>
            <a:off x="580673" y="3474482"/>
            <a:ext cx="3267854" cy="2549848"/>
            <a:chOff x="11218" y="2600"/>
            <a:chExt cx="2212" cy="2589"/>
          </a:xfrm>
        </p:grpSpPr>
        <p:pic>
          <p:nvPicPr>
            <p:cNvPr id="4" name="图片 8" descr="f7d30ea4b628d33971365e72821aa1c5">
              <a:extLst>
                <a:ext uri="{FF2B5EF4-FFF2-40B4-BE49-F238E27FC236}">
                  <a16:creationId xmlns:a16="http://schemas.microsoft.com/office/drawing/2014/main" id="{C930BFEA-476B-0FF9-6680-ADFFE366A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6" name="文本框 10">
              <a:extLst>
                <a:ext uri="{FF2B5EF4-FFF2-40B4-BE49-F238E27FC236}">
                  <a16:creationId xmlns:a16="http://schemas.microsoft.com/office/drawing/2014/main" id="{1E80158B-A78D-AB64-9A91-D147A9903D81}"/>
                </a:ext>
              </a:extLst>
            </p:cNvPr>
            <p:cNvSpPr txBox="1"/>
            <p:nvPr/>
          </p:nvSpPr>
          <p:spPr>
            <a:xfrm rot="20760000">
              <a:off x="11724" y="3460"/>
              <a:ext cx="1443" cy="1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nêu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đặc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điểm</a:t>
              </a:r>
              <a:endParaRPr lang="en-US" altLang="zh-CN" sz="3200" b="1" dirty="0">
                <a:latin typeface="Times New Roman" pitchFamily="18" charset="0"/>
                <a:ea typeface="锐字工房洪荒之光中黑简1.0" panose="02010600030101010101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056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-169526" y="4342670"/>
            <a:ext cx="2750801" cy="284744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AD92FB-EDBF-BECC-CE5F-413BAA9EC9D2}"/>
              </a:ext>
            </a:extLst>
          </p:cNvPr>
          <p:cNvSpPr/>
          <p:nvPr/>
        </p:nvSpPr>
        <p:spPr>
          <a:xfrm>
            <a:off x="805484" y="281124"/>
            <a:ext cx="10581031" cy="1613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24B9A-87E5-75EC-ADC4-A12988AA3137}"/>
              </a:ext>
            </a:extLst>
          </p:cNvPr>
          <p:cNvSpPr txBox="1"/>
          <p:nvPr/>
        </p:nvSpPr>
        <p:spPr>
          <a:xfrm>
            <a:off x="337633" y="2680551"/>
            <a:ext cx="3471864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82C024-47E7-2986-34F3-8AAC8795B7DF}"/>
              </a:ext>
            </a:extLst>
          </p:cNvPr>
          <p:cNvSpPr txBox="1"/>
          <p:nvPr/>
        </p:nvSpPr>
        <p:spPr>
          <a:xfrm>
            <a:off x="4471990" y="2717687"/>
            <a:ext cx="3471864" cy="553998"/>
          </a:xfrm>
          <a:prstGeom prst="rect">
            <a:avLst/>
          </a:prstGeom>
          <a:solidFill>
            <a:srgbClr val="FFF473"/>
          </a:solidFill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06BF5-E6EF-75AD-2AF1-6B1389956916}"/>
              </a:ext>
            </a:extLst>
          </p:cNvPr>
          <p:cNvSpPr txBox="1"/>
          <p:nvPr/>
        </p:nvSpPr>
        <p:spPr>
          <a:xfrm>
            <a:off x="8491541" y="2767097"/>
            <a:ext cx="3471864" cy="55399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8" name="图片 4" descr="564ed7d2ddea4">
            <a:extLst>
              <a:ext uri="{FF2B5EF4-FFF2-40B4-BE49-F238E27FC236}">
                <a16:creationId xmlns:a16="http://schemas.microsoft.com/office/drawing/2014/main" id="{945FE4C5-1600-9F23-04C9-D5E2A104E5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9441201" y="4342670"/>
            <a:ext cx="2750800" cy="28474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EF1AA0F-B268-DC40-987B-2448174F7EE0}"/>
              </a:ext>
            </a:extLst>
          </p:cNvPr>
          <p:cNvSpPr txBox="1"/>
          <p:nvPr/>
        </p:nvSpPr>
        <p:spPr>
          <a:xfrm>
            <a:off x="285745" y="3973337"/>
            <a:ext cx="333296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A7FA1C-FA88-8437-6FB5-DFB1E02A68F9}"/>
              </a:ext>
            </a:extLst>
          </p:cNvPr>
          <p:cNvSpPr txBox="1"/>
          <p:nvPr/>
        </p:nvSpPr>
        <p:spPr>
          <a:xfrm>
            <a:off x="4368836" y="3973337"/>
            <a:ext cx="350929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88A62E-B2B5-406B-F92E-CD2092D4B3E6}"/>
              </a:ext>
            </a:extLst>
          </p:cNvPr>
          <p:cNvSpPr txBox="1"/>
          <p:nvPr/>
        </p:nvSpPr>
        <p:spPr>
          <a:xfrm>
            <a:off x="8256494" y="4000500"/>
            <a:ext cx="388788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ED8E9D-CF2D-7CCF-EA9E-3E6E39355CA9}"/>
              </a:ext>
            </a:extLst>
          </p:cNvPr>
          <p:cNvCxnSpPr>
            <a:cxnSpLocks/>
          </p:cNvCxnSpPr>
          <p:nvPr/>
        </p:nvCxnSpPr>
        <p:spPr>
          <a:xfrm flipH="1">
            <a:off x="2769144" y="1941763"/>
            <a:ext cx="2732246" cy="7387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F84D9F-12C6-5F11-46CF-62A8400E2F32}"/>
              </a:ext>
            </a:extLst>
          </p:cNvPr>
          <p:cNvCxnSpPr>
            <a:cxnSpLocks/>
          </p:cNvCxnSpPr>
          <p:nvPr/>
        </p:nvCxnSpPr>
        <p:spPr>
          <a:xfrm>
            <a:off x="6207922" y="2016035"/>
            <a:ext cx="0" cy="6645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FA1EFA-3673-4572-DBA0-A41DAD856F88}"/>
              </a:ext>
            </a:extLst>
          </p:cNvPr>
          <p:cNvCxnSpPr>
            <a:cxnSpLocks/>
          </p:cNvCxnSpPr>
          <p:nvPr/>
        </p:nvCxnSpPr>
        <p:spPr>
          <a:xfrm>
            <a:off x="7120328" y="1983408"/>
            <a:ext cx="2563318" cy="6971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434D70-84E0-F239-DD5C-2CBBB377CF25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073565" y="3234549"/>
            <a:ext cx="4986" cy="7659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5B03F0F-DDB2-1C2F-97E6-3B8F3320DACD}"/>
              </a:ext>
            </a:extLst>
          </p:cNvPr>
          <p:cNvCxnSpPr>
            <a:cxnSpLocks/>
          </p:cNvCxnSpPr>
          <p:nvPr/>
        </p:nvCxnSpPr>
        <p:spPr>
          <a:xfrm>
            <a:off x="6216817" y="3234549"/>
            <a:ext cx="4986" cy="7659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6BD0F5-CDD3-2E24-F909-0FB1C2A0591A}"/>
              </a:ext>
            </a:extLst>
          </p:cNvPr>
          <p:cNvCxnSpPr>
            <a:cxnSpLocks/>
          </p:cNvCxnSpPr>
          <p:nvPr/>
        </p:nvCxnSpPr>
        <p:spPr>
          <a:xfrm>
            <a:off x="9726111" y="3271685"/>
            <a:ext cx="4986" cy="7659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760" y="188260"/>
            <a:ext cx="10526651" cy="452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5011" y="2331678"/>
            <a:ext cx="9009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2E7E38"/>
                </a:solidFill>
                <a:latin typeface="Times New Roman" pitchFamily="18" charset="0"/>
                <a:cs typeface="Times New Roman" pitchFamily="18" charset="0"/>
              </a:rPr>
              <a:t>TẠM BIỆT CÁC EM  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246865" y="2433992"/>
            <a:ext cx="4273849" cy="442400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050004" y="444867"/>
            <a:ext cx="2858135" cy="2984500"/>
            <a:chOff x="12140" y="1391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2140" y="1391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962" y="235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26585" y="3845859"/>
            <a:ext cx="6210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E7E38"/>
                </a:solidFill>
                <a:latin typeface="Times New Roman" pitchFamily="18" charset="0"/>
                <a:cs typeface="Times New Roman" pitchFamily="18" charset="0"/>
              </a:rPr>
              <a:t>TỪ NGỮ CHỈ HOẠT ĐỘNG, ĐẶC ĐIỂM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4457" y="364973"/>
            <a:ext cx="1709642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08" y="2233"/>
              <a:ext cx="2322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BÀI 1 </a:t>
              </a:r>
            </a:p>
          </p:txBody>
        </p:sp>
      </p:grpSp>
      <p:pic>
        <p:nvPicPr>
          <p:cNvPr id="28" name="图片 3" descr="5c95d9be9ffa50fc92ed5552156a00c5">
            <a:extLst>
              <a:ext uri="{FF2B5EF4-FFF2-40B4-BE49-F238E27FC236}">
                <a16:creationId xmlns:a16="http://schemas.microsoft.com/office/drawing/2014/main" id="{386C6BBA-20D2-FA71-69E3-065F95098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208" y="1749968"/>
            <a:ext cx="6518790" cy="4861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2647" y="3429000"/>
            <a:ext cx="4394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xay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chóng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3" descr="5c95d9be9ffa50fc92ed5552156a00c5">
            <a:extLst>
              <a:ext uri="{FF2B5EF4-FFF2-40B4-BE49-F238E27FC236}">
                <a16:creationId xmlns:a16="http://schemas.microsoft.com/office/drawing/2014/main" id="{386C6BBA-20D2-FA71-69E3-065F95098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21830" y="1927542"/>
            <a:ext cx="6518790" cy="4861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9988" y="3547225"/>
            <a:ext cx="42566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ghê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76100" y="62457"/>
            <a:ext cx="9144000" cy="151727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9"/>
          <p:cNvSpPr txBox="1"/>
          <p:nvPr/>
        </p:nvSpPr>
        <p:spPr>
          <a:xfrm>
            <a:off x="1565185" y="194733"/>
            <a:ext cx="9433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các từ in đậm trong đoạn thơ vào nhóm thích hợp </a:t>
            </a:r>
          </a:p>
          <a:p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Từ chỉ hoạt động       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Từ chỉ đặc điểm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978979" y="83041"/>
            <a:ext cx="2352636" cy="1476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30306" y="364973"/>
            <a:ext cx="1709642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08" y="2233"/>
              <a:ext cx="2322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BÀI 1 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85126" y="1885207"/>
            <a:ext cx="866569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Từ chỉ hoạt động: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quay,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về,làm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127" y="3321424"/>
            <a:ext cx="8665697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dài, thẳng, rộng, khỏe.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31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415775" y="2894790"/>
            <a:ext cx="3927624" cy="40656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06365" y="3941445"/>
            <a:ext cx="4838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2E7E38"/>
                </a:solidFill>
                <a:latin typeface="Times New Roman" pitchFamily="18" charset="0"/>
                <a:ea typeface="字体管家棉花糖" panose="00020600040101010101" charset="-122"/>
                <a:cs typeface="Times New Roman" pitchFamily="18" charset="0"/>
              </a:rPr>
              <a:t>CÂU KỂ</a:t>
            </a:r>
            <a:endParaRPr lang="zh-CN" altLang="en-US" sz="4800" b="1" dirty="0">
              <a:solidFill>
                <a:srgbClr val="2E7E38"/>
              </a:solidFill>
              <a:latin typeface="Times New Roman" pitchFamily="18" charset="0"/>
              <a:ea typeface="字体管家棉花糖" panose="00020600040101010101" charset="-122"/>
              <a:cs typeface="Times New Roman" pitchFamily="18" charset="0"/>
            </a:endParaRPr>
          </a:p>
          <a:p>
            <a:pPr algn="ctr"/>
            <a:endParaRPr lang="zh-CN" altLang="en-US" sz="2000" b="1" spc="300" dirty="0">
              <a:solidFill>
                <a:srgbClr val="2E7E38"/>
              </a:solidFill>
              <a:uFillTx/>
              <a:ea typeface="字体管家天蝎座" panose="0002060004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572125" y="5048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36579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1"/>
            <a:ext cx="147033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1904" y="2364"/>
              <a:ext cx="2645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BÀI 2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33" name="文本框 9">
            <a:extLst>
              <a:ext uri="{FF2B5EF4-FFF2-40B4-BE49-F238E27FC236}">
                <a16:creationId xmlns:a16="http://schemas.microsoft.com/office/drawing/2014/main" id="{D51492FD-4A56-3E99-6DAC-A70F4318CD20}"/>
              </a:ext>
            </a:extLst>
          </p:cNvPr>
          <p:cNvSpPr txBox="1"/>
          <p:nvPr/>
        </p:nvSpPr>
        <p:spPr>
          <a:xfrm>
            <a:off x="1825295" y="407553"/>
            <a:ext cx="7762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câu kể trong những câu cho sẵn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643427" y="1027173"/>
            <a:ext cx="9209452" cy="1172125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1630911" y="2234143"/>
            <a:ext cx="9506782" cy="995397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–ga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Trang.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1514007" y="3336414"/>
            <a:ext cx="9773586" cy="11115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1394085" y="4448002"/>
            <a:ext cx="10043410" cy="92336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1394085" y="5503045"/>
            <a:ext cx="9743607" cy="1062649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 animBg="1"/>
      <p:bldP spid="20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381337" y="2319804"/>
            <a:ext cx="4771390" cy="493903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-460634" y="74569"/>
            <a:ext cx="6646850" cy="2984499"/>
            <a:chOff x="11218" y="1143"/>
            <a:chExt cx="3457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1143"/>
              <a:ext cx="3457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068" y="2010"/>
              <a:ext cx="2144" cy="1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8000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8000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kể</a:t>
              </a:r>
              <a:endParaRPr lang="en-US" altLang="zh-CN" sz="8000" dirty="0">
                <a:latin typeface="Times New Roman" pitchFamily="18" charset="0"/>
                <a:ea typeface="锐字工房洪荒之光中黑简1.0" panose="02010600030101010101" charset="-122"/>
                <a:cs typeface="Times New Roman" pitchFamily="18" charset="0"/>
              </a:endParaRPr>
            </a:p>
          </p:txBody>
        </p:sp>
      </p:grpSp>
      <p:sp>
        <p:nvSpPr>
          <p:cNvPr id="13" name="Flowchart: Terminator 12"/>
          <p:cNvSpPr/>
          <p:nvPr/>
        </p:nvSpPr>
        <p:spPr>
          <a:xfrm>
            <a:off x="5621311" y="494675"/>
            <a:ext cx="6386912" cy="1381425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–ga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Trang.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5846223" y="2009056"/>
            <a:ext cx="6161996" cy="138142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5846223" y="3600712"/>
            <a:ext cx="6162000" cy="138142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0" y="2243605"/>
            <a:ext cx="4771390" cy="493903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422212" y="767264"/>
            <a:ext cx="2711488" cy="2090880"/>
            <a:chOff x="11218" y="2600"/>
            <a:chExt cx="2212" cy="2589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1671" y="3378"/>
              <a:ext cx="1443" cy="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hỏi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10" name="组合 11"/>
          <p:cNvGrpSpPr/>
          <p:nvPr/>
        </p:nvGrpSpPr>
        <p:grpSpPr>
          <a:xfrm>
            <a:off x="9116338" y="2858144"/>
            <a:ext cx="2711488" cy="2090880"/>
            <a:chOff x="11218" y="2600"/>
            <a:chExt cx="2212" cy="2589"/>
          </a:xfrm>
        </p:grpSpPr>
        <p:pic>
          <p:nvPicPr>
            <p:cNvPr id="16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17" name="文本框 10"/>
            <p:cNvSpPr txBox="1"/>
            <p:nvPr/>
          </p:nvSpPr>
          <p:spPr>
            <a:xfrm rot="20760000">
              <a:off x="11671" y="3378"/>
              <a:ext cx="1443" cy="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cảm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 </a:t>
              </a:r>
            </a:p>
          </p:txBody>
        </p:sp>
      </p:grpSp>
      <p:sp>
        <p:nvSpPr>
          <p:cNvPr id="18" name="Flowchart: Terminator 17"/>
          <p:cNvSpPr/>
          <p:nvPr/>
        </p:nvSpPr>
        <p:spPr>
          <a:xfrm>
            <a:off x="5133700" y="1338155"/>
            <a:ext cx="6351226" cy="995257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19" name="Flowchart: Terminator 18"/>
          <p:cNvSpPr/>
          <p:nvPr/>
        </p:nvSpPr>
        <p:spPr>
          <a:xfrm>
            <a:off x="2308485" y="2916191"/>
            <a:ext cx="7104897" cy="1233435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12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593" y="299081"/>
            <a:ext cx="2212912" cy="157006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27" y="2576"/>
              <a:ext cx="2189" cy="1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200" b="1" dirty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 3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433562" y="-154429"/>
            <a:ext cx="2880360" cy="1807210"/>
          </a:xfrm>
          <a:prstGeom prst="rect">
            <a:avLst/>
          </a:prstGeom>
        </p:spPr>
      </p:pic>
      <p:pic>
        <p:nvPicPr>
          <p:cNvPr id="26" name="图片 25" descr="ea11243b2077ee3abef0a39733d4f91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135" y="5377180"/>
            <a:ext cx="10058400" cy="1485265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5A32ED1-EC2F-85FF-CC79-7146E0831F7B}"/>
              </a:ext>
            </a:extLst>
          </p:cNvPr>
          <p:cNvSpPr/>
          <p:nvPr/>
        </p:nvSpPr>
        <p:spPr>
          <a:xfrm>
            <a:off x="599451" y="1900625"/>
            <a:ext cx="5002198" cy="851432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BA83CDD-00E1-CD7C-DDF7-41C01D7D581F}"/>
              </a:ext>
            </a:extLst>
          </p:cNvPr>
          <p:cNvSpPr/>
          <p:nvPr/>
        </p:nvSpPr>
        <p:spPr>
          <a:xfrm>
            <a:off x="2930989" y="3225454"/>
            <a:ext cx="4593590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6BC09A1-C511-CAD4-1E2F-6D2D9AEF5F7A}"/>
              </a:ext>
            </a:extLst>
          </p:cNvPr>
          <p:cNvSpPr/>
          <p:nvPr/>
        </p:nvSpPr>
        <p:spPr>
          <a:xfrm>
            <a:off x="5601649" y="4462780"/>
            <a:ext cx="4480560" cy="9144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FA5FBF-DD71-8A5F-9053-D81F5F77AAD2}"/>
              </a:ext>
            </a:extLst>
          </p:cNvPr>
          <p:cNvSpPr txBox="1"/>
          <p:nvPr/>
        </p:nvSpPr>
        <p:spPr>
          <a:xfrm>
            <a:off x="2068987" y="678776"/>
            <a:ext cx="880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các câu kể ở bài tập 2 vào nhóm thích hợp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45" grpId="0" animBg="1"/>
      <p:bldP spid="3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459</Words>
  <Application>Microsoft Office PowerPoint</Application>
  <PresentationFormat>Widescreen</PresentationFormat>
  <Paragraphs>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Times New Roman</vt:lpstr>
      <vt:lpstr>Calibri Light</vt:lpstr>
      <vt:lpstr>UTM Cookies</vt:lpstr>
      <vt:lpstr>锐字工房洪荒之光中黑简1.0</vt:lpstr>
      <vt:lpstr>Arial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37</cp:revision>
  <dcterms:created xsi:type="dcterms:W3CDTF">2015-05-05T08:02:00Z</dcterms:created>
  <dcterms:modified xsi:type="dcterms:W3CDTF">2025-11-26T05:25:01Z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