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4"/>
  </p:notesMasterIdLst>
  <p:sldIdLst>
    <p:sldId id="345" r:id="rId2"/>
    <p:sldId id="326" r:id="rId3"/>
    <p:sldId id="332" r:id="rId4"/>
    <p:sldId id="292" r:id="rId5"/>
    <p:sldId id="327" r:id="rId6"/>
    <p:sldId id="365" r:id="rId7"/>
    <p:sldId id="366" r:id="rId8"/>
    <p:sldId id="340" r:id="rId9"/>
    <p:sldId id="330" r:id="rId10"/>
    <p:sldId id="331" r:id="rId11"/>
    <p:sldId id="367" r:id="rId12"/>
    <p:sldId id="342" r:id="rId13"/>
  </p:sldIdLst>
  <p:sldSz cx="12192000" cy="6858000"/>
  <p:notesSz cx="6858000" cy="9144000"/>
  <p:embeddedFontLst>
    <p:embeddedFont>
      <p:font typeface="Calibri" panose="020F0502020204030204" pitchFamily="34" charset="0"/>
      <p:regular r:id="rId15"/>
      <p:bold r:id="rId16"/>
      <p:italic r:id="rId17"/>
      <p:boldItalic r:id="rId18"/>
    </p:embeddedFont>
    <p:embeddedFont>
      <p:font typeface="Cambria" panose="02040503050406030204" pitchFamily="18" charset="0"/>
      <p:regular r:id="rId19"/>
      <p:bold r:id="rId20"/>
      <p:italic r:id="rId21"/>
      <p:boldItalic r:id="rId22"/>
    </p:embeddedFont>
    <p:embeddedFont>
      <p:font typeface="Coiny" panose="020B0604020202020204" charset="0"/>
      <p:regular r:id="rId23"/>
    </p:embeddedFont>
    <p:embeddedFont>
      <p:font typeface="Nunito Black" pitchFamily="2" charset="0"/>
      <p:bold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1058" y="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576419-AA6D-4997-96D0-5FFFD728DF9A}" type="datetimeFigureOut">
              <a:rPr lang="en-US" smtClean="0"/>
              <a:t>11/18/2025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7FEC27-B267-4407-9A90-71EF4F859C8C}"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2025/11/18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2025/11/18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2025/11/18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Shape&#10;&#10;Description automatically generated with medium confidence"/>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33575" y="365125"/>
            <a:ext cx="1428452" cy="14284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microsoft.com/office/2007/relationships/hdphoto" Target="../media/hdphoto3.wdp"/><Relationship Id="rId12" Type="http://schemas.openxmlformats.org/officeDocument/2006/relationships/image" Target="../media/image19.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8.png"/><Relationship Id="rId5" Type="http://schemas.microsoft.com/office/2007/relationships/hdphoto" Target="../media/hdphoto2.wdp"/><Relationship Id="rId10" Type="http://schemas.openxmlformats.org/officeDocument/2006/relationships/image" Target="../media/image17.png"/><Relationship Id="rId4" Type="http://schemas.openxmlformats.org/officeDocument/2006/relationships/image" Target="../media/image14.png"/><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png"/><Relationship Id="rId7" Type="http://schemas.openxmlformats.org/officeDocument/2006/relationships/image" Target="../media/image28.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2166991" y="431820"/>
            <a:ext cx="7938098"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sp>
        <p:nvSpPr>
          <p:cNvPr id="29" name="TextBox 28"/>
          <p:cNvSpPr txBox="1"/>
          <p:nvPr/>
        </p:nvSpPr>
        <p:spPr>
          <a:xfrm>
            <a:off x="2943225" y="2254695"/>
            <a:ext cx="663909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150" normalizeH="0" baseline="0" noProof="0" dirty="0" err="1">
                <a:ln>
                  <a:noFill/>
                </a:ln>
                <a:solidFill>
                  <a:srgbClr val="FF2543"/>
                </a:solidFill>
                <a:effectLst/>
                <a:uLnTx/>
                <a:uFillTx/>
                <a:latin typeface="Coiny" panose="02000903060500060000" pitchFamily="2" charset="0"/>
                <a:ea typeface="LNTH-Kids  Chinese Font 1" panose="02010600030101010101" pitchFamily="2" charset="-128"/>
                <a:cs typeface="+mn-cs"/>
              </a:rPr>
              <a:t>Khởi</a:t>
            </a:r>
            <a:r>
              <a:rPr kumimoji="0" lang="en-US" sz="9600" b="0" i="0" u="none" strike="noStrike" kern="1200" cap="none" spc="-150" normalizeH="0" noProof="0" dirty="0">
                <a:ln>
                  <a:noFill/>
                </a:ln>
                <a:solidFill>
                  <a:srgbClr val="FF2543"/>
                </a:solidFill>
                <a:effectLst/>
                <a:uLnTx/>
                <a:uFillTx/>
                <a:latin typeface="Coiny" panose="02000903060500060000" pitchFamily="2" charset="0"/>
                <a:ea typeface="LNTH-Kids  Chinese Font 1" panose="02010600030101010101" pitchFamily="2" charset="-128"/>
                <a:cs typeface="+mn-cs"/>
              </a:rPr>
              <a:t> </a:t>
            </a:r>
            <a:r>
              <a:rPr kumimoji="0" lang="en-US" sz="9600" b="0" i="0" u="none" strike="noStrike" kern="1200" cap="none" spc="-150" normalizeH="0" noProof="0" dirty="0" err="1">
                <a:ln>
                  <a:noFill/>
                </a:ln>
                <a:solidFill>
                  <a:srgbClr val="FF2543"/>
                </a:solidFill>
                <a:effectLst/>
                <a:uLnTx/>
                <a:uFillTx/>
                <a:latin typeface="Coiny" panose="02000903060500060000" pitchFamily="2" charset="0"/>
                <a:ea typeface="LNTH-Kids  Chinese Font 1" panose="02010600030101010101" pitchFamily="2" charset="-128"/>
                <a:cs typeface="+mn-cs"/>
              </a:rPr>
              <a:t>động</a:t>
            </a:r>
            <a:endParaRPr kumimoji="0" lang="vi-VN" sz="9600" b="0" i="0" u="none" strike="noStrike" kern="1200" cap="none" spc="-150" normalizeH="0" baseline="0" noProof="0" dirty="0">
              <a:ln>
                <a:noFill/>
              </a:ln>
              <a:solidFill>
                <a:srgbClr val="FF2543"/>
              </a:solidFill>
              <a:effectLst/>
              <a:uLnTx/>
              <a:uFillTx/>
              <a:latin typeface="SVN-Dumpling" panose="02000000000000000000" pitchFamily="50" charset="0"/>
              <a:ea typeface="LNTH-Kids  Chinese Font 1" panose="02010600030101010101" pitchFamily="2" charset="-128"/>
              <a:cs typeface="+mn-cs"/>
            </a:endParaRPr>
          </a:p>
        </p:txBody>
      </p:sp>
      <p:pic>
        <p:nvPicPr>
          <p:cNvPr id="12" name="Picture 4" descr="Rainbow Sticker for iOS &amp;amp; Android | GIPH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1500"/>
                            </p:stCondLst>
                            <p:childTnLst>
                              <p:par>
                                <p:cTn id="27" presetID="9" presetClass="entr" presetSubtype="0" fill="hold" grpId="0" nodeType="afterEffect">
                                  <p:stCondLst>
                                    <p:cond delay="0"/>
                                  </p:stCondLst>
                                  <p:iterate type="wd">
                                    <p:tmPct val="10000"/>
                                  </p:iterate>
                                  <p:childTnLst>
                                    <p:set>
                                      <p:cBhvr>
                                        <p:cTn id="28" dur="1" fill="hold">
                                          <p:stCondLst>
                                            <p:cond delay="0"/>
                                          </p:stCondLst>
                                        </p:cTn>
                                        <p:tgtEl>
                                          <p:spTgt spid="29"/>
                                        </p:tgtEl>
                                        <p:attrNameLst>
                                          <p:attrName>style.visibility</p:attrName>
                                        </p:attrNameLst>
                                      </p:cBhvr>
                                      <p:to>
                                        <p:strVal val="visible"/>
                                      </p:to>
                                    </p:set>
                                    <p:animEffect transition="in" filter="dissolve">
                                      <p:cBhvr>
                                        <p:cTn id="29" dur="500"/>
                                        <p:tgtEl>
                                          <p:spTgt spid="29"/>
                                        </p:tgtEl>
                                      </p:cBhvr>
                                    </p:animEffect>
                                  </p:childTnLst>
                                </p:cTn>
                              </p:par>
                            </p:childTnLst>
                          </p:cTn>
                        </p:par>
                        <p:par>
                          <p:cTn id="30" fill="hold">
                            <p:stCondLst>
                              <p:cond delay="2400"/>
                            </p:stCondLst>
                            <p:childTnLst>
                              <p:par>
                                <p:cTn id="31" presetID="22" presetClass="entr" presetSubtype="8"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36597" y="204582"/>
            <a:ext cx="11138198" cy="872367"/>
            <a:chOff x="-1275160" y="219297"/>
            <a:chExt cx="11765663" cy="910224"/>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4091" l="0" r="97804"/>
                      </a14:imgEffect>
                    </a14:imgLayer>
                  </a14:imgProps>
                </a:ext>
              </a:extLst>
            </a:blip>
            <a:stretch>
              <a:fillRect/>
            </a:stretch>
          </p:blipFill>
          <p:spPr>
            <a:xfrm>
              <a:off x="485750" y="219297"/>
              <a:ext cx="8217392" cy="910224"/>
            </a:xfrm>
            <a:prstGeom prst="rect">
              <a:avLst/>
            </a:prstGeom>
          </p:spPr>
        </p:pic>
        <p:sp>
          <p:nvSpPr>
            <p:cNvPr id="2" name="Rectangle 1"/>
            <p:cNvSpPr/>
            <p:nvPr/>
          </p:nvSpPr>
          <p:spPr>
            <a:xfrm>
              <a:off x="-1275160" y="435852"/>
              <a:ext cx="11765663" cy="545926"/>
            </a:xfrm>
            <a:prstGeom prst="rect">
              <a:avLst/>
            </a:prstGeom>
          </p:spPr>
          <p:txBody>
            <a:bodyPr wrap="square">
              <a:spAutoFit/>
            </a:bodyPr>
            <a:lstStyle/>
            <a:p>
              <a:pPr lvl="0" algn="ctr" defTabSz="609539">
                <a:defRPr/>
              </a:pPr>
              <a:r>
                <a:rPr lang="en-US" sz="2800" kern="0" dirty="0">
                  <a:latin typeface="Nunito Black" panose="00000A00000000000000" pitchFamily="2" charset="0"/>
                </a:rPr>
                <a:t>2. </a:t>
              </a:r>
              <a:r>
                <a:rPr lang="en-US" sz="2800" kern="0" dirty="0" err="1">
                  <a:latin typeface="Nunito Black" panose="00000A00000000000000" pitchFamily="2" charset="0"/>
                </a:rPr>
                <a:t>Viết</a:t>
              </a:r>
              <a:r>
                <a:rPr lang="en-US" sz="2800" kern="0" dirty="0">
                  <a:latin typeface="Nunito Black" panose="00000A00000000000000" pitchFamily="2" charset="0"/>
                </a:rPr>
                <a:t> </a:t>
              </a:r>
              <a:r>
                <a:rPr lang="en-US" sz="2800" kern="0" dirty="0" err="1">
                  <a:latin typeface="Nunito Black" panose="00000A00000000000000" pitchFamily="2" charset="0"/>
                </a:rPr>
                <a:t>đoạn</a:t>
              </a:r>
              <a:r>
                <a:rPr lang="en-US" sz="2800" kern="0" dirty="0">
                  <a:latin typeface="Nunito Black" panose="00000A00000000000000" pitchFamily="2" charset="0"/>
                </a:rPr>
                <a:t> </a:t>
              </a:r>
              <a:r>
                <a:rPr lang="en-US" sz="2800" kern="0" dirty="0" err="1">
                  <a:latin typeface="Nunito Black" panose="00000A00000000000000" pitchFamily="2" charset="0"/>
                </a:rPr>
                <a:t>văn</a:t>
              </a:r>
              <a:r>
                <a:rPr lang="en-US" sz="2800" kern="0" dirty="0">
                  <a:latin typeface="Nunito Black" panose="00000A00000000000000" pitchFamily="2" charset="0"/>
                </a:rPr>
                <a:t> </a:t>
              </a:r>
              <a:r>
                <a:rPr lang="en-US" sz="2800" kern="0" dirty="0" err="1">
                  <a:latin typeface="Nunito Black" panose="00000A00000000000000" pitchFamily="2" charset="0"/>
                </a:rPr>
                <a:t>tả</a:t>
              </a:r>
              <a:r>
                <a:rPr lang="en-US" sz="2800" kern="0" dirty="0">
                  <a:latin typeface="Nunito Black" panose="00000A00000000000000" pitchFamily="2" charset="0"/>
                </a:rPr>
                <a:t> </a:t>
              </a:r>
              <a:r>
                <a:rPr lang="en-US" sz="2800" kern="0" dirty="0" err="1">
                  <a:latin typeface="Nunito Black" panose="00000A00000000000000" pitchFamily="2" charset="0"/>
                </a:rPr>
                <a:t>ngôi</a:t>
              </a:r>
              <a:r>
                <a:rPr lang="en-US" sz="2800" kern="0" dirty="0">
                  <a:latin typeface="Nunito Black" panose="00000A00000000000000" pitchFamily="2" charset="0"/>
                </a:rPr>
                <a:t> </a:t>
              </a:r>
              <a:r>
                <a:rPr lang="en-US" sz="2800" kern="0" dirty="0" err="1">
                  <a:latin typeface="Nunito Black" panose="00000A00000000000000" pitchFamily="2" charset="0"/>
                </a:rPr>
                <a:t>nhà</a:t>
              </a:r>
              <a:r>
                <a:rPr lang="en-US" sz="2800" kern="0" dirty="0">
                  <a:latin typeface="Nunito Black" panose="00000A00000000000000" pitchFamily="2" charset="0"/>
                </a:rPr>
                <a:t> </a:t>
              </a:r>
              <a:r>
                <a:rPr lang="en-US" sz="2800" kern="0" dirty="0" err="1">
                  <a:latin typeface="Nunito Black" panose="00000A00000000000000" pitchFamily="2" charset="0"/>
                </a:rPr>
                <a:t>của</a:t>
              </a:r>
              <a:r>
                <a:rPr lang="en-US" sz="2800" kern="0" dirty="0">
                  <a:latin typeface="Nunito Black" panose="00000A00000000000000" pitchFamily="2" charset="0"/>
                </a:rPr>
                <a:t> </a:t>
              </a:r>
              <a:r>
                <a:rPr lang="en-US" sz="2800" kern="0" dirty="0" err="1">
                  <a:latin typeface="Nunito Black" panose="00000A00000000000000" pitchFamily="2" charset="0"/>
                </a:rPr>
                <a:t>em</a:t>
              </a:r>
              <a:r>
                <a:rPr lang="en-US" sz="2800" kern="0" dirty="0">
                  <a:latin typeface="Nunito Black" panose="00000A00000000000000" pitchFamily="2" charset="0"/>
                </a:rPr>
                <a:t>. </a:t>
              </a:r>
              <a:endParaRPr lang="en-US" sz="2800" b="1" kern="0" dirty="0">
                <a:latin typeface="Nunito Black" panose="00000A00000000000000" pitchFamily="2" charset="0"/>
              </a:endParaRPr>
            </a:p>
          </p:txBody>
        </p:sp>
      </p:grpSp>
      <p:sp>
        <p:nvSpPr>
          <p:cNvPr id="9" name="Rounded Rectangle 8"/>
          <p:cNvSpPr/>
          <p:nvPr/>
        </p:nvSpPr>
        <p:spPr>
          <a:xfrm>
            <a:off x="130403" y="1223151"/>
            <a:ext cx="11967109" cy="5414248"/>
          </a:xfrm>
          <a:prstGeom prst="roundRect">
            <a:avLst/>
          </a:prstGeom>
          <a:solidFill>
            <a:schemeClr val="bg1"/>
          </a:solidFill>
          <a:ln w="38100">
            <a:solidFill>
              <a:srgbClr val="00B0F0"/>
            </a:solidFill>
          </a:ln>
        </p:spPr>
        <p:txBody>
          <a:bodyPr wrap="square">
            <a:spAutoFit/>
          </a:bodyPr>
          <a:lstStyle/>
          <a:p>
            <a:pPr algn="ctr"/>
            <a:r>
              <a:rPr lang="vi-VN" sz="3200" b="1" dirty="0">
                <a:solidFill>
                  <a:srgbClr val="000000"/>
                </a:solidFill>
                <a:latin typeface="Cambria" panose="02040503050406030204" pitchFamily="18" charset="0"/>
                <a:ea typeface="Cambria" panose="02040503050406030204" pitchFamily="18" charset="0"/>
              </a:rPr>
              <a:t>Bài tham khảo </a:t>
            </a:r>
            <a:r>
              <a:rPr lang="en-US" sz="3200" b="1" dirty="0">
                <a:solidFill>
                  <a:srgbClr val="000000"/>
                </a:solidFill>
                <a:latin typeface="Cambria" panose="02040503050406030204" pitchFamily="18" charset="0"/>
                <a:ea typeface="Cambria" panose="02040503050406030204" pitchFamily="18" charset="0"/>
              </a:rPr>
              <a:t>2</a:t>
            </a:r>
            <a:r>
              <a:rPr lang="vi-VN" sz="3200" b="1" dirty="0">
                <a:solidFill>
                  <a:srgbClr val="000000"/>
                </a:solidFill>
                <a:latin typeface="Cambria" panose="02040503050406030204" pitchFamily="18" charset="0"/>
                <a:ea typeface="Cambria" panose="02040503050406030204" pitchFamily="18" charset="0"/>
              </a:rPr>
              <a:t>:</a:t>
            </a:r>
            <a:endParaRPr lang="vi-VN" sz="3200" dirty="0">
              <a:solidFill>
                <a:srgbClr val="000000"/>
              </a:solidFill>
              <a:latin typeface="Cambria" panose="02040503050406030204" pitchFamily="18" charset="0"/>
              <a:ea typeface="Cambria" panose="02040503050406030204" pitchFamily="18" charset="0"/>
            </a:endParaRPr>
          </a:p>
          <a:p>
            <a:pPr lvl="0" algn="just"/>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Ngôi nhà của em được làm bằng gỗ tre mộc mạc, đơn sơ. Căn nhà gồm có một phòng khách và hai phòng ngủ. Còn khu vực nhà bếp thì được tách riêng ra ở một khu nhà khác. Căn phòng nào cũng được mẹ em sắp xếp gọn gàng ngăn nắp. Các phòng được trang trí trông rất đẹp. Căn phòng thứ nhất đặt một chiếc tủ thờ và một bộ ghế gỗ hương. Bên trái là chiếc tủ ti vi. Đây cũng chính là phòng tiếp khách và là chỗ gia đình em sum họp vào buổi tối. Một phòng ngủ dành cho bố mẹ. Một phòng ngủ là của em. Em rất yêu quý ngôi nhà của em. Vì nơi đó lưu giữ biết bao kỉ niệm đẹp. Ngôi nhà và cuộc sống thân yêu của em là thể đấy em cảm thấy hạnh phúc khi được ở trong ngôi nhà này.</a:t>
            </a:r>
          </a:p>
        </p:txBody>
      </p:sp>
    </p:spTree>
    <p:extLst>
      <p:ext uri="{BB962C8B-B14F-4D97-AF65-F5344CB8AC3E}">
        <p14:creationId xmlns:p14="http://schemas.microsoft.com/office/powerpoint/2010/main" val="534544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2115" y="257104"/>
            <a:ext cx="10906405" cy="1247178"/>
            <a:chOff x="1061978" y="188231"/>
            <a:chExt cx="11090620" cy="130130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4091" l="0" r="97804"/>
                      </a14:imgEffect>
                    </a14:imgLayer>
                  </a14:imgProps>
                </a:ext>
              </a:extLst>
            </a:blip>
            <a:stretch>
              <a:fillRect/>
            </a:stretch>
          </p:blipFill>
          <p:spPr>
            <a:xfrm>
              <a:off x="1061978" y="188231"/>
              <a:ext cx="11090620" cy="1301300"/>
            </a:xfrm>
            <a:prstGeom prst="rect">
              <a:avLst/>
            </a:prstGeom>
          </p:spPr>
        </p:pic>
        <p:sp>
          <p:nvSpPr>
            <p:cNvPr id="2" name="Rectangle 1"/>
            <p:cNvSpPr/>
            <p:nvPr/>
          </p:nvSpPr>
          <p:spPr>
            <a:xfrm>
              <a:off x="1865367" y="416770"/>
              <a:ext cx="9591937" cy="995511"/>
            </a:xfrm>
            <a:prstGeom prst="rect">
              <a:avLst/>
            </a:prstGeom>
          </p:spPr>
          <p:txBody>
            <a:bodyPr wrap="square">
              <a:spAutoFit/>
            </a:bodyPr>
            <a:lstStyle/>
            <a:p>
              <a:pPr lvl="0" algn="just" defTabSz="609539">
                <a:defRPr/>
              </a:pPr>
              <a:r>
                <a:rPr lang="en-US" sz="2800" kern="0" dirty="0">
                  <a:latin typeface="Nunito Black" panose="00000A00000000000000" pitchFamily="2" charset="0"/>
                </a:rPr>
                <a:t>3. </a:t>
              </a:r>
              <a:r>
                <a:rPr lang="en-US" sz="2800" kern="0" dirty="0" err="1">
                  <a:latin typeface="Nunito Black" panose="00000A00000000000000" pitchFamily="2" charset="0"/>
                </a:rPr>
                <a:t>Trao</a:t>
              </a:r>
              <a:r>
                <a:rPr lang="en-US" sz="2800" kern="0" dirty="0">
                  <a:latin typeface="Nunito Black" panose="00000A00000000000000" pitchFamily="2" charset="0"/>
                </a:rPr>
                <a:t> </a:t>
              </a:r>
              <a:r>
                <a:rPr lang="en-US" sz="2800" kern="0" dirty="0" err="1">
                  <a:latin typeface="Nunito Black" panose="00000A00000000000000" pitchFamily="2" charset="0"/>
                </a:rPr>
                <a:t>đổi</a:t>
              </a:r>
              <a:r>
                <a:rPr lang="en-US" sz="2800" kern="0" dirty="0">
                  <a:latin typeface="Nunito Black" panose="00000A00000000000000" pitchFamily="2" charset="0"/>
                </a:rPr>
                <a:t> </a:t>
              </a:r>
              <a:r>
                <a:rPr lang="en-US" sz="2800" kern="0" dirty="0" err="1">
                  <a:latin typeface="Nunito Black" panose="00000A00000000000000" pitchFamily="2" charset="0"/>
                </a:rPr>
                <a:t>đoạn</a:t>
              </a:r>
              <a:r>
                <a:rPr lang="en-US" sz="2800" kern="0" dirty="0">
                  <a:latin typeface="Nunito Black" panose="00000A00000000000000" pitchFamily="2" charset="0"/>
                </a:rPr>
                <a:t> </a:t>
              </a:r>
              <a:r>
                <a:rPr lang="en-US" sz="2800" kern="0" dirty="0" err="1">
                  <a:latin typeface="Nunito Black" panose="00000A00000000000000" pitchFamily="2" charset="0"/>
                </a:rPr>
                <a:t>văn</a:t>
              </a:r>
              <a:r>
                <a:rPr lang="en-US" sz="2800" kern="0" dirty="0">
                  <a:latin typeface="Nunito Black" panose="00000A00000000000000" pitchFamily="2" charset="0"/>
                </a:rPr>
                <a:t> </a:t>
              </a:r>
              <a:r>
                <a:rPr lang="en-US" sz="2800" kern="0" dirty="0" err="1">
                  <a:latin typeface="Nunito Black" panose="00000A00000000000000" pitchFamily="2" charset="0"/>
                </a:rPr>
                <a:t>của</a:t>
              </a:r>
              <a:r>
                <a:rPr lang="en-US" sz="2800" kern="0" dirty="0">
                  <a:latin typeface="Nunito Black" panose="00000A00000000000000" pitchFamily="2" charset="0"/>
                </a:rPr>
                <a:t> </a:t>
              </a:r>
              <a:r>
                <a:rPr lang="en-US" sz="2800" kern="0" dirty="0" err="1">
                  <a:latin typeface="Nunito Black" panose="00000A00000000000000" pitchFamily="2" charset="0"/>
                </a:rPr>
                <a:t>em</a:t>
              </a:r>
              <a:r>
                <a:rPr lang="en-US" sz="2800" kern="0" dirty="0">
                  <a:latin typeface="Nunito Black" panose="00000A00000000000000" pitchFamily="2" charset="0"/>
                </a:rPr>
                <a:t> </a:t>
              </a:r>
              <a:r>
                <a:rPr lang="en-US" sz="2800" kern="0" dirty="0" err="1">
                  <a:latin typeface="Nunito Black" panose="00000A00000000000000" pitchFamily="2" charset="0"/>
                </a:rPr>
                <a:t>với</a:t>
              </a:r>
              <a:r>
                <a:rPr lang="en-US" sz="2800" kern="0" dirty="0">
                  <a:latin typeface="Nunito Black" panose="00000A00000000000000" pitchFamily="2" charset="0"/>
                </a:rPr>
                <a:t> </a:t>
              </a:r>
              <a:r>
                <a:rPr lang="en-US" sz="2800" kern="0" dirty="0" err="1">
                  <a:latin typeface="Nunito Black" panose="00000A00000000000000" pitchFamily="2" charset="0"/>
                </a:rPr>
                <a:t>bạn</a:t>
              </a:r>
              <a:r>
                <a:rPr lang="en-US" sz="2800" kern="0" dirty="0">
                  <a:latin typeface="Nunito Black" panose="00000A00000000000000" pitchFamily="2" charset="0"/>
                </a:rPr>
                <a:t>, </a:t>
              </a:r>
              <a:r>
                <a:rPr lang="en-US" sz="2800" kern="0" dirty="0" err="1">
                  <a:latin typeface="Nunito Black" panose="00000A00000000000000" pitchFamily="2" charset="0"/>
                </a:rPr>
                <a:t>chỉnh</a:t>
              </a:r>
              <a:r>
                <a:rPr lang="en-US" sz="2800" kern="0" dirty="0">
                  <a:latin typeface="Nunito Black" panose="00000A00000000000000" pitchFamily="2" charset="0"/>
                </a:rPr>
                <a:t> </a:t>
              </a:r>
              <a:r>
                <a:rPr lang="en-US" sz="2800" kern="0" dirty="0" err="1">
                  <a:latin typeface="Nunito Black" panose="00000A00000000000000" pitchFamily="2" charset="0"/>
                </a:rPr>
                <a:t>sửa</a:t>
              </a:r>
              <a:r>
                <a:rPr lang="en-US" sz="2800" kern="0" dirty="0">
                  <a:latin typeface="Nunito Black" panose="00000A00000000000000" pitchFamily="2" charset="0"/>
                </a:rPr>
                <a:t> </a:t>
              </a:r>
              <a:r>
                <a:rPr lang="en-US" sz="2800" kern="0" dirty="0" err="1">
                  <a:latin typeface="Nunito Black" panose="00000A00000000000000" pitchFamily="2" charset="0"/>
                </a:rPr>
                <a:t>và</a:t>
              </a:r>
              <a:r>
                <a:rPr lang="en-US" sz="2800" kern="0" dirty="0">
                  <a:latin typeface="Nunito Black" panose="00000A00000000000000" pitchFamily="2" charset="0"/>
                </a:rPr>
                <a:t> </a:t>
              </a:r>
              <a:r>
                <a:rPr lang="en-US" sz="2800" kern="0" dirty="0" err="1">
                  <a:latin typeface="Nunito Black" panose="00000A00000000000000" pitchFamily="2" charset="0"/>
                </a:rPr>
                <a:t>bổ</a:t>
              </a:r>
              <a:r>
                <a:rPr lang="en-US" sz="2800" kern="0" dirty="0">
                  <a:latin typeface="Nunito Black" panose="00000A00000000000000" pitchFamily="2" charset="0"/>
                </a:rPr>
                <a:t> sung ý hay.</a:t>
              </a:r>
              <a:endParaRPr lang="en-US" sz="2800" b="1" kern="0" dirty="0">
                <a:latin typeface="Nunito Black" panose="00000A00000000000000" pitchFamily="2" charset="0"/>
              </a:endParaRPr>
            </a:p>
          </p:txBody>
        </p:sp>
      </p:grpSp>
      <p:pic>
        <p:nvPicPr>
          <p:cNvPr id="5" name="Picture 4"/>
          <p:cNvPicPr>
            <a:picLocks noChangeAspect="1"/>
          </p:cNvPicPr>
          <p:nvPr/>
        </p:nvPicPr>
        <p:blipFill>
          <a:blip r:embed="rId4"/>
          <a:stretch>
            <a:fillRect/>
          </a:stretch>
        </p:blipFill>
        <p:spPr>
          <a:xfrm>
            <a:off x="1810512" y="1880189"/>
            <a:ext cx="8284416" cy="4659985"/>
          </a:xfrm>
          <a:prstGeom prst="rect">
            <a:avLst/>
          </a:prstGeom>
        </p:spPr>
      </p:pic>
    </p:spTree>
    <p:extLst>
      <p:ext uri="{BB962C8B-B14F-4D97-AF65-F5344CB8AC3E}">
        <p14:creationId xmlns:p14="http://schemas.microsoft.com/office/powerpoint/2010/main" val="4122668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2166991" y="431820"/>
            <a:ext cx="7938098"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sp>
        <p:nvSpPr>
          <p:cNvPr id="29" name="TextBox 28"/>
          <p:cNvSpPr txBox="1"/>
          <p:nvPr/>
        </p:nvSpPr>
        <p:spPr>
          <a:xfrm>
            <a:off x="3362190" y="2144383"/>
            <a:ext cx="5886752"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150" normalizeH="0" baseline="0" noProof="0" dirty="0">
                <a:ln>
                  <a:noFill/>
                </a:ln>
                <a:solidFill>
                  <a:srgbClr val="FF2543"/>
                </a:solidFill>
                <a:effectLst/>
                <a:uLnTx/>
                <a:uFillTx/>
                <a:latin typeface="Coiny" panose="02000903060500060000" pitchFamily="2" charset="0"/>
                <a:ea typeface="LNTH-Kids  Chinese Font 1" panose="02010600030101010101" pitchFamily="2" charset="-128"/>
                <a:cs typeface="+mn-cs"/>
              </a:rPr>
              <a:t>TẠM BIỆT VÀ HẸN GẶP LẠI</a:t>
            </a:r>
            <a:endParaRPr kumimoji="0" lang="vi-VN" sz="6600" b="0" i="0" u="none" strike="noStrike" kern="1200" cap="none" spc="-150" normalizeH="0" baseline="0" noProof="0" dirty="0">
              <a:ln>
                <a:noFill/>
              </a:ln>
              <a:solidFill>
                <a:srgbClr val="FF2543"/>
              </a:solidFill>
              <a:effectLst/>
              <a:uLnTx/>
              <a:uFillTx/>
              <a:latin typeface="SVN-Dumpling" panose="02000000000000000000" pitchFamily="50" charset="0"/>
              <a:ea typeface="LNTH-Kids  Chinese Font 1" panose="02010600030101010101" pitchFamily="2" charset="-128"/>
              <a:cs typeface="+mn-cs"/>
            </a:endParaRPr>
          </a:p>
        </p:txBody>
      </p:sp>
      <p:pic>
        <p:nvPicPr>
          <p:cNvPr id="12" name="Picture 4" descr="Rainbow Sticker for iOS &amp;amp; Android | GIPH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1500"/>
                            </p:stCondLst>
                            <p:childTnLst>
                              <p:par>
                                <p:cTn id="27" presetID="9" presetClass="entr" presetSubtype="0" fill="hold" grpId="0" nodeType="afterEffect">
                                  <p:stCondLst>
                                    <p:cond delay="0"/>
                                  </p:stCondLst>
                                  <p:iterate type="wd">
                                    <p:tmPct val="10000"/>
                                  </p:iterate>
                                  <p:childTnLst>
                                    <p:set>
                                      <p:cBhvr>
                                        <p:cTn id="28" dur="1" fill="hold">
                                          <p:stCondLst>
                                            <p:cond delay="0"/>
                                          </p:stCondLst>
                                        </p:cTn>
                                        <p:tgtEl>
                                          <p:spTgt spid="29"/>
                                        </p:tgtEl>
                                        <p:attrNameLst>
                                          <p:attrName>style.visibility</p:attrName>
                                        </p:attrNameLst>
                                      </p:cBhvr>
                                      <p:to>
                                        <p:strVal val="visible"/>
                                      </p:to>
                                    </p:set>
                                    <p:animEffect transition="in" filter="dissolve">
                                      <p:cBhvr>
                                        <p:cTn id="29" dur="500"/>
                                        <p:tgtEl>
                                          <p:spTgt spid="29"/>
                                        </p:tgtEl>
                                      </p:cBhvr>
                                    </p:animEffect>
                                  </p:childTnLst>
                                </p:cTn>
                              </p:par>
                            </p:childTnLst>
                          </p:cTn>
                        </p:par>
                        <p:par>
                          <p:cTn id="30" fill="hold">
                            <p:stCondLst>
                              <p:cond delay="3099"/>
                            </p:stCondLst>
                            <p:childTnLst>
                              <p:par>
                                <p:cTn id="31" presetID="22" presetClass="entr" presetSubtype="8"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30405" y="205031"/>
            <a:ext cx="11418467" cy="872367"/>
            <a:chOff x="485752" y="219765"/>
            <a:chExt cx="12061720" cy="910224"/>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4091" l="0" r="97804"/>
                      </a14:imgEffect>
                    </a14:imgLayer>
                  </a14:imgProps>
                </a:ext>
              </a:extLst>
            </a:blip>
            <a:stretch>
              <a:fillRect/>
            </a:stretch>
          </p:blipFill>
          <p:spPr>
            <a:xfrm>
              <a:off x="485752" y="219765"/>
              <a:ext cx="12061720" cy="910224"/>
            </a:xfrm>
            <a:prstGeom prst="rect">
              <a:avLst/>
            </a:prstGeom>
          </p:spPr>
        </p:pic>
        <p:sp>
          <p:nvSpPr>
            <p:cNvPr id="2" name="Rectangle 1"/>
            <p:cNvSpPr/>
            <p:nvPr/>
          </p:nvSpPr>
          <p:spPr>
            <a:xfrm>
              <a:off x="633780" y="416446"/>
              <a:ext cx="11765663" cy="545926"/>
            </a:xfrm>
            <a:prstGeom prst="rect">
              <a:avLst/>
            </a:prstGeom>
          </p:spPr>
          <p:txBody>
            <a:bodyPr wrap="square">
              <a:spAutoFit/>
            </a:bodyPr>
            <a:lstStyle/>
            <a:p>
              <a:pPr lvl="0" algn="ctr" defTabSz="609539">
                <a:defRPr/>
              </a:pPr>
              <a:r>
                <a:rPr lang="en-US" sz="2800" kern="0" dirty="0">
                  <a:latin typeface="Nunito Black" panose="00000A00000000000000" pitchFamily="2" charset="0"/>
                </a:rPr>
                <a:t>1. </a:t>
              </a:r>
              <a:r>
                <a:rPr lang="en-US" sz="2800" b="1" dirty="0">
                  <a:latin typeface="Nunito Black" pitchFamily="2" charset="0"/>
                </a:rPr>
                <a:t>Quan </a:t>
              </a:r>
              <a:r>
                <a:rPr lang="en-US" sz="2800" b="1" dirty="0" err="1">
                  <a:latin typeface="Nunito Black" pitchFamily="2" charset="0"/>
                </a:rPr>
                <a:t>sát</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 </a:t>
              </a:r>
              <a:r>
                <a:rPr lang="en-US" sz="2800" b="1" dirty="0" err="1">
                  <a:latin typeface="Nunito Black" pitchFamily="2" charset="0"/>
                </a:rPr>
                <a:t>nêu</a:t>
              </a:r>
              <a:r>
                <a:rPr lang="en-US" sz="2800" b="1" dirty="0">
                  <a:latin typeface="Nunito Black" pitchFamily="2" charset="0"/>
                </a:rPr>
                <a:t> </a:t>
              </a:r>
              <a:r>
                <a:rPr lang="en-US" sz="2800" b="1" dirty="0" err="1">
                  <a:latin typeface="Nunito Black" pitchFamily="2" charset="0"/>
                </a:rPr>
                <a:t>đặc</a:t>
              </a:r>
              <a:r>
                <a:rPr lang="en-US" sz="2800" b="1" dirty="0">
                  <a:latin typeface="Nunito Black" pitchFamily="2" charset="0"/>
                </a:rPr>
                <a:t> </a:t>
              </a:r>
              <a:r>
                <a:rPr lang="en-US" sz="2800" b="1" dirty="0" err="1">
                  <a:latin typeface="Nunito Black" pitchFamily="2" charset="0"/>
                </a:rPr>
                <a:t>điểm</a:t>
              </a:r>
              <a:r>
                <a:rPr lang="en-US" sz="2800" b="1" dirty="0">
                  <a:latin typeface="Nunito Black" pitchFamily="2" charset="0"/>
                </a:rPr>
                <a:t> </a:t>
              </a:r>
              <a:r>
                <a:rPr lang="en-US" sz="2800" b="1" dirty="0" err="1">
                  <a:latin typeface="Nunito Black" pitchFamily="2" charset="0"/>
                </a:rPr>
                <a:t>của</a:t>
              </a:r>
              <a:r>
                <a:rPr lang="en-US" sz="2800" b="1" dirty="0">
                  <a:latin typeface="Nunito Black" pitchFamily="2" charset="0"/>
                </a:rPr>
                <a:t> </a:t>
              </a:r>
              <a:r>
                <a:rPr lang="en-US" sz="2800" b="1" dirty="0" err="1">
                  <a:latin typeface="Nunito Black" pitchFamily="2" charset="0"/>
                </a:rPr>
                <a:t>sự</a:t>
              </a:r>
              <a:r>
                <a:rPr lang="en-US" sz="2800" b="1" dirty="0">
                  <a:latin typeface="Nunito Black" pitchFamily="2" charset="0"/>
                </a:rPr>
                <a:t> </a:t>
              </a:r>
              <a:r>
                <a:rPr lang="en-US" sz="2800" b="1" dirty="0" err="1">
                  <a:latin typeface="Nunito Black" pitchFamily="2" charset="0"/>
                </a:rPr>
                <a:t>vật</a:t>
              </a:r>
              <a:r>
                <a:rPr lang="en-US" sz="2800" b="1" dirty="0">
                  <a:latin typeface="Nunito Black" pitchFamily="2" charset="0"/>
                </a:rPr>
                <a:t> </a:t>
              </a:r>
              <a:r>
                <a:rPr lang="en-US" sz="2800" b="1" dirty="0" err="1">
                  <a:latin typeface="Nunito Black" pitchFamily="2" charset="0"/>
                </a:rPr>
                <a:t>trong</a:t>
              </a:r>
              <a:r>
                <a:rPr lang="en-US" sz="2800" b="1" dirty="0">
                  <a:latin typeface="Nunito Black" pitchFamily="2" charset="0"/>
                </a:rPr>
                <a:t> </a:t>
              </a:r>
              <a:r>
                <a:rPr lang="en-US" sz="2800" b="1" dirty="0" err="1">
                  <a:latin typeface="Nunito Black" pitchFamily="2" charset="0"/>
                </a:rPr>
                <a:t>mỗi</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a:t>
              </a:r>
              <a:endParaRPr lang="en-US" sz="2800" b="1" kern="0" dirty="0">
                <a:latin typeface="Nunito Black" panose="00000A00000000000000" pitchFamily="2" charset="0"/>
              </a:endParaRPr>
            </a:p>
          </p:txBody>
        </p:sp>
      </p:grpSp>
      <p:pic>
        <p:nvPicPr>
          <p:cNvPr id="5" name="Picture 4"/>
          <p:cNvPicPr>
            <a:picLocks noChangeAspect="1"/>
          </p:cNvPicPr>
          <p:nvPr/>
        </p:nvPicPr>
        <p:blipFill>
          <a:blip r:embed="rId4"/>
          <a:stretch>
            <a:fillRect/>
          </a:stretch>
        </p:blipFill>
        <p:spPr>
          <a:xfrm>
            <a:off x="1160498" y="1037259"/>
            <a:ext cx="9857578" cy="2710145"/>
          </a:xfrm>
          <a:prstGeom prst="rect">
            <a:avLst/>
          </a:prstGeom>
        </p:spPr>
      </p:pic>
      <p:sp>
        <p:nvSpPr>
          <p:cNvPr id="30" name="Rounded Rectangle 29"/>
          <p:cNvSpPr/>
          <p:nvPr/>
        </p:nvSpPr>
        <p:spPr>
          <a:xfrm>
            <a:off x="270539" y="3867911"/>
            <a:ext cx="3685032" cy="1022006"/>
          </a:xfrm>
          <a:prstGeom prst="roundRect">
            <a:avLst/>
          </a:prstGeom>
          <a:solidFill>
            <a:schemeClr val="accent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THẢO</a:t>
            </a:r>
            <a:r>
              <a:rPr kumimoji="0" lang="en-US" sz="28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rPr>
              <a:t> LUẬN NHÓM 2</a:t>
            </a:r>
            <a:endParaRPr kumimoji="0" lang="vi-VN" sz="28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AD0BA28B-67C2-DE51-C39D-FED03C3941BE}"/>
              </a:ext>
            </a:extLst>
          </p:cNvPr>
          <p:cNvSpPr/>
          <p:nvPr/>
        </p:nvSpPr>
        <p:spPr>
          <a:xfrm>
            <a:off x="4373806" y="3867911"/>
            <a:ext cx="7175066" cy="2246769"/>
          </a:xfrm>
          <a:prstGeom prst="rect">
            <a:avLst/>
          </a:prstGeom>
        </p:spPr>
        <p:txBody>
          <a:bodyPr wrap="square">
            <a:spAutoFit/>
          </a:bodyPr>
          <a:lstStyle/>
          <a:p>
            <a:pPr algn="just" eaLnBrk="0" fontAlgn="base" hangingPunct="0">
              <a:spcBef>
                <a:spcPct val="0"/>
              </a:spcBef>
              <a:spcAft>
                <a:spcPct val="0"/>
              </a:spcAft>
            </a:pPr>
            <a:r>
              <a:rPr lang="en-US" altLang="en-US" sz="2800" dirty="0" err="1">
                <a:solidFill>
                  <a:srgbClr val="000000"/>
                </a:solidFill>
                <a:latin typeface="Cambria" panose="02040503050406030204" pitchFamily="18" charset="0"/>
                <a:ea typeface="Cambria" panose="02040503050406030204" pitchFamily="18" charset="0"/>
              </a:rPr>
              <a:t>Gợi</a:t>
            </a:r>
            <a:r>
              <a:rPr lang="en-US" altLang="en-US" sz="2800" dirty="0">
                <a:solidFill>
                  <a:srgbClr val="000000"/>
                </a:solidFill>
                <a:latin typeface="Cambria" panose="02040503050406030204" pitchFamily="18" charset="0"/>
                <a:ea typeface="Cambria" panose="02040503050406030204" pitchFamily="18" charset="0"/>
              </a:rPr>
              <a:t> ý: </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trong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tranh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thuộc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loại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những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đặc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điểm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nổi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bật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hình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dạng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màu</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sắc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cảnh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vật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xung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quanh</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Em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cảm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nghĩ</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khi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quan</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sát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đó</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15408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33" name="Picture 32" descr="A group of dolls&#10;&#10;Description automatically generated"/>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Effect>
                      <a14:colorTemperature colorTemp="7200"/>
                    </a14:imgEffect>
                  </a14:imgLayer>
                </a14:imgProps>
              </a:ext>
              <a:ext uri="{28A0092B-C50C-407E-A947-70E740481C1C}">
                <a14:useLocalDpi xmlns:a14="http://schemas.microsoft.com/office/drawing/2010/main" val="0"/>
              </a:ext>
            </a:extLst>
          </a:blip>
          <a:srcRect l="7619" t="49518" r="67692" b="14070"/>
          <a:stretch>
            <a:fillRect/>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20000"/>
                    </a14:imgEffect>
                    <a14:imgEffect>
                      <a14:colorTemperature colorTemp="7200"/>
                    </a14:imgEffect>
                  </a14:imgLayer>
                </a14:imgProps>
              </a:ext>
              <a:ext uri="{28A0092B-C50C-407E-A947-70E740481C1C}">
                <a14:useLocalDpi xmlns:a14="http://schemas.microsoft.com/office/drawing/2010/main" val="0"/>
              </a:ext>
            </a:extLst>
          </a:blip>
          <a:srcRect l="65515" t="49087" r="10697" b="13963"/>
          <a:stretch>
            <a:fillRect/>
          </a:stretch>
        </p:blipFill>
        <p:spPr>
          <a:xfrm>
            <a:off x="3779356" y="2219525"/>
            <a:ext cx="2180263" cy="3657600"/>
          </a:xfrm>
          <a:prstGeom prst="rect">
            <a:avLst/>
          </a:prstGeom>
          <a:effectLst>
            <a:outerShdw blurRad="63500" sx="102000" sy="102000" algn="ctr" rotWithShape="0">
              <a:prstClr val="black">
                <a:alpha val="40000"/>
              </a:prstClr>
            </a:outerShdw>
          </a:effectLst>
        </p:spPr>
      </p:pic>
      <p:pic>
        <p:nvPicPr>
          <p:cNvPr id="11" name="图片 10"/>
          <p:cNvPicPr>
            <a:picLocks noChangeAspect="1"/>
          </p:cNvPicPr>
          <p:nvPr/>
        </p:nvPicPr>
        <p:blipFill>
          <a:blip r:embed="rId8">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grpSp>
        <p:nvGrpSpPr>
          <p:cNvPr id="3" name="Group 2"/>
          <p:cNvGrpSpPr/>
          <p:nvPr/>
        </p:nvGrpSpPr>
        <p:grpSpPr>
          <a:xfrm>
            <a:off x="1367765" y="662608"/>
            <a:ext cx="2560320" cy="2560320"/>
            <a:chOff x="1367765" y="662608"/>
            <a:chExt cx="2560320" cy="2560320"/>
          </a:xfrm>
        </p:grpSpPr>
        <p:pic>
          <p:nvPicPr>
            <p:cNvPr id="6146" name="Picture 2" descr="Purple Bubble Transparen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panose="020F0502020204030204"/>
                  <a:ea typeface="+mn-ea"/>
                  <a:cs typeface="+mn-cs"/>
                </a:rPr>
                <a:t>TRÌNH BÀY</a:t>
              </a:r>
            </a:p>
          </p:txBody>
        </p:sp>
      </p:grpSp>
      <p:grpSp>
        <p:nvGrpSpPr>
          <p:cNvPr id="5" name="Group 4"/>
          <p:cNvGrpSpPr/>
          <p:nvPr/>
        </p:nvGrpSpPr>
        <p:grpSpPr>
          <a:xfrm>
            <a:off x="8163514" y="662608"/>
            <a:ext cx="2560320" cy="2560320"/>
            <a:chOff x="8163514" y="662608"/>
            <a:chExt cx="2560320" cy="2560320"/>
          </a:xfrm>
        </p:grpSpPr>
        <p:pic>
          <p:nvPicPr>
            <p:cNvPr id="17" name="Picture 2" descr="Purple Bubble Transparen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8480240" y="1450084"/>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panose="020F0502020204030204"/>
                  <a:ea typeface="+mn-ea"/>
                  <a:cs typeface="+mn-cs"/>
                </a:rPr>
                <a:t>NHẬN XÉT</a:t>
              </a:r>
            </a:p>
          </p:txBody>
        </p:sp>
      </p:grpSp>
      <p:pic>
        <p:nvPicPr>
          <p:cNvPr id="10" name="Picture 9"/>
          <p:cNvPicPr>
            <a:picLocks noChangeAspect="1"/>
          </p:cNvPicPr>
          <p:nvPr/>
        </p:nvPicPr>
        <p:blipFill>
          <a:blip r:embed="rId12"/>
          <a:stretch>
            <a:fillRect/>
          </a:stretch>
        </p:blipFill>
        <p:spPr>
          <a:xfrm>
            <a:off x="3987392" y="1087368"/>
            <a:ext cx="4176122" cy="1268078"/>
          </a:xfrm>
          <a:prstGeom prst="rect">
            <a:avLst/>
          </a:prstGeom>
        </p:spPr>
      </p:pic>
    </p:spTree>
    <p:extLst>
      <p:ext uri="{BB962C8B-B14F-4D97-AF65-F5344CB8AC3E}">
        <p14:creationId xmlns:p14="http://schemas.microsoft.com/office/powerpoint/2010/main" val="3727423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30405" y="205031"/>
            <a:ext cx="11418467" cy="872367"/>
            <a:chOff x="485752" y="219765"/>
            <a:chExt cx="12061720" cy="910224"/>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4091" l="0" r="97804"/>
                      </a14:imgEffect>
                    </a14:imgLayer>
                  </a14:imgProps>
                </a:ext>
              </a:extLst>
            </a:blip>
            <a:stretch>
              <a:fillRect/>
            </a:stretch>
          </p:blipFill>
          <p:spPr>
            <a:xfrm>
              <a:off x="485752" y="219765"/>
              <a:ext cx="12061720" cy="910224"/>
            </a:xfrm>
            <a:prstGeom prst="rect">
              <a:avLst/>
            </a:prstGeom>
          </p:spPr>
        </p:pic>
        <p:sp>
          <p:nvSpPr>
            <p:cNvPr id="2" name="Rectangle 1"/>
            <p:cNvSpPr/>
            <p:nvPr/>
          </p:nvSpPr>
          <p:spPr>
            <a:xfrm>
              <a:off x="633779" y="401446"/>
              <a:ext cx="11765663" cy="545926"/>
            </a:xfrm>
            <a:prstGeom prst="rect">
              <a:avLst/>
            </a:prstGeom>
          </p:spPr>
          <p:txBody>
            <a:bodyPr wrap="square">
              <a:spAutoFit/>
            </a:bodyPr>
            <a:lstStyle/>
            <a:p>
              <a:pPr lvl="0" algn="ctr" defTabSz="609539">
                <a:defRPr/>
              </a:pPr>
              <a:r>
                <a:rPr lang="en-US" sz="2800" kern="0" dirty="0">
                  <a:latin typeface="Nunito Black" panose="00000A00000000000000" pitchFamily="2" charset="0"/>
                </a:rPr>
                <a:t>1. </a:t>
              </a:r>
              <a:r>
                <a:rPr lang="en-US" sz="2800" b="1" dirty="0" err="1">
                  <a:latin typeface="Nunito Black" pitchFamily="2" charset="0"/>
                </a:rPr>
                <a:t>Quan</a:t>
              </a:r>
              <a:r>
                <a:rPr lang="en-US" sz="2800" b="1" dirty="0">
                  <a:latin typeface="Nunito Black" pitchFamily="2" charset="0"/>
                </a:rPr>
                <a:t> </a:t>
              </a:r>
              <a:r>
                <a:rPr lang="en-US" sz="2800" b="1" dirty="0" err="1">
                  <a:latin typeface="Nunito Black" pitchFamily="2" charset="0"/>
                </a:rPr>
                <a:t>sách</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 </a:t>
              </a:r>
              <a:r>
                <a:rPr lang="en-US" sz="2800" b="1" dirty="0" err="1">
                  <a:latin typeface="Nunito Black" pitchFamily="2" charset="0"/>
                </a:rPr>
                <a:t>nêu</a:t>
              </a:r>
              <a:r>
                <a:rPr lang="en-US" sz="2800" b="1" dirty="0">
                  <a:latin typeface="Nunito Black" pitchFamily="2" charset="0"/>
                </a:rPr>
                <a:t> </a:t>
              </a:r>
              <a:r>
                <a:rPr lang="en-US" sz="2800" b="1" dirty="0" err="1">
                  <a:latin typeface="Nunito Black" pitchFamily="2" charset="0"/>
                </a:rPr>
                <a:t>đặc</a:t>
              </a:r>
              <a:r>
                <a:rPr lang="en-US" sz="2800" b="1" dirty="0">
                  <a:latin typeface="Nunito Black" pitchFamily="2" charset="0"/>
                </a:rPr>
                <a:t> </a:t>
              </a:r>
              <a:r>
                <a:rPr lang="en-US" sz="2800" b="1" dirty="0" err="1">
                  <a:latin typeface="Nunito Black" pitchFamily="2" charset="0"/>
                </a:rPr>
                <a:t>điểm</a:t>
              </a:r>
              <a:r>
                <a:rPr lang="en-US" sz="2800" b="1" dirty="0">
                  <a:latin typeface="Nunito Black" pitchFamily="2" charset="0"/>
                </a:rPr>
                <a:t> </a:t>
              </a:r>
              <a:r>
                <a:rPr lang="en-US" sz="2800" b="1" dirty="0" err="1">
                  <a:latin typeface="Nunito Black" pitchFamily="2" charset="0"/>
                </a:rPr>
                <a:t>của</a:t>
              </a:r>
              <a:r>
                <a:rPr lang="en-US" sz="2800" b="1" dirty="0">
                  <a:latin typeface="Nunito Black" pitchFamily="2" charset="0"/>
                </a:rPr>
                <a:t> </a:t>
              </a:r>
              <a:r>
                <a:rPr lang="en-US" sz="2800" b="1" dirty="0" err="1">
                  <a:latin typeface="Nunito Black" pitchFamily="2" charset="0"/>
                </a:rPr>
                <a:t>sự</a:t>
              </a:r>
              <a:r>
                <a:rPr lang="en-US" sz="2800" b="1" dirty="0">
                  <a:latin typeface="Nunito Black" pitchFamily="2" charset="0"/>
                </a:rPr>
                <a:t> </a:t>
              </a:r>
              <a:r>
                <a:rPr lang="en-US" sz="2800" b="1" dirty="0" err="1">
                  <a:latin typeface="Nunito Black" pitchFamily="2" charset="0"/>
                </a:rPr>
                <a:t>vật</a:t>
              </a:r>
              <a:r>
                <a:rPr lang="en-US" sz="2800" b="1" dirty="0">
                  <a:latin typeface="Nunito Black" pitchFamily="2" charset="0"/>
                </a:rPr>
                <a:t> </a:t>
              </a:r>
              <a:r>
                <a:rPr lang="en-US" sz="2800" b="1" dirty="0" err="1">
                  <a:latin typeface="Nunito Black" pitchFamily="2" charset="0"/>
                </a:rPr>
                <a:t>trong</a:t>
              </a:r>
              <a:r>
                <a:rPr lang="en-US" sz="2800" b="1" dirty="0">
                  <a:latin typeface="Nunito Black" pitchFamily="2" charset="0"/>
                </a:rPr>
                <a:t> </a:t>
              </a:r>
              <a:r>
                <a:rPr lang="en-US" sz="2800" b="1" dirty="0" err="1">
                  <a:latin typeface="Nunito Black" pitchFamily="2" charset="0"/>
                </a:rPr>
                <a:t>mỗi</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a:t>
              </a:r>
              <a:endParaRPr lang="en-US" sz="2800" b="1" kern="0" dirty="0">
                <a:latin typeface="Nunito Black" panose="00000A00000000000000" pitchFamily="2" charset="0"/>
              </a:endParaRPr>
            </a:p>
          </p:txBody>
        </p:sp>
      </p:grpSp>
      <p:pic>
        <p:nvPicPr>
          <p:cNvPr id="4" name="Picture 3"/>
          <p:cNvPicPr>
            <a:picLocks noChangeAspect="1"/>
          </p:cNvPicPr>
          <p:nvPr/>
        </p:nvPicPr>
        <p:blipFill>
          <a:blip r:embed="rId4"/>
          <a:stretch>
            <a:fillRect/>
          </a:stretch>
        </p:blipFill>
        <p:spPr>
          <a:xfrm>
            <a:off x="10358266" y="4786330"/>
            <a:ext cx="2100942" cy="2013403"/>
          </a:xfrm>
          <a:prstGeom prst="rect">
            <a:avLst/>
          </a:prstGeom>
        </p:spPr>
      </p:pic>
      <p:sp>
        <p:nvSpPr>
          <p:cNvPr id="40" name="Rectangle 39"/>
          <p:cNvSpPr/>
          <p:nvPr/>
        </p:nvSpPr>
        <p:spPr>
          <a:xfrm>
            <a:off x="4233673" y="1129089"/>
            <a:ext cx="7175066" cy="2246769"/>
          </a:xfrm>
          <a:prstGeom prst="rect">
            <a:avLst/>
          </a:prstGeom>
        </p:spPr>
        <p:txBody>
          <a:bodyPr wrap="square">
            <a:spAutoFit/>
          </a:bodyPr>
          <a:lstStyle/>
          <a:p>
            <a:pPr algn="just" eaLnBrk="0" fontAlgn="base" hangingPunct="0">
              <a:spcBef>
                <a:spcPct val="0"/>
              </a:spcBef>
              <a:spcAft>
                <a:spcPct val="0"/>
              </a:spcAft>
            </a:pPr>
            <a:r>
              <a:rPr lang="en-US" altLang="en-US" sz="2800" dirty="0" err="1">
                <a:solidFill>
                  <a:srgbClr val="000000"/>
                </a:solidFill>
                <a:latin typeface="Cambria" panose="02040503050406030204" pitchFamily="18" charset="0"/>
                <a:ea typeface="Cambria" panose="02040503050406030204" pitchFamily="18" charset="0"/>
              </a:rPr>
              <a:t>Gợi</a:t>
            </a:r>
            <a:r>
              <a:rPr lang="en-US" altLang="en-US" sz="2800" dirty="0">
                <a:solidFill>
                  <a:srgbClr val="000000"/>
                </a:solidFill>
                <a:latin typeface="Cambria" panose="02040503050406030204" pitchFamily="18" charset="0"/>
                <a:ea typeface="Cambria" panose="02040503050406030204" pitchFamily="18" charset="0"/>
              </a:rPr>
              <a:t> ý: </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trong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tranh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thuộc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loại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những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đặc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điểm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nổi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bật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hình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dạng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màu</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sắc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cảnh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vật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xung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quanh</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Em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cảm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nghĩ</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khi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quan</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sát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đó</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a:blip r:embed="rId5"/>
          <a:stretch>
            <a:fillRect/>
          </a:stretch>
        </p:blipFill>
        <p:spPr>
          <a:xfrm>
            <a:off x="636520" y="1077398"/>
            <a:ext cx="3432561" cy="2629400"/>
          </a:xfrm>
          <a:prstGeom prst="rect">
            <a:avLst/>
          </a:prstGeom>
        </p:spPr>
      </p:pic>
      <p:grpSp>
        <p:nvGrpSpPr>
          <p:cNvPr id="15" name="Group 14"/>
          <p:cNvGrpSpPr/>
          <p:nvPr/>
        </p:nvGrpSpPr>
        <p:grpSpPr>
          <a:xfrm>
            <a:off x="1609148" y="3706798"/>
            <a:ext cx="9237989" cy="2648504"/>
            <a:chOff x="1654868" y="3706798"/>
            <a:chExt cx="9237989" cy="2648504"/>
          </a:xfrm>
        </p:grpSpPr>
        <p:sp>
          <p:nvSpPr>
            <p:cNvPr id="14" name="Rounded Rectangle 13"/>
            <p:cNvSpPr/>
            <p:nvPr/>
          </p:nvSpPr>
          <p:spPr>
            <a:xfrm>
              <a:off x="1654868" y="3706798"/>
              <a:ext cx="8703398" cy="2648504"/>
            </a:xfrm>
            <a:prstGeom prst="round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1654868" y="3839277"/>
              <a:ext cx="9237989" cy="2246769"/>
            </a:xfrm>
            <a:prstGeom prst="rect">
              <a:avLst/>
            </a:prstGeom>
          </p:spPr>
          <p:txBody>
            <a:bodyPr wrap="square">
              <a:spAutoFit/>
            </a:bodyPr>
            <a:lstStyle/>
            <a:p>
              <a:pPr eaLnBrk="0" fontAlgn="base" hangingPunct="0">
                <a:spcBef>
                  <a:spcPct val="0"/>
                </a:spcBef>
                <a:spcAft>
                  <a:spcPct val="0"/>
                </a:spcAft>
              </a:pPr>
              <a:r>
                <a:rPr lang="en-US" altLang="en-US" sz="2800" b="1" u="sng" dirty="0" err="1">
                  <a:solidFill>
                    <a:srgbClr val="FF0000"/>
                  </a:solidFill>
                  <a:latin typeface="Cambria" panose="02040503050406030204" pitchFamily="18" charset="0"/>
                  <a:ea typeface="Cambria" panose="02040503050406030204" pitchFamily="18" charset="0"/>
                </a:rPr>
                <a:t>Tranh</a:t>
              </a:r>
              <a:r>
                <a:rPr lang="en-US" altLang="en-US" sz="2800" b="1" u="sng" dirty="0">
                  <a:solidFill>
                    <a:srgbClr val="FF0000"/>
                  </a:solidFill>
                  <a:latin typeface="Cambria" panose="02040503050406030204" pitchFamily="18" charset="0"/>
                  <a:ea typeface="Cambria" panose="02040503050406030204" pitchFamily="18" charset="0"/>
                </a:rPr>
                <a:t> 1</a:t>
              </a:r>
            </a:p>
            <a:p>
              <a:pPr eaLnBrk="0" fontAlgn="base" hangingPunct="0">
                <a:spcBef>
                  <a:spcPct val="0"/>
                </a:spcBef>
                <a:spcAft>
                  <a:spcPct val="0"/>
                </a:spcAft>
              </a:pP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Ngôi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trong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tranh</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là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sàn</a:t>
              </a:r>
              <a:endParaRPr lang="en-US" altLang="en-US" sz="2800" b="1" dirty="0">
                <a:solidFill>
                  <a:srgbClr val="002060"/>
                </a:solidFill>
                <a:latin typeface="Cambria" panose="02040503050406030204" pitchFamily="18" charset="0"/>
                <a:ea typeface="Cambria" panose="02040503050406030204" pitchFamily="18" charset="0"/>
              </a:endParaRPr>
            </a:p>
            <a:p>
              <a:pPr eaLnBrk="0" fontAlgn="base" hangingPunct="0">
                <a:spcBef>
                  <a:spcPct val="0"/>
                </a:spcBef>
                <a:spcAft>
                  <a:spcPct val="0"/>
                </a:spcAft>
              </a:pP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Ngôi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được</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xây</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bằng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gỗ</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tre</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nứa</a:t>
              </a:r>
              <a:r>
                <a:rPr lang="en-US" altLang="en-US" sz="2800" b="1" dirty="0">
                  <a:solidFill>
                    <a:srgbClr val="002060"/>
                  </a:solidFill>
                  <a:latin typeface="Cambria" panose="02040503050406030204" pitchFamily="18" charset="0"/>
                  <a:ea typeface="Cambria" panose="02040503050406030204" pitchFamily="18" charset="0"/>
                </a:rPr>
                <a:t>,…</a:t>
              </a:r>
            </a:p>
            <a:p>
              <a:pPr eaLnBrk="0" fontAlgn="base" hangingPunct="0">
                <a:spcBef>
                  <a:spcPct val="0"/>
                </a:spcBef>
                <a:spcAft>
                  <a:spcPct val="0"/>
                </a:spcAft>
              </a:pP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Xung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quanh</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là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đồi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núi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trập</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trùng</a:t>
              </a:r>
              <a:r>
                <a:rPr lang="en-US" altLang="en-US" sz="2800" b="1" dirty="0">
                  <a:solidFill>
                    <a:srgbClr val="002060"/>
                  </a:solidFill>
                  <a:latin typeface="Cambria" panose="02040503050406030204" pitchFamily="18" charset="0"/>
                  <a:ea typeface="Cambria" panose="02040503050406030204" pitchFamily="18" charset="0"/>
                </a:rPr>
                <a:t>.</a:t>
              </a:r>
            </a:p>
            <a:p>
              <a:pPr eaLnBrk="0" fontAlgn="base" hangingPunct="0">
                <a:spcBef>
                  <a:spcPct val="0"/>
                </a:spcBef>
                <a:spcAft>
                  <a:spcPct val="0"/>
                </a:spcAft>
              </a:pP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Đây</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là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ngôi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của</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những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người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sống</a:t>
              </a:r>
              <a:r>
                <a:rPr lang="en-US" altLang="en-US" sz="2800" b="1" dirty="0">
                  <a:solidFill>
                    <a:srgbClr val="002060"/>
                  </a:solidFill>
                  <a:latin typeface="Cambria" panose="02040503050406030204" pitchFamily="18" charset="0"/>
                  <a:ea typeface="Cambria" panose="02040503050406030204" pitchFamily="18" charset="0"/>
                </a:rPr>
                <a:t> ở </a:t>
              </a:r>
              <a:r>
                <a:rPr lang="en-US" altLang="en-US" sz="2800" b="1" dirty="0" err="1">
                  <a:solidFill>
                    <a:srgbClr val="002060"/>
                  </a:solidFill>
                  <a:latin typeface="Cambria" panose="02040503050406030204" pitchFamily="18" charset="0"/>
                  <a:ea typeface="Cambria" panose="02040503050406030204" pitchFamily="18" charset="0"/>
                </a:rPr>
                <a:t>vùng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núi</a:t>
              </a:r>
              <a:r>
                <a:rPr lang="en-US" altLang="en-US" sz="2800" b="1" dirty="0">
                  <a:solidFill>
                    <a:srgbClr val="002060"/>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345498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30405" y="205031"/>
            <a:ext cx="11418467" cy="872367"/>
            <a:chOff x="485752" y="219765"/>
            <a:chExt cx="12061720" cy="910224"/>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4091" l="0" r="97804"/>
                      </a14:imgEffect>
                    </a14:imgLayer>
                  </a14:imgProps>
                </a:ext>
              </a:extLst>
            </a:blip>
            <a:stretch>
              <a:fillRect/>
            </a:stretch>
          </p:blipFill>
          <p:spPr>
            <a:xfrm>
              <a:off x="485752" y="219765"/>
              <a:ext cx="12061720" cy="910224"/>
            </a:xfrm>
            <a:prstGeom prst="rect">
              <a:avLst/>
            </a:prstGeom>
          </p:spPr>
        </p:pic>
        <p:sp>
          <p:nvSpPr>
            <p:cNvPr id="2" name="Rectangle 1"/>
            <p:cNvSpPr/>
            <p:nvPr/>
          </p:nvSpPr>
          <p:spPr>
            <a:xfrm>
              <a:off x="633779" y="401446"/>
              <a:ext cx="11765663" cy="545926"/>
            </a:xfrm>
            <a:prstGeom prst="rect">
              <a:avLst/>
            </a:prstGeom>
          </p:spPr>
          <p:txBody>
            <a:bodyPr wrap="square">
              <a:spAutoFit/>
            </a:bodyPr>
            <a:lstStyle/>
            <a:p>
              <a:pPr lvl="0" algn="ctr" defTabSz="609539">
                <a:defRPr/>
              </a:pPr>
              <a:r>
                <a:rPr lang="en-US" sz="2800" kern="0" dirty="0">
                  <a:latin typeface="Nunito Black" panose="00000A00000000000000" pitchFamily="2" charset="0"/>
                </a:rPr>
                <a:t>1. </a:t>
              </a:r>
              <a:r>
                <a:rPr lang="en-US" sz="2800" b="1" dirty="0" err="1">
                  <a:latin typeface="Nunito Black" pitchFamily="2" charset="0"/>
                </a:rPr>
                <a:t>Quan</a:t>
              </a:r>
              <a:r>
                <a:rPr lang="en-US" sz="2800" b="1" dirty="0">
                  <a:latin typeface="Nunito Black" pitchFamily="2" charset="0"/>
                </a:rPr>
                <a:t> </a:t>
              </a:r>
              <a:r>
                <a:rPr lang="en-US" sz="2800" b="1" dirty="0" err="1">
                  <a:latin typeface="Nunito Black" pitchFamily="2" charset="0"/>
                </a:rPr>
                <a:t>sách</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 </a:t>
              </a:r>
              <a:r>
                <a:rPr lang="en-US" sz="2800" b="1" dirty="0" err="1">
                  <a:latin typeface="Nunito Black" pitchFamily="2" charset="0"/>
                </a:rPr>
                <a:t>nêu</a:t>
              </a:r>
              <a:r>
                <a:rPr lang="en-US" sz="2800" b="1" dirty="0">
                  <a:latin typeface="Nunito Black" pitchFamily="2" charset="0"/>
                </a:rPr>
                <a:t> </a:t>
              </a:r>
              <a:r>
                <a:rPr lang="en-US" sz="2800" b="1" dirty="0" err="1">
                  <a:latin typeface="Nunito Black" pitchFamily="2" charset="0"/>
                </a:rPr>
                <a:t>đặc</a:t>
              </a:r>
              <a:r>
                <a:rPr lang="en-US" sz="2800" b="1" dirty="0">
                  <a:latin typeface="Nunito Black" pitchFamily="2" charset="0"/>
                </a:rPr>
                <a:t> </a:t>
              </a:r>
              <a:r>
                <a:rPr lang="en-US" sz="2800" b="1" dirty="0" err="1">
                  <a:latin typeface="Nunito Black" pitchFamily="2" charset="0"/>
                </a:rPr>
                <a:t>điểm</a:t>
              </a:r>
              <a:r>
                <a:rPr lang="en-US" sz="2800" b="1" dirty="0">
                  <a:latin typeface="Nunito Black" pitchFamily="2" charset="0"/>
                </a:rPr>
                <a:t> </a:t>
              </a:r>
              <a:r>
                <a:rPr lang="en-US" sz="2800" b="1" dirty="0" err="1">
                  <a:latin typeface="Nunito Black" pitchFamily="2" charset="0"/>
                </a:rPr>
                <a:t>của</a:t>
              </a:r>
              <a:r>
                <a:rPr lang="en-US" sz="2800" b="1" dirty="0">
                  <a:latin typeface="Nunito Black" pitchFamily="2" charset="0"/>
                </a:rPr>
                <a:t> </a:t>
              </a:r>
              <a:r>
                <a:rPr lang="en-US" sz="2800" b="1" dirty="0" err="1">
                  <a:latin typeface="Nunito Black" pitchFamily="2" charset="0"/>
                </a:rPr>
                <a:t>sự</a:t>
              </a:r>
              <a:r>
                <a:rPr lang="en-US" sz="2800" b="1" dirty="0">
                  <a:latin typeface="Nunito Black" pitchFamily="2" charset="0"/>
                </a:rPr>
                <a:t> </a:t>
              </a:r>
              <a:r>
                <a:rPr lang="en-US" sz="2800" b="1" dirty="0" err="1">
                  <a:latin typeface="Nunito Black" pitchFamily="2" charset="0"/>
                </a:rPr>
                <a:t>vật</a:t>
              </a:r>
              <a:r>
                <a:rPr lang="en-US" sz="2800" b="1" dirty="0">
                  <a:latin typeface="Nunito Black" pitchFamily="2" charset="0"/>
                </a:rPr>
                <a:t> </a:t>
              </a:r>
              <a:r>
                <a:rPr lang="en-US" sz="2800" b="1" dirty="0" err="1">
                  <a:latin typeface="Nunito Black" pitchFamily="2" charset="0"/>
                </a:rPr>
                <a:t>trong</a:t>
              </a:r>
              <a:r>
                <a:rPr lang="en-US" sz="2800" b="1" dirty="0">
                  <a:latin typeface="Nunito Black" pitchFamily="2" charset="0"/>
                </a:rPr>
                <a:t> </a:t>
              </a:r>
              <a:r>
                <a:rPr lang="en-US" sz="2800" b="1" dirty="0" err="1">
                  <a:latin typeface="Nunito Black" pitchFamily="2" charset="0"/>
                </a:rPr>
                <a:t>mỗi</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a:t>
              </a:r>
              <a:endParaRPr lang="en-US" sz="2800" b="1" kern="0" dirty="0">
                <a:latin typeface="Nunito Black" panose="00000A00000000000000" pitchFamily="2" charset="0"/>
              </a:endParaRPr>
            </a:p>
          </p:txBody>
        </p:sp>
      </p:grpSp>
      <p:sp>
        <p:nvSpPr>
          <p:cNvPr id="40" name="Rectangle 39"/>
          <p:cNvSpPr/>
          <p:nvPr/>
        </p:nvSpPr>
        <p:spPr>
          <a:xfrm>
            <a:off x="4233673" y="1129089"/>
            <a:ext cx="7175066" cy="2246769"/>
          </a:xfrm>
          <a:prstGeom prst="rect">
            <a:avLst/>
          </a:prstGeom>
        </p:spPr>
        <p:txBody>
          <a:bodyPr wrap="square">
            <a:spAutoFit/>
          </a:bodyPr>
          <a:lstStyle/>
          <a:p>
            <a:pPr algn="just" eaLnBrk="0" fontAlgn="base" hangingPunct="0">
              <a:spcBef>
                <a:spcPct val="0"/>
              </a:spcBef>
              <a:spcAft>
                <a:spcPct val="0"/>
              </a:spcAft>
            </a:pPr>
            <a:r>
              <a:rPr lang="en-US" altLang="en-US" sz="2800" dirty="0" err="1">
                <a:solidFill>
                  <a:srgbClr val="000000"/>
                </a:solidFill>
                <a:latin typeface="Cambria" panose="02040503050406030204" pitchFamily="18" charset="0"/>
                <a:ea typeface="Cambria" panose="02040503050406030204" pitchFamily="18" charset="0"/>
              </a:rPr>
              <a:t>Gợi</a:t>
            </a:r>
            <a:r>
              <a:rPr lang="en-US" altLang="en-US" sz="2800" dirty="0">
                <a:solidFill>
                  <a:srgbClr val="000000"/>
                </a:solidFill>
                <a:latin typeface="Cambria" panose="02040503050406030204" pitchFamily="18" charset="0"/>
                <a:ea typeface="Cambria" panose="02040503050406030204" pitchFamily="18" charset="0"/>
              </a:rPr>
              <a:t> ý: </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trong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tranh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thuộc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loại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những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đặc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điểm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nổi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bật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hình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dạng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màu</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sắc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cảnh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vật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xung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quanh</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Em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cảm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nghĩ</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khi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quan</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sát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đó</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4"/>
          <a:stretch>
            <a:fillRect/>
          </a:stretch>
        </p:blipFill>
        <p:spPr>
          <a:xfrm>
            <a:off x="675784" y="972296"/>
            <a:ext cx="3164696" cy="2518452"/>
          </a:xfrm>
          <a:prstGeom prst="rect">
            <a:avLst/>
          </a:prstGeom>
        </p:spPr>
      </p:pic>
      <p:grpSp>
        <p:nvGrpSpPr>
          <p:cNvPr id="7" name="Group 6"/>
          <p:cNvGrpSpPr/>
          <p:nvPr/>
        </p:nvGrpSpPr>
        <p:grpSpPr>
          <a:xfrm>
            <a:off x="841248" y="3604237"/>
            <a:ext cx="10268712" cy="2580882"/>
            <a:chOff x="841248" y="3604237"/>
            <a:chExt cx="10268712" cy="2580882"/>
          </a:xfrm>
        </p:grpSpPr>
        <p:sp>
          <p:nvSpPr>
            <p:cNvPr id="14" name="Rounded Rectangle 13"/>
            <p:cNvSpPr/>
            <p:nvPr/>
          </p:nvSpPr>
          <p:spPr>
            <a:xfrm>
              <a:off x="841248" y="3635930"/>
              <a:ext cx="10122407" cy="2549189"/>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3720" y="3604237"/>
              <a:ext cx="10116240" cy="2523768"/>
            </a:xfrm>
            <a:prstGeom prst="rect">
              <a:avLst/>
            </a:prstGeom>
          </p:spPr>
          <p:txBody>
            <a:bodyPr wrap="square">
              <a:spAutoFit/>
            </a:bodyPr>
            <a:lstStyle/>
            <a:p>
              <a:pPr lvl="0" eaLnBrk="0" fontAlgn="base" hangingPunct="0">
                <a:spcBef>
                  <a:spcPct val="0"/>
                </a:spcBef>
                <a:spcAft>
                  <a:spcPct val="0"/>
                </a:spcAft>
              </a:pPr>
              <a:r>
                <a:rPr kumimoji="0" lang="en-US" altLang="en-US" sz="2800" b="1" i="0" u="sng" strike="noStrike" cap="none" normalizeH="0" baseline="0" dirty="0" err="1">
                  <a:ln>
                    <a:noFill/>
                  </a:ln>
                  <a:solidFill>
                    <a:srgbClr val="FF0000"/>
                  </a:solidFill>
                  <a:effectLst/>
                  <a:latin typeface="Cambria" panose="02040503050406030204" pitchFamily="18" charset="0"/>
                  <a:ea typeface="Cambria" panose="02040503050406030204" pitchFamily="18" charset="0"/>
                </a:rPr>
                <a:t>Tranh</a:t>
              </a:r>
              <a:r>
                <a:rPr kumimoji="0" lang="en-US" altLang="en-US" sz="2800" b="1" i="0" u="sng" strike="noStrike" cap="none" normalizeH="0" baseline="0" dirty="0">
                  <a:ln>
                    <a:noFill/>
                  </a:ln>
                  <a:solidFill>
                    <a:srgbClr val="FF0000"/>
                  </a:solidFill>
                  <a:effectLst/>
                  <a:latin typeface="Cambria" panose="02040503050406030204" pitchFamily="18" charset="0"/>
                  <a:ea typeface="Cambria" panose="02040503050406030204" pitchFamily="18" charset="0"/>
                </a:rPr>
                <a:t> 2:</a:t>
              </a:r>
            </a:p>
            <a:p>
              <a:pPr lvl="0" algn="just" eaLnBrk="0" fontAlgn="base" hangingPunct="0">
                <a:spcBef>
                  <a:spcPct val="0"/>
                </a:spcBef>
                <a:spcAft>
                  <a:spcPct val="0"/>
                </a:spcAft>
              </a:pP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Ngôi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nhà</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trong</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bức</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tranh</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là</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ngôi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nhà</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cấp</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bốn</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ở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vùng</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nông</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thôn</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p>
            <a:p>
              <a:pPr lvl="0" algn="just" eaLnBrk="0" fontAlgn="base" hangingPunct="0">
                <a:spcBef>
                  <a:spcPct val="0"/>
                </a:spcBef>
                <a:spcAft>
                  <a:spcPct val="0"/>
                </a:spcAft>
              </a:pP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Ngôi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nhà</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được</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sơn</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tường</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màu</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vàng</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mái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ngói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đỏ</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tươi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p>
            <a:p>
              <a:pPr lvl="0" algn="just" eaLnBrk="0" fontAlgn="base" hangingPunct="0">
                <a:spcBef>
                  <a:spcPct val="0"/>
                </a:spcBef>
                <a:spcAft>
                  <a:spcPct val="0"/>
                </a:spcAft>
              </a:pP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Xung</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quanh</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ngôi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nhà</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là</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cây</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cối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vườn</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tược</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p>
            <a:p>
              <a:pPr lvl="0" algn="just" eaLnBrk="0" fontAlgn="base" hangingPunct="0">
                <a:spcBef>
                  <a:spcPct val="0"/>
                </a:spcBef>
                <a:spcAft>
                  <a:spcPct val="0"/>
                </a:spcAft>
              </a:pP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Bức</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tranh</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về</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ngôi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nhà</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này</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đem</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lại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cho</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em</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cảm</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giác</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bình</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dị</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p>
            <a:p>
              <a:pPr lvl="0" algn="just" eaLnBrk="0" fontAlgn="base" hangingPunct="0">
                <a:spcBef>
                  <a:spcPct val="0"/>
                </a:spcBef>
                <a:spcAft>
                  <a:spcPct val="0"/>
                </a:spcAft>
              </a:pP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yên</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bình</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p>
          </p:txBody>
        </p:sp>
      </p:grpSp>
      <p:pic>
        <p:nvPicPr>
          <p:cNvPr id="4" name="Picture 3"/>
          <p:cNvPicPr>
            <a:picLocks noChangeAspect="1"/>
          </p:cNvPicPr>
          <p:nvPr/>
        </p:nvPicPr>
        <p:blipFill>
          <a:blip r:embed="rId5"/>
          <a:stretch>
            <a:fillRect/>
          </a:stretch>
        </p:blipFill>
        <p:spPr>
          <a:xfrm>
            <a:off x="10465897" y="5011303"/>
            <a:ext cx="1885679" cy="1807109"/>
          </a:xfrm>
          <a:prstGeom prst="rect">
            <a:avLst/>
          </a:prstGeom>
        </p:spPr>
      </p:pic>
    </p:spTree>
    <p:extLst>
      <p:ext uri="{BB962C8B-B14F-4D97-AF65-F5344CB8AC3E}">
        <p14:creationId xmlns:p14="http://schemas.microsoft.com/office/powerpoint/2010/main" val="3688618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30405" y="205031"/>
            <a:ext cx="11418467" cy="872367"/>
            <a:chOff x="485752" y="219765"/>
            <a:chExt cx="12061720" cy="910224"/>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4091" l="0" r="97804"/>
                      </a14:imgEffect>
                    </a14:imgLayer>
                  </a14:imgProps>
                </a:ext>
              </a:extLst>
            </a:blip>
            <a:stretch>
              <a:fillRect/>
            </a:stretch>
          </p:blipFill>
          <p:spPr>
            <a:xfrm>
              <a:off x="485752" y="219765"/>
              <a:ext cx="12061720" cy="910224"/>
            </a:xfrm>
            <a:prstGeom prst="rect">
              <a:avLst/>
            </a:prstGeom>
          </p:spPr>
        </p:pic>
        <p:sp>
          <p:nvSpPr>
            <p:cNvPr id="2" name="Rectangle 1"/>
            <p:cNvSpPr/>
            <p:nvPr/>
          </p:nvSpPr>
          <p:spPr>
            <a:xfrm>
              <a:off x="633779" y="401446"/>
              <a:ext cx="11765663" cy="545926"/>
            </a:xfrm>
            <a:prstGeom prst="rect">
              <a:avLst/>
            </a:prstGeom>
          </p:spPr>
          <p:txBody>
            <a:bodyPr wrap="square">
              <a:spAutoFit/>
            </a:bodyPr>
            <a:lstStyle/>
            <a:p>
              <a:pPr lvl="0" algn="ctr" defTabSz="609539">
                <a:defRPr/>
              </a:pPr>
              <a:r>
                <a:rPr lang="en-US" sz="2800" kern="0" dirty="0">
                  <a:latin typeface="Nunito Black" panose="00000A00000000000000" pitchFamily="2" charset="0"/>
                </a:rPr>
                <a:t>1. </a:t>
              </a:r>
              <a:r>
                <a:rPr lang="en-US" sz="2800" b="1" dirty="0" err="1">
                  <a:latin typeface="Nunito Black" pitchFamily="2" charset="0"/>
                </a:rPr>
                <a:t>Quan</a:t>
              </a:r>
              <a:r>
                <a:rPr lang="en-US" sz="2800" b="1" dirty="0">
                  <a:latin typeface="Nunito Black" pitchFamily="2" charset="0"/>
                </a:rPr>
                <a:t> </a:t>
              </a:r>
              <a:r>
                <a:rPr lang="en-US" sz="2800" b="1" dirty="0" err="1">
                  <a:latin typeface="Nunito Black" pitchFamily="2" charset="0"/>
                </a:rPr>
                <a:t>sách</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 </a:t>
              </a:r>
              <a:r>
                <a:rPr lang="en-US" sz="2800" b="1" dirty="0" err="1">
                  <a:latin typeface="Nunito Black" pitchFamily="2" charset="0"/>
                </a:rPr>
                <a:t>nêu</a:t>
              </a:r>
              <a:r>
                <a:rPr lang="en-US" sz="2800" b="1" dirty="0">
                  <a:latin typeface="Nunito Black" pitchFamily="2" charset="0"/>
                </a:rPr>
                <a:t> </a:t>
              </a:r>
              <a:r>
                <a:rPr lang="en-US" sz="2800" b="1" dirty="0" err="1">
                  <a:latin typeface="Nunito Black" pitchFamily="2" charset="0"/>
                </a:rPr>
                <a:t>đặc</a:t>
              </a:r>
              <a:r>
                <a:rPr lang="en-US" sz="2800" b="1" dirty="0">
                  <a:latin typeface="Nunito Black" pitchFamily="2" charset="0"/>
                </a:rPr>
                <a:t> </a:t>
              </a:r>
              <a:r>
                <a:rPr lang="en-US" sz="2800" b="1" dirty="0" err="1">
                  <a:latin typeface="Nunito Black" pitchFamily="2" charset="0"/>
                </a:rPr>
                <a:t>điểm</a:t>
              </a:r>
              <a:r>
                <a:rPr lang="en-US" sz="2800" b="1" dirty="0">
                  <a:latin typeface="Nunito Black" pitchFamily="2" charset="0"/>
                </a:rPr>
                <a:t> </a:t>
              </a:r>
              <a:r>
                <a:rPr lang="en-US" sz="2800" b="1" dirty="0" err="1">
                  <a:latin typeface="Nunito Black" pitchFamily="2" charset="0"/>
                </a:rPr>
                <a:t>của</a:t>
              </a:r>
              <a:r>
                <a:rPr lang="en-US" sz="2800" b="1" dirty="0">
                  <a:latin typeface="Nunito Black" pitchFamily="2" charset="0"/>
                </a:rPr>
                <a:t> </a:t>
              </a:r>
              <a:r>
                <a:rPr lang="en-US" sz="2800" b="1" dirty="0" err="1">
                  <a:latin typeface="Nunito Black" pitchFamily="2" charset="0"/>
                </a:rPr>
                <a:t>sự</a:t>
              </a:r>
              <a:r>
                <a:rPr lang="en-US" sz="2800" b="1" dirty="0">
                  <a:latin typeface="Nunito Black" pitchFamily="2" charset="0"/>
                </a:rPr>
                <a:t> </a:t>
              </a:r>
              <a:r>
                <a:rPr lang="en-US" sz="2800" b="1" dirty="0" err="1">
                  <a:latin typeface="Nunito Black" pitchFamily="2" charset="0"/>
                </a:rPr>
                <a:t>vật</a:t>
              </a:r>
              <a:r>
                <a:rPr lang="en-US" sz="2800" b="1" dirty="0">
                  <a:latin typeface="Nunito Black" pitchFamily="2" charset="0"/>
                </a:rPr>
                <a:t> </a:t>
              </a:r>
              <a:r>
                <a:rPr lang="en-US" sz="2800" b="1" dirty="0" err="1">
                  <a:latin typeface="Nunito Black" pitchFamily="2" charset="0"/>
                </a:rPr>
                <a:t>trong</a:t>
              </a:r>
              <a:r>
                <a:rPr lang="en-US" sz="2800" b="1" dirty="0">
                  <a:latin typeface="Nunito Black" pitchFamily="2" charset="0"/>
                </a:rPr>
                <a:t> </a:t>
              </a:r>
              <a:r>
                <a:rPr lang="en-US" sz="2800" b="1" dirty="0" err="1">
                  <a:latin typeface="Nunito Black" pitchFamily="2" charset="0"/>
                </a:rPr>
                <a:t>mỗi</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a:t>
              </a:r>
              <a:endParaRPr lang="en-US" sz="2800" b="1" kern="0" dirty="0">
                <a:latin typeface="Nunito Black" panose="00000A00000000000000" pitchFamily="2" charset="0"/>
              </a:endParaRPr>
            </a:p>
          </p:txBody>
        </p:sp>
      </p:grpSp>
      <p:pic>
        <p:nvPicPr>
          <p:cNvPr id="4" name="Picture 3"/>
          <p:cNvPicPr>
            <a:picLocks noChangeAspect="1"/>
          </p:cNvPicPr>
          <p:nvPr/>
        </p:nvPicPr>
        <p:blipFill>
          <a:blip r:embed="rId4"/>
          <a:stretch>
            <a:fillRect/>
          </a:stretch>
        </p:blipFill>
        <p:spPr>
          <a:xfrm>
            <a:off x="10358266" y="4786330"/>
            <a:ext cx="2100942" cy="2013403"/>
          </a:xfrm>
          <a:prstGeom prst="rect">
            <a:avLst/>
          </a:prstGeom>
        </p:spPr>
      </p:pic>
      <p:sp>
        <p:nvSpPr>
          <p:cNvPr id="40" name="Rectangle 39"/>
          <p:cNvSpPr/>
          <p:nvPr/>
        </p:nvSpPr>
        <p:spPr>
          <a:xfrm>
            <a:off x="4233673" y="1129089"/>
            <a:ext cx="7175066" cy="2246769"/>
          </a:xfrm>
          <a:prstGeom prst="rect">
            <a:avLst/>
          </a:prstGeom>
        </p:spPr>
        <p:txBody>
          <a:bodyPr wrap="square">
            <a:spAutoFit/>
          </a:bodyPr>
          <a:lstStyle/>
          <a:p>
            <a:pPr algn="just" eaLnBrk="0" fontAlgn="base" hangingPunct="0">
              <a:spcBef>
                <a:spcPct val="0"/>
              </a:spcBef>
              <a:spcAft>
                <a:spcPct val="0"/>
              </a:spcAft>
            </a:pPr>
            <a:r>
              <a:rPr lang="en-US" altLang="en-US" sz="2800" dirty="0" err="1">
                <a:solidFill>
                  <a:srgbClr val="000000"/>
                </a:solidFill>
                <a:latin typeface="Cambria" panose="02040503050406030204" pitchFamily="18" charset="0"/>
                <a:ea typeface="Cambria" panose="02040503050406030204" pitchFamily="18" charset="0"/>
              </a:rPr>
              <a:t>Gợi</a:t>
            </a:r>
            <a:r>
              <a:rPr lang="en-US" altLang="en-US" sz="2800" dirty="0">
                <a:solidFill>
                  <a:srgbClr val="000000"/>
                </a:solidFill>
                <a:latin typeface="Cambria" panose="02040503050406030204" pitchFamily="18" charset="0"/>
                <a:ea typeface="Cambria" panose="02040503050406030204" pitchFamily="18" charset="0"/>
              </a:rPr>
              <a:t> ý: </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trong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tranh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thuộc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loại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những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đặc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điểm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nổi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bật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hình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dạng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màu</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sắc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cảnh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vật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xung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quanh</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Em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cảm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nghĩ</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khi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quan</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sát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đó</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5"/>
          <a:stretch>
            <a:fillRect/>
          </a:stretch>
        </p:blipFill>
        <p:spPr>
          <a:xfrm>
            <a:off x="466344" y="948402"/>
            <a:ext cx="3566159" cy="2758396"/>
          </a:xfrm>
          <a:prstGeom prst="rect">
            <a:avLst/>
          </a:prstGeom>
        </p:spPr>
      </p:pic>
      <p:grpSp>
        <p:nvGrpSpPr>
          <p:cNvPr id="7" name="Group 6"/>
          <p:cNvGrpSpPr/>
          <p:nvPr/>
        </p:nvGrpSpPr>
        <p:grpSpPr>
          <a:xfrm>
            <a:off x="1487937" y="3650520"/>
            <a:ext cx="9018518" cy="2704782"/>
            <a:chOff x="1487937" y="3650520"/>
            <a:chExt cx="9018518" cy="2704782"/>
          </a:xfrm>
        </p:grpSpPr>
        <p:sp>
          <p:nvSpPr>
            <p:cNvPr id="14" name="Rounded Rectangle 13"/>
            <p:cNvSpPr/>
            <p:nvPr/>
          </p:nvSpPr>
          <p:spPr>
            <a:xfrm>
              <a:off x="1487937" y="3706798"/>
              <a:ext cx="9018517" cy="264850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97152" y="3650520"/>
              <a:ext cx="8909303" cy="2677656"/>
            </a:xfrm>
            <a:prstGeom prst="rect">
              <a:avLst/>
            </a:prstGeom>
          </p:spPr>
          <p:txBody>
            <a:bodyPr wrap="square">
              <a:spAutoFit/>
            </a:bodyPr>
            <a:lstStyle/>
            <a:p>
              <a:pPr eaLnBrk="0" fontAlgn="base" hangingPunct="0">
                <a:spcBef>
                  <a:spcPct val="0"/>
                </a:spcBef>
                <a:spcAft>
                  <a:spcPct val="0"/>
                </a:spcAft>
              </a:pPr>
              <a:r>
                <a:rPr lang="en-US" altLang="en-US" sz="2800" b="1" u="sng" dirty="0" err="1">
                  <a:solidFill>
                    <a:srgbClr val="FF0000"/>
                  </a:solidFill>
                  <a:latin typeface="Cambria" panose="02040503050406030204" pitchFamily="18" charset="0"/>
                  <a:ea typeface="Cambria" panose="02040503050406030204" pitchFamily="18" charset="0"/>
                </a:rPr>
                <a:t>Tranh</a:t>
              </a:r>
              <a:r>
                <a:rPr lang="en-US" altLang="en-US" sz="2800" b="1" u="sng" dirty="0">
                  <a:solidFill>
                    <a:srgbClr val="FF0000"/>
                  </a:solidFill>
                  <a:latin typeface="Cambria" panose="02040503050406030204" pitchFamily="18" charset="0"/>
                  <a:ea typeface="Cambria" panose="02040503050406030204" pitchFamily="18" charset="0"/>
                </a:rPr>
                <a:t> 3:</a:t>
              </a:r>
            </a:p>
            <a:p>
              <a:pPr algn="just" eaLnBrk="0" fontAlgn="base" hangingPunct="0">
                <a:spcBef>
                  <a:spcPct val="0"/>
                </a:spcBef>
                <a:spcAft>
                  <a:spcPct val="0"/>
                </a:spcAft>
              </a:pP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Ngôi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trong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tranh</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là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ngôi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ở </a:t>
              </a:r>
              <a:r>
                <a:rPr lang="en-US" altLang="en-US" sz="2800" b="1" dirty="0" err="1">
                  <a:solidFill>
                    <a:srgbClr val="002060"/>
                  </a:solidFill>
                  <a:latin typeface="Cambria" panose="02040503050406030204" pitchFamily="18" charset="0"/>
                  <a:ea typeface="Cambria" panose="02040503050406030204" pitchFamily="18" charset="0"/>
                </a:rPr>
                <a:t>thành</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phố</a:t>
              </a:r>
              <a:endParaRPr lang="en-US" altLang="en-US" sz="2800" b="1" dirty="0">
                <a:solidFill>
                  <a:srgbClr val="002060"/>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Ngôi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có</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những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thiết</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bị</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hiện</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đại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như</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ti</a:t>
              </a:r>
              <a:r>
                <a:rPr lang="en-US" altLang="en-US" sz="2800" b="1" dirty="0">
                  <a:solidFill>
                    <a:srgbClr val="002060"/>
                  </a:solidFill>
                  <a:latin typeface="Cambria" panose="02040503050406030204" pitchFamily="18" charset="0"/>
                  <a:ea typeface="Cambria" panose="02040503050406030204" pitchFamily="18" charset="0"/>
                </a:rPr>
                <a:t> vi </a:t>
              </a:r>
              <a:r>
                <a:rPr lang="en-US" altLang="en-US" sz="2800" b="1" dirty="0" err="1">
                  <a:solidFill>
                    <a:srgbClr val="002060"/>
                  </a:solidFill>
                  <a:latin typeface="Cambria" panose="02040503050406030204" pitchFamily="18" charset="0"/>
                  <a:ea typeface="Cambria" panose="02040503050406030204" pitchFamily="18" charset="0"/>
                </a:rPr>
                <a:t>màn</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hình</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phẳng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điều</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hòa</a:t>
              </a:r>
              <a:r>
                <a:rPr lang="en-US" altLang="en-US" sz="2800" b="1" dirty="0">
                  <a:solidFill>
                    <a:srgbClr val="002060"/>
                  </a:solidFill>
                  <a:latin typeface="Cambria" panose="02040503050406030204" pitchFamily="18" charset="0"/>
                  <a:ea typeface="Cambria" panose="02040503050406030204" pitchFamily="18" charset="0"/>
                </a:rPr>
                <a:t>,…</a:t>
              </a:r>
            </a:p>
            <a:p>
              <a:pPr algn="just" eaLnBrk="0" fontAlgn="base" hangingPunct="0">
                <a:spcBef>
                  <a:spcPct val="0"/>
                </a:spcBef>
                <a:spcAft>
                  <a:spcPct val="0"/>
                </a:spcAft>
              </a:pP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Tường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của</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ngôi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được</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sơn</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màu</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hồng</a:t>
              </a:r>
              <a:r>
                <a:rPr lang="en-US" altLang="en-US" sz="2800" b="1" dirty="0">
                  <a:solidFill>
                    <a:srgbClr val="002060"/>
                  </a:solidFill>
                  <a:latin typeface="Cambria" panose="02040503050406030204" pitchFamily="18" charset="0"/>
                  <a:ea typeface="Cambria" panose="02040503050406030204" pitchFamily="18" charset="0"/>
                </a:rPr>
                <a:t>.</a:t>
              </a:r>
            </a:p>
            <a:p>
              <a:pPr algn="just" eaLnBrk="0" fontAlgn="base" hangingPunct="0">
                <a:spcBef>
                  <a:spcPct val="0"/>
                </a:spcBef>
                <a:spcAft>
                  <a:spcPct val="0"/>
                </a:spcAft>
              </a:pP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Ngôi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này</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mang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lại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cho</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em</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cảm</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giác</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tiện</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nghi</a:t>
              </a:r>
              <a:r>
                <a:rPr lang="en-US" altLang="en-US" sz="2800" b="1" dirty="0">
                  <a:solidFill>
                    <a:srgbClr val="002060"/>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041492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36597" y="204582"/>
            <a:ext cx="11138198" cy="872367"/>
            <a:chOff x="-1275160" y="219297"/>
            <a:chExt cx="11765663" cy="910224"/>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4091" l="0" r="97804"/>
                      </a14:imgEffect>
                    </a14:imgLayer>
                  </a14:imgProps>
                </a:ext>
              </a:extLst>
            </a:blip>
            <a:stretch>
              <a:fillRect/>
            </a:stretch>
          </p:blipFill>
          <p:spPr>
            <a:xfrm>
              <a:off x="485750" y="219297"/>
              <a:ext cx="8217392" cy="910224"/>
            </a:xfrm>
            <a:prstGeom prst="rect">
              <a:avLst/>
            </a:prstGeom>
          </p:spPr>
        </p:pic>
        <p:sp>
          <p:nvSpPr>
            <p:cNvPr id="2" name="Rectangle 1"/>
            <p:cNvSpPr/>
            <p:nvPr/>
          </p:nvSpPr>
          <p:spPr>
            <a:xfrm>
              <a:off x="-1275160" y="435852"/>
              <a:ext cx="11765663" cy="545926"/>
            </a:xfrm>
            <a:prstGeom prst="rect">
              <a:avLst/>
            </a:prstGeom>
          </p:spPr>
          <p:txBody>
            <a:bodyPr wrap="square">
              <a:spAutoFit/>
            </a:bodyPr>
            <a:lstStyle/>
            <a:p>
              <a:pPr lvl="0" algn="ctr" defTabSz="609539">
                <a:defRPr/>
              </a:pPr>
              <a:r>
                <a:rPr lang="en-US" sz="2800" kern="0" dirty="0">
                  <a:latin typeface="Nunito Black" panose="00000A00000000000000" pitchFamily="2" charset="0"/>
                </a:rPr>
                <a:t>2. </a:t>
              </a:r>
              <a:r>
                <a:rPr lang="en-US" sz="2800" kern="0" dirty="0" err="1">
                  <a:latin typeface="Nunito Black" panose="00000A00000000000000" pitchFamily="2" charset="0"/>
                </a:rPr>
                <a:t>Viết</a:t>
              </a:r>
              <a:r>
                <a:rPr lang="en-US" sz="2800" kern="0" dirty="0">
                  <a:latin typeface="Nunito Black" panose="00000A00000000000000" pitchFamily="2" charset="0"/>
                </a:rPr>
                <a:t> </a:t>
              </a:r>
              <a:r>
                <a:rPr lang="en-US" sz="2800" kern="0" dirty="0" err="1">
                  <a:latin typeface="Nunito Black" panose="00000A00000000000000" pitchFamily="2" charset="0"/>
                </a:rPr>
                <a:t>đoạn</a:t>
              </a:r>
              <a:r>
                <a:rPr lang="en-US" sz="2800" kern="0" dirty="0">
                  <a:latin typeface="Nunito Black" panose="00000A00000000000000" pitchFamily="2" charset="0"/>
                </a:rPr>
                <a:t> </a:t>
              </a:r>
              <a:r>
                <a:rPr lang="en-US" sz="2800" kern="0" dirty="0" err="1">
                  <a:latin typeface="Nunito Black" panose="00000A00000000000000" pitchFamily="2" charset="0"/>
                </a:rPr>
                <a:t>văn</a:t>
              </a:r>
              <a:r>
                <a:rPr lang="en-US" sz="2800" kern="0" dirty="0">
                  <a:latin typeface="Nunito Black" panose="00000A00000000000000" pitchFamily="2" charset="0"/>
                </a:rPr>
                <a:t> </a:t>
              </a:r>
              <a:r>
                <a:rPr lang="en-US" sz="2800" kern="0" dirty="0" err="1">
                  <a:latin typeface="Nunito Black" panose="00000A00000000000000" pitchFamily="2" charset="0"/>
                </a:rPr>
                <a:t>tả</a:t>
              </a:r>
              <a:r>
                <a:rPr lang="en-US" sz="2800" kern="0" dirty="0">
                  <a:latin typeface="Nunito Black" panose="00000A00000000000000" pitchFamily="2" charset="0"/>
                </a:rPr>
                <a:t> </a:t>
              </a:r>
              <a:r>
                <a:rPr lang="en-US" sz="2800" kern="0" dirty="0" err="1">
                  <a:latin typeface="Nunito Black" panose="00000A00000000000000" pitchFamily="2" charset="0"/>
                </a:rPr>
                <a:t>ngôi</a:t>
              </a:r>
              <a:r>
                <a:rPr lang="en-US" sz="2800" kern="0" dirty="0">
                  <a:latin typeface="Nunito Black" panose="00000A00000000000000" pitchFamily="2" charset="0"/>
                </a:rPr>
                <a:t> </a:t>
              </a:r>
              <a:r>
                <a:rPr lang="en-US" sz="2800" kern="0" dirty="0" err="1">
                  <a:latin typeface="Nunito Black" panose="00000A00000000000000" pitchFamily="2" charset="0"/>
                </a:rPr>
                <a:t>nhà</a:t>
              </a:r>
              <a:r>
                <a:rPr lang="en-US" sz="2800" kern="0" dirty="0">
                  <a:latin typeface="Nunito Black" panose="00000A00000000000000" pitchFamily="2" charset="0"/>
                </a:rPr>
                <a:t> </a:t>
              </a:r>
              <a:r>
                <a:rPr lang="en-US" sz="2800" kern="0" dirty="0" err="1">
                  <a:latin typeface="Nunito Black" panose="00000A00000000000000" pitchFamily="2" charset="0"/>
                </a:rPr>
                <a:t>của</a:t>
              </a:r>
              <a:r>
                <a:rPr lang="en-US" sz="2800" kern="0" dirty="0">
                  <a:latin typeface="Nunito Black" panose="00000A00000000000000" pitchFamily="2" charset="0"/>
                </a:rPr>
                <a:t> </a:t>
              </a:r>
              <a:r>
                <a:rPr lang="en-US" sz="2800" kern="0" dirty="0" err="1">
                  <a:latin typeface="Nunito Black" panose="00000A00000000000000" pitchFamily="2" charset="0"/>
                </a:rPr>
                <a:t>em</a:t>
              </a:r>
              <a:r>
                <a:rPr lang="en-US" sz="2800" kern="0" dirty="0">
                  <a:latin typeface="Nunito Black" panose="00000A00000000000000" pitchFamily="2" charset="0"/>
                </a:rPr>
                <a:t>. </a:t>
              </a:r>
              <a:endParaRPr lang="en-US" sz="2800" b="1" kern="0" dirty="0">
                <a:latin typeface="Nunito Black" panose="00000A00000000000000" pitchFamily="2" charset="0"/>
              </a:endParaRPr>
            </a:p>
          </p:txBody>
        </p:sp>
      </p:grpSp>
      <p:sp>
        <p:nvSpPr>
          <p:cNvPr id="13" name="Rounded Rectangle 12"/>
          <p:cNvSpPr/>
          <p:nvPr/>
        </p:nvSpPr>
        <p:spPr>
          <a:xfrm>
            <a:off x="1563624" y="1038330"/>
            <a:ext cx="9125712" cy="5550456"/>
          </a:xfrm>
          <a:prstGeom prst="roundRect">
            <a:avLst/>
          </a:prstGeom>
          <a:solidFill>
            <a:schemeClr val="bg1"/>
          </a:solidFill>
          <a:ln w="28575">
            <a:solidFill>
              <a:schemeClr val="accent2">
                <a:lumMod val="75000"/>
              </a:schemeClr>
            </a:solidFill>
          </a:ln>
        </p:spPr>
        <p:txBody>
          <a:bodyPr wrap="square">
            <a:spAutoFit/>
          </a:bodyPr>
          <a:lstStyle/>
          <a:p>
            <a:pPr algn="just"/>
            <a:r>
              <a:rPr lang="en-US" sz="4000" dirty="0" err="1">
                <a:solidFill>
                  <a:srgbClr val="FF0000"/>
                </a:solidFill>
                <a:latin typeface="Great Vibes" pitchFamily="2" charset="0"/>
                <a:ea typeface="Cambria" panose="02040503050406030204" pitchFamily="18" charset="0"/>
              </a:rPr>
              <a:t>Gợi</a:t>
            </a:r>
            <a:r>
              <a:rPr lang="en-US" sz="4000" dirty="0">
                <a:solidFill>
                  <a:srgbClr val="FF0000"/>
                </a:solidFill>
                <a:latin typeface="Great Vibes" pitchFamily="2" charset="0"/>
                <a:ea typeface="Cambria" panose="02040503050406030204" pitchFamily="18" charset="0"/>
              </a:rPr>
              <a:t> ý:</a:t>
            </a:r>
            <a:endParaRPr lang="vi-VN" sz="4000" dirty="0">
              <a:solidFill>
                <a:srgbClr val="FF0000"/>
              </a:solidFill>
              <a:latin typeface="Cambria" panose="02040503050406030204" pitchFamily="18" charset="0"/>
              <a:ea typeface="Cambria" panose="02040503050406030204" pitchFamily="18" charset="0"/>
            </a:endParaRPr>
          </a:p>
          <a:p>
            <a:pPr algn="just"/>
            <a:r>
              <a:rPr lang="vi-VN" sz="2800" b="1" dirty="0">
                <a:solidFill>
                  <a:srgbClr val="002060"/>
                </a:solidFill>
                <a:latin typeface="Cambria" panose="02040503050406030204" pitchFamily="18" charset="0"/>
                <a:ea typeface="Cambria" panose="02040503050406030204" pitchFamily="18" charset="0"/>
              </a:rPr>
              <a:t>a. Giới thiệu về ngôi nhà</a:t>
            </a:r>
          </a:p>
          <a:p>
            <a:pPr algn="just"/>
            <a:r>
              <a:rPr lang="vi-VN" sz="2800" b="1" dirty="0">
                <a:solidFill>
                  <a:srgbClr val="002060"/>
                </a:solidFill>
                <a:latin typeface="Cambria" panose="02040503050406030204" pitchFamily="18" charset="0"/>
                <a:ea typeface="Cambria" panose="02040503050406030204" pitchFamily="18" charset="0"/>
              </a:rPr>
              <a:t>- Nhà em ở đâu?</a:t>
            </a:r>
          </a:p>
          <a:p>
            <a:pPr algn="just"/>
            <a:r>
              <a:rPr lang="vi-VN" sz="2800" b="1" dirty="0">
                <a:solidFill>
                  <a:srgbClr val="002060"/>
                </a:solidFill>
                <a:latin typeface="Cambria" panose="02040503050406030204" pitchFamily="18" charset="0"/>
                <a:ea typeface="Cambria" panose="02040503050406030204" pitchFamily="18" charset="0"/>
              </a:rPr>
              <a:t>- Gia đình em ở đó từ khi nào?</a:t>
            </a:r>
          </a:p>
          <a:p>
            <a:pPr algn="just"/>
            <a:r>
              <a:rPr lang="vi-VN" sz="2800" b="1" dirty="0">
                <a:solidFill>
                  <a:srgbClr val="002060"/>
                </a:solidFill>
                <a:latin typeface="Cambria" panose="02040503050406030204" pitchFamily="18" charset="0"/>
                <a:ea typeface="Cambria" panose="02040503050406030204" pitchFamily="18" charset="0"/>
              </a:rPr>
              <a:t>b. Tả bao quát về ngôi nhà</a:t>
            </a:r>
          </a:p>
          <a:p>
            <a:pPr algn="just"/>
            <a:r>
              <a:rPr lang="vi-VN" sz="2800" b="1" dirty="0">
                <a:solidFill>
                  <a:srgbClr val="002060"/>
                </a:solidFill>
                <a:latin typeface="Cambria" panose="02040503050406030204" pitchFamily="18" charset="0"/>
                <a:ea typeface="Cambria" panose="02040503050406030204" pitchFamily="18" charset="0"/>
              </a:rPr>
              <a:t>- Hình dạng</a:t>
            </a:r>
          </a:p>
          <a:p>
            <a:pPr algn="just"/>
            <a:r>
              <a:rPr lang="vi-VN" sz="2800" b="1" dirty="0">
                <a:solidFill>
                  <a:srgbClr val="002060"/>
                </a:solidFill>
                <a:latin typeface="Cambria" panose="02040503050406030204" pitchFamily="18" charset="0"/>
                <a:ea typeface="Cambria" panose="02040503050406030204" pitchFamily="18" charset="0"/>
              </a:rPr>
              <a:t>- Cảnh vật xung quanh</a:t>
            </a:r>
          </a:p>
          <a:p>
            <a:pPr algn="just"/>
            <a:r>
              <a:rPr lang="vi-VN" sz="2800" b="1" dirty="0">
                <a:solidFill>
                  <a:srgbClr val="002060"/>
                </a:solidFill>
                <a:latin typeface="Cambria" panose="02040503050406030204" pitchFamily="18" charset="0"/>
                <a:ea typeface="Cambria" panose="02040503050406030204" pitchFamily="18" charset="0"/>
              </a:rPr>
              <a:t>c. Đặc điểm nổi bật của ngôi nhà</a:t>
            </a:r>
          </a:p>
          <a:p>
            <a:pPr algn="just"/>
            <a:r>
              <a:rPr lang="vi-VN" sz="2800" b="1" dirty="0">
                <a:solidFill>
                  <a:srgbClr val="002060"/>
                </a:solidFill>
                <a:latin typeface="Cambria" panose="02040503050406030204" pitchFamily="18" charset="0"/>
                <a:ea typeface="Cambria" panose="02040503050406030204" pitchFamily="18" charset="0"/>
              </a:rPr>
              <a:t>- Bên ngoài (mái, </a:t>
            </a:r>
            <a:r>
              <a:rPr lang="vi-VN" sz="2800" b="1">
                <a:solidFill>
                  <a:srgbClr val="002060"/>
                </a:solidFill>
                <a:latin typeface="Cambria" panose="02040503050406030204" pitchFamily="18" charset="0"/>
                <a:ea typeface="Cambria" panose="02040503050406030204" pitchFamily="18" charset="0"/>
              </a:rPr>
              <a:t>tường, </a:t>
            </a:r>
            <a:r>
              <a:rPr lang="vi-VN" sz="2800" b="1" dirty="0">
                <a:solidFill>
                  <a:srgbClr val="002060"/>
                </a:solidFill>
                <a:latin typeface="Cambria" panose="02040503050406030204" pitchFamily="18" charset="0"/>
                <a:ea typeface="Cambria" panose="02040503050406030204" pitchFamily="18" charset="0"/>
              </a:rPr>
              <a:t>cửa sổ, cửa ra vào,…)</a:t>
            </a:r>
          </a:p>
          <a:p>
            <a:pPr algn="just"/>
            <a:r>
              <a:rPr lang="vi-VN" sz="2800" b="1" dirty="0">
                <a:solidFill>
                  <a:srgbClr val="002060"/>
                </a:solidFill>
                <a:latin typeface="Cambria" panose="02040503050406030204" pitchFamily="18" charset="0"/>
                <a:ea typeface="Cambria" panose="02040503050406030204" pitchFamily="18" charset="0"/>
              </a:rPr>
              <a:t>- Bên trong (phòng bếp, phòng khách, đồ đạc,…)</a:t>
            </a:r>
          </a:p>
          <a:p>
            <a:pPr algn="just"/>
            <a:r>
              <a:rPr lang="vi-VN" sz="2800" b="1" dirty="0">
                <a:solidFill>
                  <a:srgbClr val="002060"/>
                </a:solidFill>
                <a:latin typeface="Cambria" panose="02040503050406030204" pitchFamily="18" charset="0"/>
                <a:ea typeface="Cambria" panose="02040503050406030204" pitchFamily="18" charset="0"/>
              </a:rPr>
              <a:t>d. Nêu tình cảm của em với ngôi nhà</a:t>
            </a:r>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9944" b="89869" l="0" r="100000"/>
                    </a14:imgEffect>
                  </a14:imgLayer>
                </a14:imgProps>
              </a:ext>
            </a:extLst>
          </a:blip>
          <a:stretch>
            <a:fillRect/>
          </a:stretch>
        </p:blipFill>
        <p:spPr>
          <a:xfrm>
            <a:off x="6881061" y="-146304"/>
            <a:ext cx="3749040" cy="4995595"/>
          </a:xfrm>
          <a:prstGeom prst="rect">
            <a:avLst/>
          </a:prstGeom>
        </p:spPr>
      </p:pic>
    </p:spTree>
    <p:extLst>
      <p:ext uri="{BB962C8B-B14F-4D97-AF65-F5344CB8AC3E}">
        <p14:creationId xmlns:p14="http://schemas.microsoft.com/office/powerpoint/2010/main" val="1104900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p:cNvPicPr>
            <a:picLocks noChangeAspect="1"/>
          </p:cNvPicPr>
          <p:nvPr/>
        </p:nvPicPr>
        <p:blipFill rotWithShape="1">
          <a:blip r:embed="rId5" cstate="print">
            <a:extLst>
              <a:ext uri="{28A0092B-C50C-407E-A947-70E740481C1C}">
                <a14:useLocalDpi xmlns:a14="http://schemas.microsoft.com/office/drawing/2010/main" val="0"/>
              </a:ext>
            </a:extLst>
          </a:blip>
          <a:srcRect l="6597" t="13162" r="63805" b="34730"/>
          <a:stretch>
            <a:fillRect/>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p:cNvPicPr>
            <a:picLocks noChangeAspect="1"/>
          </p:cNvPicPr>
          <p:nvPr/>
        </p:nvPicPr>
        <p:blipFill rotWithShape="1">
          <a:blip r:embed="rId6" cstate="print">
            <a:extLst>
              <a:ext uri="{28A0092B-C50C-407E-A947-70E740481C1C}">
                <a14:useLocalDpi xmlns:a14="http://schemas.microsoft.com/office/drawing/2010/main" val="0"/>
              </a:ext>
            </a:extLst>
          </a:blip>
          <a:srcRect l="36852" t="40657" r="35244" b="9067"/>
          <a:stretch>
            <a:fillRect/>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p:cNvPicPr>
            <a:picLocks noChangeAspect="1"/>
          </p:cNvPicPr>
          <p:nvPr/>
        </p:nvPicPr>
        <p:blipFill rotWithShape="1">
          <a:blip r:embed="rId7" cstate="print">
            <a:extLst>
              <a:ext uri="{28A0092B-C50C-407E-A947-70E740481C1C}">
                <a14:useLocalDpi xmlns:a14="http://schemas.microsoft.com/office/drawing/2010/main" val="0"/>
              </a:ext>
            </a:extLst>
          </a:blip>
          <a:srcRect l="64487" t="18459" r="7355" b="29956"/>
          <a:stretch>
            <a:fillRect/>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26" name="Group 25"/>
          <p:cNvGrpSpPr/>
          <p:nvPr/>
        </p:nvGrpSpPr>
        <p:grpSpPr>
          <a:xfrm>
            <a:off x="8470120" y="1134348"/>
            <a:ext cx="3704506" cy="2468880"/>
            <a:chOff x="9026330" y="1381655"/>
            <a:chExt cx="3704506" cy="2468880"/>
          </a:xfrm>
        </p:grpSpPr>
        <p:pic>
          <p:nvPicPr>
            <p:cNvPr id="27" name="Picture 26"/>
            <p:cNvPicPr>
              <a:picLocks noChangeAspect="1"/>
            </p:cNvPicPr>
            <p:nvPr/>
          </p:nvPicPr>
          <p:blipFill rotWithShape="1">
            <a:blip r:embed="rId8">
              <a:extLst>
                <a:ext uri="{28A0092B-C50C-407E-A947-70E740481C1C}">
                  <a14:useLocalDpi xmlns:a14="http://schemas.microsoft.com/office/drawing/2010/main" val="0"/>
                </a:ext>
              </a:extLst>
            </a:blip>
            <a:srcRect l="6796" t="8762" r="49126" b="61862"/>
            <a:stretch>
              <a:fillRect/>
            </a:stretch>
          </p:blipFill>
          <p:spPr>
            <a:xfrm flipH="1">
              <a:off x="9026330" y="1381655"/>
              <a:ext cx="3704506" cy="2468880"/>
            </a:xfrm>
            <a:prstGeom prst="rect">
              <a:avLst/>
            </a:prstGeom>
          </p:spPr>
        </p:pic>
        <p:sp>
          <p:nvSpPr>
            <p:cNvPr id="28" name="TextBox 27"/>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29" name="Group 28"/>
          <p:cNvGrpSpPr/>
          <p:nvPr/>
        </p:nvGrpSpPr>
        <p:grpSpPr>
          <a:xfrm>
            <a:off x="4254832" y="997188"/>
            <a:ext cx="3672992" cy="2743200"/>
            <a:chOff x="4672461" y="1214043"/>
            <a:chExt cx="3672992" cy="2743200"/>
          </a:xfrm>
        </p:grpSpPr>
        <p:pic>
          <p:nvPicPr>
            <p:cNvPr id="31" name="Picture 30"/>
            <p:cNvPicPr>
              <a:picLocks noChangeAspect="1"/>
            </p:cNvPicPr>
            <p:nvPr/>
          </p:nvPicPr>
          <p:blipFill rotWithShape="1">
            <a:blip r:embed="rId8">
              <a:extLst>
                <a:ext uri="{28A0092B-C50C-407E-A947-70E740481C1C}">
                  <a14:useLocalDpi xmlns:a14="http://schemas.microsoft.com/office/drawing/2010/main" val="0"/>
                </a:ext>
              </a:extLst>
            </a:blip>
            <a:srcRect l="50742" t="63119" r="10533" b="7958"/>
            <a:stretch>
              <a:fillRect/>
            </a:stretch>
          </p:blipFill>
          <p:spPr>
            <a:xfrm flipH="1">
              <a:off x="4672461" y="1214043"/>
              <a:ext cx="3672992" cy="2743200"/>
            </a:xfrm>
            <a:prstGeom prst="rect">
              <a:avLst/>
            </a:prstGeom>
          </p:spPr>
        </p:pic>
        <p:sp>
          <p:nvSpPr>
            <p:cNvPr id="33" name="TextBox 32"/>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34" name="Group 33"/>
          <p:cNvGrpSpPr/>
          <p:nvPr/>
        </p:nvGrpSpPr>
        <p:grpSpPr>
          <a:xfrm rot="10374921" flipV="1">
            <a:off x="419481" y="1206020"/>
            <a:ext cx="3550560" cy="2651760"/>
            <a:chOff x="1758356" y="1446550"/>
            <a:chExt cx="3550560" cy="2651760"/>
          </a:xfrm>
        </p:grpSpPr>
        <p:pic>
          <p:nvPicPr>
            <p:cNvPr id="35" name="Picture 34"/>
            <p:cNvPicPr>
              <a:picLocks noChangeAspect="1"/>
            </p:cNvPicPr>
            <p:nvPr/>
          </p:nvPicPr>
          <p:blipFill rotWithShape="1">
            <a:blip r:embed="rId8">
              <a:extLst>
                <a:ext uri="{28A0092B-C50C-407E-A947-70E740481C1C}">
                  <a14:useLocalDpi xmlns:a14="http://schemas.microsoft.com/office/drawing/2010/main" val="0"/>
                </a:ext>
              </a:extLst>
            </a:blip>
            <a:srcRect l="6796" t="49732" r="54479" b="21345"/>
            <a:stretch>
              <a:fillRect/>
            </a:stretch>
          </p:blipFill>
          <p:spPr>
            <a:xfrm flipH="1">
              <a:off x="1758356" y="1446550"/>
              <a:ext cx="3550560" cy="2651760"/>
            </a:xfrm>
            <a:prstGeom prst="rect">
              <a:avLst/>
            </a:prstGeom>
          </p:spPr>
        </p:pic>
        <p:sp>
          <p:nvSpPr>
            <p:cNvPr id="36" name="TextBox 35"/>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sp>
        <p:nvSpPr>
          <p:cNvPr id="37" name="TextBox 36"/>
          <p:cNvSpPr txBox="1"/>
          <p:nvPr/>
        </p:nvSpPr>
        <p:spPr>
          <a:xfrm>
            <a:off x="3866734" y="645398"/>
            <a:ext cx="4464579"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endParaRPr>
          </a:p>
        </p:txBody>
      </p:sp>
    </p:spTree>
    <p:extLst>
      <p:ext uri="{BB962C8B-B14F-4D97-AF65-F5344CB8AC3E}">
        <p14:creationId xmlns:p14="http://schemas.microsoft.com/office/powerpoint/2010/main" val="1943881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36597" y="204582"/>
            <a:ext cx="11138198" cy="872367"/>
            <a:chOff x="-1275160" y="219297"/>
            <a:chExt cx="11765663" cy="910224"/>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4091" l="0" r="97804"/>
                      </a14:imgEffect>
                    </a14:imgLayer>
                  </a14:imgProps>
                </a:ext>
              </a:extLst>
            </a:blip>
            <a:stretch>
              <a:fillRect/>
            </a:stretch>
          </p:blipFill>
          <p:spPr>
            <a:xfrm>
              <a:off x="485750" y="219297"/>
              <a:ext cx="8217392" cy="910224"/>
            </a:xfrm>
            <a:prstGeom prst="rect">
              <a:avLst/>
            </a:prstGeom>
          </p:spPr>
        </p:pic>
        <p:sp>
          <p:nvSpPr>
            <p:cNvPr id="2" name="Rectangle 1"/>
            <p:cNvSpPr/>
            <p:nvPr/>
          </p:nvSpPr>
          <p:spPr>
            <a:xfrm>
              <a:off x="-1275160" y="435852"/>
              <a:ext cx="11765663" cy="545926"/>
            </a:xfrm>
            <a:prstGeom prst="rect">
              <a:avLst/>
            </a:prstGeom>
          </p:spPr>
          <p:txBody>
            <a:bodyPr wrap="square">
              <a:spAutoFit/>
            </a:bodyPr>
            <a:lstStyle/>
            <a:p>
              <a:pPr lvl="0" algn="ctr" defTabSz="609539">
                <a:defRPr/>
              </a:pPr>
              <a:r>
                <a:rPr lang="en-US" sz="2800" kern="0" dirty="0">
                  <a:latin typeface="Nunito Black" panose="00000A00000000000000" pitchFamily="2" charset="0"/>
                </a:rPr>
                <a:t>2. </a:t>
              </a:r>
              <a:r>
                <a:rPr lang="en-US" sz="2800" kern="0" dirty="0" err="1">
                  <a:latin typeface="Nunito Black" panose="00000A00000000000000" pitchFamily="2" charset="0"/>
                </a:rPr>
                <a:t>Viết</a:t>
              </a:r>
              <a:r>
                <a:rPr lang="en-US" sz="2800" kern="0" dirty="0">
                  <a:latin typeface="Nunito Black" panose="00000A00000000000000" pitchFamily="2" charset="0"/>
                </a:rPr>
                <a:t> </a:t>
              </a:r>
              <a:r>
                <a:rPr lang="en-US" sz="2800" kern="0" dirty="0" err="1">
                  <a:latin typeface="Nunito Black" panose="00000A00000000000000" pitchFamily="2" charset="0"/>
                </a:rPr>
                <a:t>đoạn</a:t>
              </a:r>
              <a:r>
                <a:rPr lang="en-US" sz="2800" kern="0" dirty="0">
                  <a:latin typeface="Nunito Black" panose="00000A00000000000000" pitchFamily="2" charset="0"/>
                </a:rPr>
                <a:t> </a:t>
              </a:r>
              <a:r>
                <a:rPr lang="en-US" sz="2800" kern="0" dirty="0" err="1">
                  <a:latin typeface="Nunito Black" panose="00000A00000000000000" pitchFamily="2" charset="0"/>
                </a:rPr>
                <a:t>văn</a:t>
              </a:r>
              <a:r>
                <a:rPr lang="en-US" sz="2800" kern="0" dirty="0">
                  <a:latin typeface="Nunito Black" panose="00000A00000000000000" pitchFamily="2" charset="0"/>
                </a:rPr>
                <a:t> </a:t>
              </a:r>
              <a:r>
                <a:rPr lang="en-US" sz="2800" kern="0" dirty="0" err="1">
                  <a:latin typeface="Nunito Black" panose="00000A00000000000000" pitchFamily="2" charset="0"/>
                </a:rPr>
                <a:t>tả</a:t>
              </a:r>
              <a:r>
                <a:rPr lang="en-US" sz="2800" kern="0" dirty="0">
                  <a:latin typeface="Nunito Black" panose="00000A00000000000000" pitchFamily="2" charset="0"/>
                </a:rPr>
                <a:t> </a:t>
              </a:r>
              <a:r>
                <a:rPr lang="en-US" sz="2800" kern="0" dirty="0" err="1">
                  <a:latin typeface="Nunito Black" panose="00000A00000000000000" pitchFamily="2" charset="0"/>
                </a:rPr>
                <a:t>ngôi</a:t>
              </a:r>
              <a:r>
                <a:rPr lang="en-US" sz="2800" kern="0" dirty="0">
                  <a:latin typeface="Nunito Black" panose="00000A00000000000000" pitchFamily="2" charset="0"/>
                </a:rPr>
                <a:t> </a:t>
              </a:r>
              <a:r>
                <a:rPr lang="en-US" sz="2800" kern="0" dirty="0" err="1">
                  <a:latin typeface="Nunito Black" panose="00000A00000000000000" pitchFamily="2" charset="0"/>
                </a:rPr>
                <a:t>nhà</a:t>
              </a:r>
              <a:r>
                <a:rPr lang="en-US" sz="2800" kern="0" dirty="0">
                  <a:latin typeface="Nunito Black" panose="00000A00000000000000" pitchFamily="2" charset="0"/>
                </a:rPr>
                <a:t> </a:t>
              </a:r>
              <a:r>
                <a:rPr lang="en-US" sz="2800" kern="0" dirty="0" err="1">
                  <a:latin typeface="Nunito Black" panose="00000A00000000000000" pitchFamily="2" charset="0"/>
                </a:rPr>
                <a:t>của</a:t>
              </a:r>
              <a:r>
                <a:rPr lang="en-US" sz="2800" kern="0" dirty="0">
                  <a:latin typeface="Nunito Black" panose="00000A00000000000000" pitchFamily="2" charset="0"/>
                </a:rPr>
                <a:t> </a:t>
              </a:r>
              <a:r>
                <a:rPr lang="en-US" sz="2800" kern="0" dirty="0" err="1">
                  <a:latin typeface="Nunito Black" panose="00000A00000000000000" pitchFamily="2" charset="0"/>
                </a:rPr>
                <a:t>em</a:t>
              </a:r>
              <a:r>
                <a:rPr lang="en-US" sz="2800" kern="0" dirty="0">
                  <a:latin typeface="Nunito Black" panose="00000A00000000000000" pitchFamily="2" charset="0"/>
                </a:rPr>
                <a:t>. </a:t>
              </a:r>
              <a:endParaRPr lang="en-US" sz="2800" b="1" kern="0" dirty="0">
                <a:latin typeface="Nunito Black" panose="00000A00000000000000" pitchFamily="2" charset="0"/>
              </a:endParaRPr>
            </a:p>
          </p:txBody>
        </p:sp>
      </p:grpSp>
      <p:sp>
        <p:nvSpPr>
          <p:cNvPr id="9" name="Rounded Rectangle 8"/>
          <p:cNvSpPr/>
          <p:nvPr/>
        </p:nvSpPr>
        <p:spPr>
          <a:xfrm>
            <a:off x="130403" y="1206906"/>
            <a:ext cx="11967109" cy="5414248"/>
          </a:xfrm>
          <a:prstGeom prst="roundRect">
            <a:avLst/>
          </a:prstGeom>
          <a:solidFill>
            <a:schemeClr val="bg1"/>
          </a:solidFill>
          <a:ln w="38100">
            <a:solidFill>
              <a:srgbClr val="00B0F0"/>
            </a:solidFill>
          </a:ln>
        </p:spPr>
        <p:txBody>
          <a:bodyPr wrap="square">
            <a:spAutoFit/>
          </a:bodyPr>
          <a:lstStyle/>
          <a:p>
            <a:pPr algn="ctr"/>
            <a:r>
              <a:rPr lang="vi-VN" sz="3200" b="1" dirty="0">
                <a:solidFill>
                  <a:srgbClr val="000000"/>
                </a:solidFill>
                <a:latin typeface="Cambria" panose="02040503050406030204" pitchFamily="18" charset="0"/>
                <a:ea typeface="Cambria" panose="02040503050406030204" pitchFamily="18" charset="0"/>
              </a:rPr>
              <a:t>Bài tham khảo 1:</a:t>
            </a:r>
            <a:endParaRPr lang="vi-VN" sz="3200" dirty="0">
              <a:solidFill>
                <a:srgbClr val="000000"/>
              </a:solidFill>
              <a:latin typeface="Cambria" panose="02040503050406030204" pitchFamily="18" charset="0"/>
              <a:ea typeface="Cambria" panose="02040503050406030204" pitchFamily="18" charset="0"/>
            </a:endParaRPr>
          </a:p>
          <a:p>
            <a:pPr algn="just"/>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Ngôi nhà của gia đình em vừa được xây một năm trước. Nó gồm có ba tầng và rất rộng rãi. Phía trước nhà có một khoảng sân. Bên ngoài, nhà được sơn màu xanh dương. Bên trong, các phòng được sơn màu vàng nhạt. Tầng thứ nhất gồm có phòng khách, phòng bếp và phòng ngủ của bố mẹ em. Tầng thứ hai gồm có phòng thờ, phòng đọc sách, </a:t>
            </a:r>
            <a:endParaRPr lang="en-US" sz="2800" dirty="0">
              <a:solidFill>
                <a:srgbClr val="000000"/>
              </a:solidFill>
              <a:latin typeface="Cambria" panose="02040503050406030204" pitchFamily="18" charset="0"/>
              <a:ea typeface="Cambria" panose="02040503050406030204" pitchFamily="18" charset="0"/>
            </a:endParaRPr>
          </a:p>
          <a:p>
            <a:pPr algn="just"/>
            <a:r>
              <a:rPr lang="vi-VN" sz="2800" dirty="0">
                <a:solidFill>
                  <a:srgbClr val="000000"/>
                </a:solidFill>
                <a:latin typeface="Cambria" panose="02040503050406030204" pitchFamily="18" charset="0"/>
                <a:ea typeface="Cambria" panose="02040503050406030204" pitchFamily="18" charset="0"/>
              </a:rPr>
              <a:t>Phòng</a:t>
            </a:r>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ngủ của em và chị gái. Các đồ dùng trong nhà đều </a:t>
            </a:r>
            <a:endParaRPr lang="en-US" sz="2800" dirty="0">
              <a:solidFill>
                <a:srgbClr val="000000"/>
              </a:solidFill>
              <a:latin typeface="Cambria" panose="02040503050406030204" pitchFamily="18" charset="0"/>
              <a:ea typeface="Cambria" panose="02040503050406030204" pitchFamily="18" charset="0"/>
            </a:endParaRPr>
          </a:p>
          <a:p>
            <a:pPr algn="just"/>
            <a:r>
              <a:rPr lang="vi-VN" sz="2800" dirty="0">
                <a:solidFill>
                  <a:srgbClr val="000000"/>
                </a:solidFill>
                <a:latin typeface="Cambria" panose="02040503050406030204" pitchFamily="18" charset="0"/>
                <a:ea typeface="Cambria" panose="02040503050406030204" pitchFamily="18" charset="0"/>
              </a:rPr>
              <a:t>còn rất mới. Trên cùng là tầng thượng có rất nhiều cây </a:t>
            </a:r>
            <a:endParaRPr lang="en-US" sz="2800" dirty="0">
              <a:solidFill>
                <a:srgbClr val="000000"/>
              </a:solidFill>
              <a:latin typeface="Cambria" panose="02040503050406030204" pitchFamily="18" charset="0"/>
              <a:ea typeface="Cambria" panose="02040503050406030204" pitchFamily="18" charset="0"/>
            </a:endParaRPr>
          </a:p>
          <a:p>
            <a:pPr algn="just"/>
            <a:r>
              <a:rPr lang="vi-VN" sz="2800" dirty="0">
                <a:solidFill>
                  <a:srgbClr val="000000"/>
                </a:solidFill>
                <a:latin typeface="Cambria" panose="02040503050406030204" pitchFamily="18" charset="0"/>
                <a:ea typeface="Cambria" panose="02040503050406030204" pitchFamily="18" charset="0"/>
              </a:rPr>
              <a:t>cảnh của bố. Những lúc rảnh rỗi, cả gia đình em lại lên </a:t>
            </a:r>
            <a:endParaRPr lang="en-US" sz="2800" dirty="0">
              <a:solidFill>
                <a:srgbClr val="000000"/>
              </a:solidFill>
              <a:latin typeface="Cambria" panose="02040503050406030204" pitchFamily="18" charset="0"/>
              <a:ea typeface="Cambria" panose="02040503050406030204" pitchFamily="18" charset="0"/>
            </a:endParaRPr>
          </a:p>
          <a:p>
            <a:pPr algn="just"/>
            <a:r>
              <a:rPr lang="vi-VN" sz="2800" dirty="0">
                <a:solidFill>
                  <a:srgbClr val="000000"/>
                </a:solidFill>
                <a:latin typeface="Cambria" panose="02040503050406030204" pitchFamily="18" charset="0"/>
                <a:ea typeface="Cambria" panose="02040503050406030204" pitchFamily="18" charset="0"/>
              </a:rPr>
              <a:t>sân thượng ngồi hóng mát, trò chuyện. Em rất thích ngôi</a:t>
            </a:r>
            <a:endParaRPr lang="en-US" sz="2800" dirty="0">
              <a:solidFill>
                <a:srgbClr val="000000"/>
              </a:solidFill>
              <a:latin typeface="Cambria" panose="02040503050406030204" pitchFamily="18" charset="0"/>
              <a:ea typeface="Cambria" panose="02040503050406030204" pitchFamily="18" charset="0"/>
            </a:endParaRPr>
          </a:p>
          <a:p>
            <a:pPr algn="just"/>
            <a:r>
              <a:rPr lang="vi-VN" sz="2800" dirty="0">
                <a:solidFill>
                  <a:srgbClr val="000000"/>
                </a:solidFill>
                <a:latin typeface="Cambria" panose="02040503050406030204" pitchFamily="18" charset="0"/>
                <a:ea typeface="Cambria" panose="02040503050406030204" pitchFamily="18" charset="0"/>
              </a:rPr>
              <a:t> nhà mới của mình.</a:t>
            </a: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90000" l="31250" r="91016">
                        <a14:foregroundMark x1="42891" y1="18194" x2="49141" y2="18194"/>
                        <a14:foregroundMark x1="67578" y1="23889" x2="75781" y2="31389"/>
                        <a14:foregroundMark x1="50781" y1="12639" x2="53203" y2="20000"/>
                        <a14:foregroundMark x1="74453" y1="22222" x2="76094" y2="28611"/>
                        <a14:foregroundMark x1="68359" y1="26667" x2="69297" y2="29583"/>
                        <a14:foregroundMark x1="67656" y1="30833" x2="72500" y2="31944"/>
                        <a14:foregroundMark x1="43047" y1="34167" x2="44453" y2="42361"/>
                        <a14:foregroundMark x1="49531" y1="31944" x2="54141" y2="43889"/>
                        <a14:foregroundMark x1="39922" y1="63472" x2="49297" y2="72083"/>
                        <a14:foregroundMark x1="54375" y1="77361" x2="62031" y2="83472"/>
                        <a14:foregroundMark x1="64219" y1="63472" x2="77500" y2="72917"/>
                        <a14:foregroundMark x1="38047" y1="64306" x2="43359" y2="77222"/>
                        <a14:foregroundMark x1="52188" y1="79861" x2="59297" y2="84861"/>
                        <a14:foregroundMark x1="65234" y1="64861" x2="67109" y2="72917"/>
                        <a14:foregroundMark x1="53984" y1="84722" x2="60000" y2="85278"/>
                        <a14:foregroundMark x1="40547" y1="33194" x2="42734" y2="43194"/>
                        <a14:foregroundMark x1="53438" y1="31944" x2="54453" y2="42778"/>
                      </a14:backgroundRemoval>
                    </a14:imgEffect>
                  </a14:imgLayer>
                </a14:imgProps>
              </a:ext>
            </a:extLst>
          </a:blip>
          <a:stretch>
            <a:fillRect/>
          </a:stretch>
        </p:blipFill>
        <p:spPr>
          <a:xfrm>
            <a:off x="7275732" y="3776472"/>
            <a:ext cx="5909916" cy="3372110"/>
          </a:xfrm>
          <a:prstGeom prst="rect">
            <a:avLst/>
          </a:prstGeom>
        </p:spPr>
      </p:pic>
    </p:spTree>
    <p:extLst>
      <p:ext uri="{BB962C8B-B14F-4D97-AF65-F5344CB8AC3E}">
        <p14:creationId xmlns:p14="http://schemas.microsoft.com/office/powerpoint/2010/main" val="2202885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942</Words>
  <Application>Microsoft Office PowerPoint</Application>
  <PresentationFormat>Widescreen</PresentationFormat>
  <Paragraphs>71</Paragraphs>
  <Slides>12</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Nunito Black</vt:lpstr>
      <vt:lpstr>Calibri</vt:lpstr>
      <vt:lpstr>Arial</vt:lpstr>
      <vt:lpstr>SVN-Roselina Script</vt:lpstr>
      <vt:lpstr>Great Vibes</vt:lpstr>
      <vt:lpstr>Coiny</vt:lpstr>
      <vt:lpstr>SVN-Dumpling</vt:lpstr>
      <vt:lpstr>Cambria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Administrator</cp:lastModifiedBy>
  <cp:revision>25</cp:revision>
  <dcterms:created xsi:type="dcterms:W3CDTF">2022-06-11T00:25:00Z</dcterms:created>
  <dcterms:modified xsi:type="dcterms:W3CDTF">2025-11-18T05:40:01Z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07BEF4B9F60043B8879E11DD79F4B206</vt:lpwstr>
  </property>
  <property fmtid="{D5CDD505-2E9C-101B-9397-08002B2CF9AE}" pid="3" name="KSOProductBuildVer">
    <vt:lpwstr>1033-11.2.0.11191</vt:lpwstr>
  </property>
</Properties>
</file>