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10" r:id="rId3"/>
  </p:sldMasterIdLst>
  <p:sldIdLst>
    <p:sldId id="270" r:id="rId4"/>
    <p:sldId id="268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5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938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079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9496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93A803B-0A97-F746-A650-63BA122E0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00"/>
          <a:stretch/>
        </p:blipFill>
        <p:spPr>
          <a:xfrm>
            <a:off x="22860" y="4892038"/>
            <a:ext cx="11902401" cy="19659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D3E38C0-FCF9-A140-9396-B81E6B4ECB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08"/>
          <a:stretch/>
        </p:blipFill>
        <p:spPr>
          <a:xfrm>
            <a:off x="3261399" y="0"/>
            <a:ext cx="902204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5B92B45-448A-6A46-9BB2-3361D586A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323"/>
          <a:stretch/>
        </p:blipFill>
        <p:spPr>
          <a:xfrm>
            <a:off x="-205739" y="-182880"/>
            <a:ext cx="3017166" cy="638937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09DF7C2-3152-F84C-AD3B-9F62B9E0DC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667" r="71323" b="9000"/>
          <a:stretch/>
        </p:blipFill>
        <p:spPr>
          <a:xfrm>
            <a:off x="-205740" y="1897380"/>
            <a:ext cx="3238461" cy="43434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3D9D354-CE28-4E42-AF0E-575F9E306E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881" y="0"/>
            <a:ext cx="2567901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0E970F7-6FCF-1C40-ADF2-D7514CBFC7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7839" y="3429000"/>
            <a:ext cx="3238461" cy="3429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2724E58-FF42-9E4E-BF08-46909DA3B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539" y="4892040"/>
            <a:ext cx="2141181" cy="19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4414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0BAD1B7-6007-5144-A449-5BFAE4C0B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000"/>
          <a:stretch/>
        </p:blipFill>
        <p:spPr>
          <a:xfrm>
            <a:off x="0" y="4526280"/>
            <a:ext cx="12192000" cy="233172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5AFE1EF-5F81-534D-818D-D6AD354A18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-5270"/>
            <a:ext cx="2661234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08072-655D-F44B-A424-E1A7848236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31"/>
          <a:stretch/>
        </p:blipFill>
        <p:spPr>
          <a:xfrm>
            <a:off x="3172553" y="0"/>
            <a:ext cx="9019446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6DB0598-E811-4771-AEFE-93C86E68B47A}"/>
              </a:ext>
            </a:extLst>
          </p:cNvPr>
          <p:cNvSpPr/>
          <p:nvPr userDrawn="1"/>
        </p:nvSpPr>
        <p:spPr>
          <a:xfrm>
            <a:off x="511320" y="540305"/>
            <a:ext cx="11169359" cy="5777390"/>
          </a:xfrm>
          <a:prstGeom prst="rect">
            <a:avLst/>
          </a:prstGeom>
          <a:solidFill>
            <a:schemeClr val="bg1">
              <a:alpha val="92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sz="1200" dirty="0">
              <a:solidFill>
                <a:prstClr val="black">
                  <a:lumMod val="95000"/>
                  <a:lumOff val="5000"/>
                </a:prst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958AB104-0F35-A640-A0BC-47E02437E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896" y="5508702"/>
            <a:ext cx="1597738" cy="156662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ECCD47F6-A2EC-BA4D-9D34-B8C63F9AF8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4328" y="5508702"/>
            <a:ext cx="1419626" cy="1344028"/>
          </a:xfrm>
          <a:prstGeom prst="rect">
            <a:avLst/>
          </a:prstGeom>
        </p:spPr>
      </p:pic>
      <p:pic>
        <p:nvPicPr>
          <p:cNvPr id="23" name="图形 22" descr="森林场景">
            <a:extLst>
              <a:ext uri="{FF2B5EF4-FFF2-40B4-BE49-F238E27FC236}">
                <a16:creationId xmlns:a16="http://schemas.microsoft.com/office/drawing/2014/main" id="{361C764B-32E9-5A43-AD80-354DCC920F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1376" y="767575"/>
            <a:ext cx="486936" cy="486936"/>
          </a:xfrm>
          <a:prstGeom prst="rect">
            <a:avLst/>
          </a:prstGeom>
        </p:spPr>
      </p:pic>
      <p:sp>
        <p:nvSpPr>
          <p:cNvPr id="24" name="文本框 12">
            <a:extLst>
              <a:ext uri="{FF2B5EF4-FFF2-40B4-BE49-F238E27FC236}">
                <a16:creationId xmlns:a16="http://schemas.microsoft.com/office/drawing/2014/main" id="{590129CA-1B9B-3F42-94F4-AF91E142D24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28188" y="728127"/>
            <a:ext cx="32152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609539"/>
            <a:r>
              <a:rPr lang="en-US" altLang="zh-CN" sz="3200" dirty="0">
                <a:solidFill>
                  <a:srgbClr val="217875"/>
                </a:solidFill>
                <a:latin typeface="义启小魏楷"/>
                <a:ea typeface="+mj-ea"/>
                <a:cs typeface="Alibaba PuHuiTi" pitchFamily="18" charset="-122"/>
              </a:rPr>
              <a:t>Add title text</a:t>
            </a:r>
            <a:endParaRPr lang="zh-CN" altLang="en-US" sz="3200" dirty="0">
              <a:solidFill>
                <a:srgbClr val="217875"/>
              </a:solidFill>
              <a:latin typeface="义启小魏楷"/>
              <a:ea typeface="+mj-ea"/>
              <a:cs typeface="Alibaba PuHuiTi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333287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573F4B-476D-4BFF-81E1-2913B6B14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59F8AD-BFC6-4753-A5E0-99AADCD645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B3DDEB-211D-45C0-B013-D7422776E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4CAD85-F988-49FE-B2DF-36DF79543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8CC41DA-4295-4104-8D49-01F05A1F4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2848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F41C99-B9AC-4C20-983D-A87BAD9FC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D56E1-004C-4257-9378-437E7671D6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9AB6B-EECF-455B-9FFA-768A4B6D3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CE22D4-6ADE-41C5-9B14-1C2FBB280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32184D-9BFF-4992-8D90-61D6E07C9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4590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ACD9B9-8D70-4F32-8BCF-A6D6E6F91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059CB31-FAB9-4797-9F87-08662457A0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D7E2A11-6BBC-49F0-B07C-E0E154DDA8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11E7575-A71B-4911-989F-EE91732F1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5E05285-3348-4A85-B637-47FA09A7D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DA02FEB-D2EC-4808-8DCC-3AA966D3C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528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760E08-EC5B-40D6-BEB8-B47E43D63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1E0DB61-8D2C-4FC6-A741-C2DA31276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C5BF652-0606-49BF-ADBC-AE084BA35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501F980-0F66-4E50-8B4C-807A37CD1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026C062-EE44-4449-902D-C99D775D3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A3B2839-3D39-4AD2-AA5B-D47B45460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0330BB1-B6FA-46E9-9B86-F67416502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6413A95-FCF6-4294-B389-1001877ED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0376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760E08-EC5B-40D6-BEB8-B47E43D63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1E0DB61-8D2C-4FC6-A741-C2DA31276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C5BF652-0606-49BF-ADBC-AE084BA35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501F980-0F66-4E50-8B4C-807A37CD1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026C062-EE44-4449-902D-C99D775D3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A3B2839-3D39-4AD2-AA5B-D47B45460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0330BB1-B6FA-46E9-9B86-F67416502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6413A95-FCF6-4294-B389-1001877ED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475443" y="6733102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39"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950272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B82EEE-87E8-4E6E-BCDA-CE4F0ED74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9BB196D-E7D7-49A3-8462-956EFD807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9C208EA-E8E7-43DC-A4BC-9C53B2699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C5EDCD-39C0-4F7A-9E19-B57F3083A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771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2384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0C23D66-D83F-4014-A8B4-8DCD9997A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20EA144-D34E-4A77-AB3B-6805BB0B0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4286206-A366-4124-853A-FEC7F13A2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1370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2D7C82-45BF-42C4-BB03-EB2635A13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F32C3B7-F8B0-40AD-922D-5CA43082E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sz="2800"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sz="2400"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sz="2000"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sz="2000" b="0" i="0">
                <a:latin typeface="Alibaba PuHuiTi" pitchFamily="18" charset="-122"/>
                <a:ea typeface="Alibaba PuHuiTi" pitchFamily="18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1C1F0BA-51A0-43F5-93C8-AE07CB8ABE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1D9D48-BAFB-4EF4-8AEA-D81F19665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19E6E0E-5BDC-45AD-8B75-1CD801F9B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108B90-A0BB-40B7-8D5D-67DFAD281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6750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736BAB-AE27-40EC-A8F2-096CEC289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C623A35-1B60-4FC4-9CAF-E190BA3E43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4B66B7F-3F31-4FD6-BF1E-69FD6A18DF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F2739C-5817-465C-BCB8-FD7D39E93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7644EA8-0DA7-4EB9-95D1-CA413158E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21CCCA-3266-4D3C-802E-0720824F5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1177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81E01D-4FBD-4A60-8631-1DF5DB9F8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0CC2518-D43B-46FB-B483-1033876653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DA9CF7-4EE4-4FFE-B3B5-A3BDE4384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56ECCF-8082-496F-AD53-3AD9EF886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DA18224-ED6E-4BEC-A274-D395EE082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8135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18E743E-6B14-4812-919D-5E7ADBFEE0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6679F42-7C53-476C-A5A1-B19629551D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137755-32BB-424F-BC96-080069C4E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43CEF99-409C-42D3-9492-C4C204205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A52D60-EB74-42F7-96D8-5F5248C5D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0268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A11C-9BBA-4DA5-A576-DA3FF68E25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C0655-4D81-4ACB-AA7E-12F7DDECA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5716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A11C-9BBA-4DA5-A576-DA3FF68E25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C0655-4D81-4ACB-AA7E-12F7DDECA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6851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A11C-9BBA-4DA5-A576-DA3FF68E25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C0655-4D81-4ACB-AA7E-12F7DDECA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8433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A11C-9BBA-4DA5-A576-DA3FF68E25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C0655-4D81-4ACB-AA7E-12F7DDECA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9605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A11C-9BBA-4DA5-A576-DA3FF68E25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C0655-4D81-4ACB-AA7E-12F7DDECA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375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2633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A11C-9BBA-4DA5-A576-DA3FF68E25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C0655-4D81-4ACB-AA7E-12F7DDECA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0261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A11C-9BBA-4DA5-A576-DA3FF68E25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C0655-4D81-4ACB-AA7E-12F7DDECA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5753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A11C-9BBA-4DA5-A576-DA3FF68E25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C0655-4D81-4ACB-AA7E-12F7DDECA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7370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A11C-9BBA-4DA5-A576-DA3FF68E25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C0655-4D81-4ACB-AA7E-12F7DDECA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166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A11C-9BBA-4DA5-A576-DA3FF68E25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C0655-4D81-4ACB-AA7E-12F7DDECA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7048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A11C-9BBA-4DA5-A576-DA3FF68E25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C0655-4D81-4ACB-AA7E-12F7DDECA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990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54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837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248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081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837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969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162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C1A58CE-DB0B-4B28-A79B-6BB92D7A0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0EE108A-936F-4EFE-B97C-EB83F60E71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A213275-B3FF-4FBD-AD95-61ED89916E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pPr defTabSz="609539"/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539"/>
              <a:t>2025/11/18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DBC311-2380-4A92-BF13-8E11D29998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pPr defTabSz="609539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28BADB-5275-4E13-97D8-0DEE15AF37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pPr defTabSz="609539"/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539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286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1000" t="1000" r="1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36A11C-9BBA-4DA5-A576-DA3FF68E25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4C0655-4D81-4ACB-AA7E-12F7DDECA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379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4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slide" Target="slide7.xml"/><Relationship Id="rId7" Type="http://schemas.openxmlformats.org/officeDocument/2006/relationships/image" Target="../media/image38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gif"/><Relationship Id="rId11" Type="http://schemas.openxmlformats.org/officeDocument/2006/relationships/image" Target="../media/image41.gif"/><Relationship Id="rId5" Type="http://schemas.openxmlformats.org/officeDocument/2006/relationships/slide" Target="slide10.xml"/><Relationship Id="rId10" Type="http://schemas.openxmlformats.org/officeDocument/2006/relationships/image" Target="../media/image40.gif"/><Relationship Id="rId4" Type="http://schemas.openxmlformats.org/officeDocument/2006/relationships/image" Target="../media/image36.gif"/><Relationship Id="rId9" Type="http://schemas.openxmlformats.org/officeDocument/2006/relationships/image" Target="../media/image3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6.pn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png"/><Relationship Id="rId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6.png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5" Type="http://schemas.microsoft.com/office/2007/relationships/hdphoto" Target="../media/hdphoto4.wdp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528" y="323850"/>
            <a:ext cx="11060722" cy="6285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Google Shape;1910;p31">
            <a:extLst>
              <a:ext uri="{FF2B5EF4-FFF2-40B4-BE49-F238E27FC236}">
                <a16:creationId xmlns:a16="http://schemas.microsoft.com/office/drawing/2014/main" id="{B4486D36-6C53-75D6-BF08-C59D05FCF23A}"/>
              </a:ext>
            </a:extLst>
          </p:cNvPr>
          <p:cNvSpPr txBox="1">
            <a:spLocks/>
          </p:cNvSpPr>
          <p:nvPr/>
        </p:nvSpPr>
        <p:spPr>
          <a:xfrm>
            <a:off x="3129378" y="1701537"/>
            <a:ext cx="6096000" cy="1960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prstTxWarp prst="textArchUp">
              <a:avLst/>
            </a:prstTxWarp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Clr>
                <a:srgbClr val="FFFFFF"/>
              </a:buClr>
            </a:pPr>
            <a:r>
              <a:rPr lang="en-US" sz="8800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FF3300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Nunito Black" pitchFamily="2" charset="0"/>
              </a:rPr>
              <a:t>KHỞI ĐỘNG</a:t>
            </a:r>
            <a:endParaRPr lang="en-US" sz="8800" kern="0" dirty="0">
              <a:ln>
                <a:solidFill>
                  <a:srgbClr val="FFCCA9">
                    <a:lumMod val="10000"/>
                  </a:srgbClr>
                </a:solidFill>
              </a:ln>
              <a:solidFill>
                <a:srgbClr val="0070C0"/>
              </a:solidFill>
              <a:effectLst>
                <a:glow rad="101600">
                  <a:srgbClr val="EC9684">
                    <a:lumMod val="60000"/>
                    <a:lumOff val="40000"/>
                    <a:alpha val="60000"/>
                  </a:srgbClr>
                </a:glow>
              </a:effectLst>
              <a:latin typeface="Nunito Black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02" l="200" r="47200">
                        <a14:foregroundMark x1="2600" y1="96407" x2="2600" y2="96407"/>
                        <a14:foregroundMark x1="13000" y1="97006" x2="13000" y2="97006"/>
                        <a14:foregroundMark x1="17600" y1="97305" x2="17600" y2="97305"/>
                        <a14:foregroundMark x1="15800" y1="93413" x2="15800" y2="93413"/>
                        <a14:foregroundMark x1="13400" y1="61976" x2="13400" y2="61976"/>
                        <a14:foregroundMark x1="11800" y1="56287" x2="11800" y2="56287"/>
                        <a14:foregroundMark x1="13600" y1="55689" x2="14200" y2="55689"/>
                        <a14:foregroundMark x1="13600" y1="58683" x2="13600" y2="58683"/>
                        <a14:foregroundMark x1="9000" y1="60479" x2="9000" y2="60479"/>
                        <a14:foregroundMark x1="8000" y1="62874" x2="8600" y2="62874"/>
                        <a14:foregroundMark x1="18000" y1="79641" x2="18000" y2="79641"/>
                        <a14:foregroundMark x1="19000" y1="74251" x2="19000" y2="74251"/>
                        <a14:foregroundMark x1="18000" y1="73054" x2="18000" y2="73054"/>
                        <a14:foregroundMark x1="20200" y1="76048" x2="20200" y2="76048"/>
                        <a14:foregroundMark x1="8000" y1="76946" x2="8000" y2="76946"/>
                        <a14:foregroundMark x1="11200" y1="81138" x2="11200" y2="81138"/>
                        <a14:foregroundMark x1="10200" y1="78443" x2="10200" y2="78443"/>
                        <a14:foregroundMark x1="21800" y1="17665" x2="21800" y2="17665"/>
                        <a14:foregroundMark x1="13000" y1="19162" x2="13000" y2="19162"/>
                        <a14:foregroundMark x1="22600" y1="19760" x2="22600" y2="19760"/>
                        <a14:foregroundMark x1="11400" y1="81437" x2="11400" y2="81437"/>
                        <a14:foregroundMark x1="17200" y1="28443" x2="17200" y2="28443"/>
                        <a14:backgroundMark x1="13000" y1="23653" x2="13000" y2="23653"/>
                        <a14:backgroundMark x1="12200" y1="24551" x2="12200" y2="245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865" y="92353"/>
            <a:ext cx="6121038" cy="50511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47400" r="100000">
                        <a14:foregroundMark x1="89600" y1="96707" x2="89600" y2="96707"/>
                        <a14:foregroundMark x1="95200" y1="96707" x2="95200" y2="96707"/>
                        <a14:foregroundMark x1="76400" y1="26347" x2="79200" y2="26048"/>
                        <a14:foregroundMark x1="76000" y1="24251" x2="76000" y2="24251"/>
                        <a14:foregroundMark x1="76600" y1="31737" x2="77200" y2="317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29350" y="76200"/>
            <a:ext cx="5823635" cy="48196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64962" y="92353"/>
            <a:ext cx="920576" cy="8352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9162" y="2457450"/>
            <a:ext cx="4414814" cy="42637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03990" y="4317823"/>
            <a:ext cx="2511710" cy="2523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566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35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38059" y="-215465"/>
            <a:ext cx="7854164" cy="65003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11388" y="1819012"/>
            <a:ext cx="4112242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600" dirty="0"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48935" y="4447808"/>
            <a:ext cx="2371075" cy="22743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BF361E-F561-9F7D-45A5-664B39FAA2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2759" y="1267485"/>
            <a:ext cx="4249093" cy="533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3435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CẤM BUÔN BÁN, CẤM REUP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7" y="3330798"/>
            <a:ext cx="1906124" cy="3388666"/>
          </a:xfrm>
          <a:prstGeom prst="rect">
            <a:avLst/>
          </a:prstGeom>
        </p:spPr>
      </p:pic>
      <p:pic>
        <p:nvPicPr>
          <p:cNvPr id="32" name="Vào http://fb.com/nkpowerskills tải game miễn phí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CEEE4"/>
              </a:clrFrom>
              <a:clrTo>
                <a:srgbClr val="FCEE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867" y="2092300"/>
            <a:ext cx="2920902" cy="2920902"/>
          </a:xfrm>
          <a:prstGeom prst="rect">
            <a:avLst/>
          </a:prstGeom>
        </p:spPr>
      </p:pic>
      <p:pic>
        <p:nvPicPr>
          <p:cNvPr id="33" name="ĐC SHARE MIỄN PHÍ BỞI NK POWERSKILLS">
            <a:hlinkClick r:id="" action="ppaction://noaction"/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743" y="2218742"/>
            <a:ext cx="2044557" cy="3046660"/>
          </a:xfrm>
          <a:prstGeom prst="rect">
            <a:avLst/>
          </a:prstGeom>
        </p:spPr>
      </p:pic>
      <p:pic>
        <p:nvPicPr>
          <p:cNvPr id="34" name="CẤM BUÔN BÁN, CẤM REUP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433" y="1982844"/>
            <a:ext cx="2713717" cy="3118644"/>
          </a:xfrm>
          <a:prstGeom prst="rect">
            <a:avLst/>
          </a:prstGeom>
        </p:spPr>
      </p:pic>
      <p:pic>
        <p:nvPicPr>
          <p:cNvPr id="9" name="Vào http://fb.com/nkpowerskills tải game miễn phí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10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20779" y="3811733"/>
            <a:ext cx="1865970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ĐC SHARE MIỄN PHÍ BỞI NK POWERSKILLS"/>
          <p:cNvGrpSpPr/>
          <p:nvPr/>
        </p:nvGrpSpPr>
        <p:grpSpPr>
          <a:xfrm>
            <a:off x="3956612" y="4749543"/>
            <a:ext cx="3341496" cy="2081580"/>
            <a:chOff x="3952172" y="4618272"/>
            <a:chExt cx="3595366" cy="2239728"/>
          </a:xfrm>
        </p:grpSpPr>
        <p:sp>
          <p:nvSpPr>
            <p:cNvPr id="5" name="Oval 4"/>
            <p:cNvSpPr/>
            <p:nvPr/>
          </p:nvSpPr>
          <p:spPr>
            <a:xfrm>
              <a:off x="5547359" y="5091948"/>
              <a:ext cx="1124903" cy="7325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3952172" y="4618272"/>
              <a:ext cx="3595366" cy="2239728"/>
              <a:chOff x="4001891" y="4717143"/>
              <a:chExt cx="3595366" cy="2239728"/>
            </a:xfrm>
          </p:grpSpPr>
          <p:pic>
            <p:nvPicPr>
              <p:cNvPr id="23" name="Picture 6" descr="Penguin Hi GIF - Penguin Hi Bye - Discover &amp; Share GIFs"/>
              <p:cNvPicPr>
                <a:picLocks noChangeAspect="1" noChangeArrowheads="1" noCrop="1"/>
              </p:cNvPicPr>
              <p:nvPr/>
            </p:nvPicPr>
            <p:blipFill>
              <a:blip r:embed="rId11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43773" y="4810848"/>
                <a:ext cx="3053484" cy="21460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Oval Callout 23"/>
              <p:cNvSpPr/>
              <p:nvPr/>
            </p:nvSpPr>
            <p:spPr>
              <a:xfrm>
                <a:off x="4001891" y="4717143"/>
                <a:ext cx="1121652" cy="689659"/>
              </a:xfrm>
              <a:prstGeom prst="wedgeEllipseCallout">
                <a:avLst>
                  <a:gd name="adj1" fmla="val 45117"/>
                  <a:gd name="adj2" fmla="val 83679"/>
                </a:avLst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CỐ LÊN!</a:t>
                </a:r>
              </a:p>
            </p:txBody>
          </p:sp>
        </p:grp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B511CE4-D72B-4A67-AC64-409265306DFB}"/>
              </a:ext>
            </a:extLst>
          </p:cNvPr>
          <p:cNvSpPr txBox="1"/>
          <p:nvPr/>
        </p:nvSpPr>
        <p:spPr>
          <a:xfrm>
            <a:off x="1555273" y="925576"/>
            <a:ext cx="9648347" cy="8312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dirty="0">
                <a:solidFill>
                  <a:srgbClr val="7030A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HẸN GẶP LẠI CÁC EM</a:t>
            </a:r>
          </a:p>
        </p:txBody>
      </p:sp>
    </p:spTree>
    <p:extLst>
      <p:ext uri="{BB962C8B-B14F-4D97-AF65-F5344CB8AC3E}">
        <p14:creationId xmlns:p14="http://schemas.microsoft.com/office/powerpoint/2010/main" val="3236914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35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4464" y="-153909"/>
            <a:ext cx="7524750" cy="61817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9" b="100000" l="0" r="83125">
                        <a14:foregroundMark x1="74219" y1="14063" x2="75469" y2="14063"/>
                        <a14:foregroundMark x1="72656" y1="27500" x2="72656" y2="27500"/>
                        <a14:foregroundMark x1="69531" y1="34063" x2="70000" y2="34219"/>
                        <a14:foregroundMark x1="73281" y1="14063" x2="73281" y2="14063"/>
                        <a14:foregroundMark x1="75781" y1="9688" x2="75781" y2="9688"/>
                        <a14:foregroundMark x1="71875" y1="12500" x2="71875" y2="12500"/>
                        <a14:foregroundMark x1="71875" y1="12500" x2="71875" y2="12500"/>
                        <a14:foregroundMark x1="73594" y1="25469" x2="73594" y2="25469"/>
                        <a14:foregroundMark x1="72188" y1="30938" x2="72188" y2="30938"/>
                        <a14:foregroundMark x1="72656" y1="12031" x2="72656" y2="12031"/>
                        <a14:foregroundMark x1="72813" y1="12031" x2="72813" y2="12031"/>
                        <a14:foregroundMark x1="56719" y1="58125" x2="56719" y2="58125"/>
                        <a14:foregroundMark x1="53906" y1="62500" x2="53906" y2="62500"/>
                        <a14:foregroundMark x1="52969" y1="63906" x2="53438" y2="63906"/>
                        <a14:foregroundMark x1="52812" y1="68281" x2="52812" y2="68281"/>
                        <a14:foregroundMark x1="58750" y1="10781" x2="58750" y2="10781"/>
                        <a14:foregroundMark x1="57188" y1="10000" x2="57188" y2="10000"/>
                        <a14:foregroundMark x1="57188" y1="10000" x2="57188" y2="10000"/>
                        <a14:foregroundMark x1="32031" y1="22188" x2="32031" y2="22188"/>
                        <a14:foregroundMark x1="29219" y1="18125" x2="29219" y2="18125"/>
                        <a14:foregroundMark x1="29219" y1="18125" x2="29219" y2="18125"/>
                        <a14:foregroundMark x1="27031" y1="10781" x2="27031" y2="10781"/>
                        <a14:foregroundMark x1="27031" y1="10781" x2="27031" y2="10781"/>
                        <a14:foregroundMark x1="27031" y1="10781" x2="27031" y2="10781"/>
                        <a14:foregroundMark x1="74844" y1="6250" x2="74844" y2="6250"/>
                        <a14:foregroundMark x1="72813" y1="6406" x2="69219" y2="13125"/>
                        <a14:foregroundMark x1="77031" y1="6094" x2="80469" y2="8750"/>
                        <a14:foregroundMark x1="72188" y1="7500" x2="69844" y2="11250"/>
                        <a14:foregroundMark x1="69844" y1="14688" x2="72656" y2="18125"/>
                        <a14:foregroundMark x1="70313" y1="16875" x2="71563" y2="19375"/>
                        <a14:foregroundMark x1="77188" y1="6406" x2="79375" y2="7187"/>
                        <a14:foregroundMark x1="71719" y1="7656" x2="69531" y2="11094"/>
                        <a14:foregroundMark x1="69844" y1="15000" x2="70469" y2="16875"/>
                        <a14:foregroundMark x1="79375" y1="8281" x2="81250" y2="10313"/>
                        <a14:foregroundMark x1="79844" y1="6719" x2="80156" y2="8906"/>
                        <a14:foregroundMark x1="77188" y1="5938" x2="77188" y2="59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85826" y="209551"/>
            <a:ext cx="6581775" cy="64579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72907" y="2399765"/>
            <a:ext cx="294503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3122" y="3846315"/>
            <a:ext cx="3139712" cy="301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3807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261352"/>
            <a:ext cx="9553575" cy="910224"/>
            <a:chOff x="0" y="261352"/>
            <a:chExt cx="9553575" cy="91022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4091" l="0" r="9780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261352"/>
              <a:ext cx="9553575" cy="910224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228600" y="454854"/>
              <a:ext cx="920452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539">
                <a:defRPr/>
              </a:pPr>
              <a:r>
                <a:rPr lang="en-US" sz="2800" kern="0" dirty="0">
                  <a:solidFill>
                    <a:prstClr val="black"/>
                  </a:solidFill>
                  <a:latin typeface="Nunito Black" panose="00000A00000000000000" pitchFamily="2" charset="0"/>
                </a:rPr>
                <a:t>1 . </a:t>
              </a:r>
              <a:r>
                <a:rPr lang="en-US" sz="28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lang="en-US" sz="2800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- </a:t>
              </a:r>
              <a:r>
                <a:rPr lang="en-US" sz="28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2800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0">
                  <a:solidFill>
                    <a:prstClr val="black"/>
                  </a:solidFill>
                  <a:latin typeface="Nunito Black" panose="00000A00000000000000" pitchFamily="2" charset="0"/>
                </a:rPr>
                <a:t>: </a:t>
              </a:r>
              <a:r>
                <a:rPr lang="en-US" sz="2800" b="1" ker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 cả nhà bé tí </a:t>
              </a:r>
              <a:r>
                <a:rPr lang="en-US" sz="2800" kern="0" dirty="0">
                  <a:solidFill>
                    <a:prstClr val="black"/>
                  </a:solidFill>
                  <a:latin typeface="Nunito Black" panose="00000A00000000000000" pitchFamily="2" charset="0"/>
                </a:rPr>
                <a:t>(</a:t>
              </a:r>
              <a:r>
                <a:rPr lang="en-US" sz="2800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 </a:t>
              </a:r>
              <a:r>
                <a:rPr lang="en-US" sz="2800" kern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khổ</a:t>
              </a:r>
              <a:r>
                <a:rPr lang="en-US" sz="2800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2800" ker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cuối</a:t>
              </a:r>
              <a:r>
                <a:rPr lang="en-US" sz="2800" kern="0">
                  <a:solidFill>
                    <a:prstClr val="black"/>
                  </a:solidFill>
                  <a:latin typeface="Nunito Black" panose="00000A00000000000000" pitchFamily="2" charset="0"/>
                </a:rPr>
                <a:t>) </a:t>
              </a:r>
              <a:endParaRPr lang="en-US" sz="2800" kern="0" dirty="0">
                <a:solidFill>
                  <a:prstClr val="black"/>
                </a:solidFill>
                <a:latin typeface="Nunito Black" panose="00000A00000000000000" pitchFamily="2" charset="0"/>
              </a:endParaRPr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1357286" y="1624609"/>
            <a:ext cx="4432496" cy="1771878"/>
          </a:xfrm>
          <a:prstGeom prst="roundRect">
            <a:avLst/>
          </a:prstGeom>
          <a:solidFill>
            <a:srgbClr val="FFCCC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>
              <a:defRPr/>
            </a:pPr>
            <a:r>
              <a:rPr lang="vi-VN" sz="2800" b="1" kern="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Khi bà còn bé tí</a:t>
            </a:r>
          </a:p>
          <a:p>
            <a:pPr algn="just">
              <a:defRPr/>
            </a:pPr>
            <a:r>
              <a:rPr lang="vi-VN" sz="2800" b="1" kern="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Bà có nghịch lắm không</a:t>
            </a:r>
          </a:p>
          <a:p>
            <a:pPr algn="just">
              <a:defRPr/>
            </a:pPr>
            <a:r>
              <a:rPr lang="vi-VN" sz="2800" b="1" kern="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Dáng đi có hơi còng</a:t>
            </a:r>
          </a:p>
          <a:p>
            <a:pPr algn="just">
              <a:defRPr/>
            </a:pPr>
            <a:r>
              <a:rPr lang="vi-VN" sz="2800" b="1" kern="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Chăm quét nhà dọn dẹp?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367860" y="3856571"/>
            <a:ext cx="4319489" cy="1771878"/>
          </a:xfrm>
          <a:prstGeom prst="roundRect">
            <a:avLst/>
          </a:prstGeom>
          <a:solidFill>
            <a:srgbClr val="FFC000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>
              <a:defRPr/>
            </a:pPr>
            <a:r>
              <a:rPr lang="vi-VN" sz="2800" b="1" kern="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Khi ông còn bé tí</a:t>
            </a:r>
          </a:p>
          <a:p>
            <a:pPr>
              <a:defRPr/>
            </a:pPr>
            <a:r>
              <a:rPr lang="vi-VN" sz="2800" b="1" kern="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Có nghiêm như bây giờ,</a:t>
            </a:r>
          </a:p>
          <a:p>
            <a:pPr>
              <a:defRPr/>
            </a:pPr>
            <a:r>
              <a:rPr lang="vi-VN" sz="2800" b="1" kern="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Có chau mặt chơi cờ</a:t>
            </a:r>
          </a:p>
          <a:p>
            <a:pPr>
              <a:defRPr/>
            </a:pPr>
            <a:r>
              <a:rPr lang="vi-VN" sz="2800" b="1" kern="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Có uống trà buổi sáng?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740679" y="1365078"/>
            <a:ext cx="851094" cy="584333"/>
            <a:chOff x="-28110" y="914314"/>
            <a:chExt cx="851094" cy="58433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3614C93-E449-DA3B-C4CC-2BB767F07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8110" y="914314"/>
              <a:ext cx="851094" cy="58433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CB9475D-5FE6-AD42-327C-E5F28189D1C0}"/>
                </a:ext>
              </a:extLst>
            </p:cNvPr>
            <p:cNvSpPr txBox="1"/>
            <p:nvPr/>
          </p:nvSpPr>
          <p:spPr>
            <a:xfrm>
              <a:off x="264712" y="960164"/>
              <a:ext cx="3978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539"/>
              <a:r>
                <a:rPr lang="en-US" sz="28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 2 Medium" pitchFamily="2" charset="0"/>
                </a:rPr>
                <a:t>1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40679" y="3673696"/>
            <a:ext cx="851094" cy="584333"/>
            <a:chOff x="-28110" y="914314"/>
            <a:chExt cx="851094" cy="58433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3614C93-E449-DA3B-C4CC-2BB767F07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8110" y="914314"/>
              <a:ext cx="851094" cy="584333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CB9475D-5FE6-AD42-327C-E5F28189D1C0}"/>
                </a:ext>
              </a:extLst>
            </p:cNvPr>
            <p:cNvSpPr txBox="1"/>
            <p:nvPr/>
          </p:nvSpPr>
          <p:spPr>
            <a:xfrm>
              <a:off x="264712" y="960164"/>
              <a:ext cx="3978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539"/>
              <a:r>
                <a:rPr lang="en-US" sz="28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 2 Medium" pitchFamily="2" charset="0"/>
                </a:rPr>
                <a:t>2</a:t>
              </a:r>
            </a:p>
          </p:txBody>
        </p:sp>
      </p:grpSp>
      <p:sp>
        <p:nvSpPr>
          <p:cNvPr id="21" name="Rounded Rectangle 20"/>
          <p:cNvSpPr/>
          <p:nvPr/>
        </p:nvSpPr>
        <p:spPr>
          <a:xfrm>
            <a:off x="6932079" y="1533196"/>
            <a:ext cx="4419077" cy="1771878"/>
          </a:xfrm>
          <a:prstGeom prst="roundRect">
            <a:avLst/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fontAlgn="t">
              <a:defRPr/>
            </a:pP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bố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</a:t>
            </a:r>
            <a:endParaRPr lang="en-US" sz="2800" b="1" kern="0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fontAlgn="t">
              <a:defRPr/>
            </a:pP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lái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ô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</a:t>
            </a:r>
            <a:endParaRPr lang="en-US" sz="2800" b="1" kern="0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fontAlgn="t">
              <a:defRPr/>
            </a:pP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say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mê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sửa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endParaRPr lang="en-US" sz="2800" b="1" kern="0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fontAlgn="t">
              <a:defRPr/>
            </a:pP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xem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261760" y="1365078"/>
            <a:ext cx="851094" cy="584333"/>
            <a:chOff x="-28110" y="914314"/>
            <a:chExt cx="851094" cy="584333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3614C93-E449-DA3B-C4CC-2BB767F07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8110" y="914314"/>
              <a:ext cx="851094" cy="58433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CB9475D-5FE6-AD42-327C-E5F28189D1C0}"/>
                </a:ext>
              </a:extLst>
            </p:cNvPr>
            <p:cNvSpPr txBox="1"/>
            <p:nvPr/>
          </p:nvSpPr>
          <p:spPr>
            <a:xfrm>
              <a:off x="264712" y="960164"/>
              <a:ext cx="3978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539"/>
              <a:r>
                <a:rPr lang="en-US" sz="28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 2 Medium" pitchFamily="2" charset="0"/>
                </a:rPr>
                <a:t>3</a:t>
              </a: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3122" y="3666694"/>
            <a:ext cx="3139712" cy="301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638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301462" y="616870"/>
            <a:ext cx="3703277" cy="695148"/>
            <a:chOff x="3827009" y="718937"/>
            <a:chExt cx="3703277" cy="69514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E8E6806-0FCF-0218-CB8B-65DAB865CAF9}"/>
                </a:ext>
              </a:extLst>
            </p:cNvPr>
            <p:cNvSpPr/>
            <p:nvPr/>
          </p:nvSpPr>
          <p:spPr>
            <a:xfrm>
              <a:off x="3827009" y="718937"/>
              <a:ext cx="3329786" cy="695148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i="1">
                <a:solidFill>
                  <a:prstClr val="white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7D69C05-1631-43AA-D660-34FE01B2C07C}"/>
                </a:ext>
              </a:extLst>
            </p:cNvPr>
            <p:cNvSpPr txBox="1"/>
            <p:nvPr/>
          </p:nvSpPr>
          <p:spPr>
            <a:xfrm>
              <a:off x="4111435" y="804901"/>
              <a:ext cx="34188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800" b="1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Cách</a:t>
              </a:r>
              <a:r>
                <a:rPr lang="en-US" sz="28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trình</a:t>
              </a:r>
              <a:r>
                <a:rPr lang="en-US" sz="28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bày</a:t>
              </a:r>
              <a:endPara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71F5DE69-3E49-23C9-64D5-38174C5465FD}"/>
              </a:ext>
            </a:extLst>
          </p:cNvPr>
          <p:cNvSpPr/>
          <p:nvPr/>
        </p:nvSpPr>
        <p:spPr>
          <a:xfrm flipH="1">
            <a:off x="2461454" y="2086938"/>
            <a:ext cx="7667718" cy="3053751"/>
          </a:xfrm>
          <a:prstGeom prst="wedgeRoundRectCallout">
            <a:avLst>
              <a:gd name="adj1" fmla="val -21647"/>
              <a:gd name="adj2" fmla="val 49662"/>
              <a:gd name="adj3" fmla="val 16667"/>
            </a:avLst>
          </a:prstGeom>
          <a:noFill/>
          <a:ln w="57150">
            <a:solidFill>
              <a:srgbClr val="FF339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EF082A-5ED0-7523-9180-DF6E94CD9345}"/>
              </a:ext>
            </a:extLst>
          </p:cNvPr>
          <p:cNvSpPr txBox="1"/>
          <p:nvPr/>
        </p:nvSpPr>
        <p:spPr>
          <a:xfrm>
            <a:off x="2461453" y="1915322"/>
            <a:ext cx="806058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dòng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chấm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cuối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Nhớ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khó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Lắng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GV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xét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3" name="Right Triangle 2"/>
          <p:cNvSpPr/>
          <p:nvPr/>
        </p:nvSpPr>
        <p:spPr>
          <a:xfrm rot="16200000">
            <a:off x="9410961" y="3958808"/>
            <a:ext cx="2716841" cy="2611573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Content Placeholder 4" descr="Vẽ Tay Bọ Rùa Bảy điểm Dễ Thương Miễn Phí 抠 Png Hình ảnh | Định dạng hình  ảnh PSD 610663515| vn.lovepik.com">
            <a:extLst>
              <a:ext uri="{FF2B5EF4-FFF2-40B4-BE49-F238E27FC236}">
                <a16:creationId xmlns:a16="http://schemas.microsoft.com/office/drawing/2014/main" id="{C959B51E-B266-3FDB-C3E5-0B00B6EFC0E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3140" y1="20349" x2="27442" y2="27674"/>
                        <a14:foregroundMark x1="30116" y1="16628" x2="23605" y2="19186"/>
                        <a14:foregroundMark x1="23605" y1="19186" x2="15000" y2="26628"/>
                        <a14:foregroundMark x1="15000" y1="26628" x2="17442" y2="35698"/>
                        <a14:foregroundMark x1="17442" y1="35698" x2="17674" y2="35930"/>
                        <a14:foregroundMark x1="22907" y1="21977" x2="17093" y2="26279"/>
                        <a14:foregroundMark x1="26279" y1="45349" x2="32442" y2="61163"/>
                        <a14:foregroundMark x1="35581" y1="43256" x2="51279" y2="59884"/>
                        <a14:foregroundMark x1="41512" y1="41279" x2="48023" y2="53953"/>
                        <a14:foregroundMark x1="46279" y1="41279" x2="45698" y2="53721"/>
                        <a14:foregroundMark x1="46977" y1="44767" x2="48256" y2="50233"/>
                        <a14:foregroundMark x1="35814" y1="49884" x2="47442" y2="53721"/>
                        <a14:foregroundMark x1="20000" y1="51395" x2="44302" y2="56395"/>
                        <a14:foregroundMark x1="24419" y1="50465" x2="34186" y2="52093"/>
                        <a14:foregroundMark x1="34186" y1="52093" x2="34651" y2="52442"/>
                        <a14:foregroundMark x1="37442" y1="50814" x2="44767" y2="55000"/>
                        <a14:foregroundMark x1="22558" y1="57558" x2="40116" y2="53256"/>
                        <a14:foregroundMark x1="27442" y1="58721" x2="36279" y2="62209"/>
                        <a14:foregroundMark x1="30465" y1="57209" x2="38372" y2="57093"/>
                        <a14:foregroundMark x1="51395" y1="77209" x2="51395" y2="77209"/>
                        <a14:foregroundMark x1="47209" y1="73837" x2="47209" y2="73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" r="1" b="11469"/>
          <a:stretch/>
        </p:blipFill>
        <p:spPr bwMode="auto">
          <a:xfrm>
            <a:off x="9328788" y="3990205"/>
            <a:ext cx="2881185" cy="254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60697">
            <a:off x="-1259646" y="633830"/>
            <a:ext cx="5144387" cy="580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71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0951" y="254189"/>
            <a:ext cx="4000271" cy="872367"/>
            <a:chOff x="228600" y="253878"/>
            <a:chExt cx="9058462" cy="91022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4091" l="0" r="9780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35541" y="253878"/>
              <a:ext cx="8651521" cy="910224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228600" y="454854"/>
              <a:ext cx="8905876" cy="5459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539">
                <a:defRPr/>
              </a:pPr>
              <a:r>
                <a:rPr lang="en-US" sz="2800" kern="0" dirty="0">
                  <a:solidFill>
                    <a:prstClr val="black"/>
                  </a:solidFill>
                  <a:latin typeface="Nunito Black" panose="00000A00000000000000" pitchFamily="2" charset="0"/>
                </a:rPr>
                <a:t>1 . </a:t>
              </a:r>
              <a:r>
                <a:rPr lang="en-US" sz="28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lang="en-US" sz="2800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- </a:t>
              </a:r>
              <a:r>
                <a:rPr lang="en-US" sz="28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2800" kern="0" dirty="0">
                  <a:solidFill>
                    <a:prstClr val="black"/>
                  </a:solidFill>
                  <a:latin typeface="Nunito Black" panose="00000A00000000000000" pitchFamily="2" charset="0"/>
                </a:rPr>
                <a:t>:</a:t>
              </a:r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1357286" y="1624609"/>
            <a:ext cx="4432496" cy="1771878"/>
          </a:xfrm>
          <a:prstGeom prst="roundRect">
            <a:avLst/>
          </a:prstGeom>
          <a:solidFill>
            <a:srgbClr val="FFCCC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>
              <a:defRPr/>
            </a:pPr>
            <a:r>
              <a:rPr lang="vi-VN" sz="2800" b="1" kern="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Khi bà còn bé tí</a:t>
            </a:r>
          </a:p>
          <a:p>
            <a:pPr algn="just">
              <a:defRPr/>
            </a:pPr>
            <a:r>
              <a:rPr lang="vi-VN" sz="2800" b="1" kern="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Bà có nghịch lắm không</a:t>
            </a:r>
          </a:p>
          <a:p>
            <a:pPr algn="just">
              <a:defRPr/>
            </a:pPr>
            <a:r>
              <a:rPr lang="vi-VN" sz="2800" b="1" kern="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Dáng đi có hơi còng</a:t>
            </a:r>
          </a:p>
          <a:p>
            <a:pPr algn="just">
              <a:defRPr/>
            </a:pPr>
            <a:r>
              <a:rPr lang="vi-VN" sz="2800" b="1" kern="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Chăm quét nhà dọn dẹp?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367860" y="3856571"/>
            <a:ext cx="4319489" cy="1771878"/>
          </a:xfrm>
          <a:prstGeom prst="roundRect">
            <a:avLst/>
          </a:prstGeom>
          <a:solidFill>
            <a:srgbClr val="FFC000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>
              <a:defRPr/>
            </a:pPr>
            <a:r>
              <a:rPr lang="vi-VN" sz="2800" b="1" kern="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Khi ông còn bé tí</a:t>
            </a:r>
          </a:p>
          <a:p>
            <a:pPr>
              <a:defRPr/>
            </a:pPr>
            <a:r>
              <a:rPr lang="vi-VN" sz="2800" b="1" kern="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Có nghiêm như bây giờ,</a:t>
            </a:r>
          </a:p>
          <a:p>
            <a:pPr>
              <a:defRPr/>
            </a:pPr>
            <a:r>
              <a:rPr lang="vi-VN" sz="2800" b="1" kern="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Có chau mặt chơi cờ</a:t>
            </a:r>
          </a:p>
          <a:p>
            <a:pPr>
              <a:defRPr/>
            </a:pPr>
            <a:r>
              <a:rPr lang="vi-VN" sz="2800" b="1" kern="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Có uống trà buổi sáng?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740679" y="1365078"/>
            <a:ext cx="851094" cy="584333"/>
            <a:chOff x="-28110" y="914314"/>
            <a:chExt cx="851094" cy="58433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3614C93-E449-DA3B-C4CC-2BB767F07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8110" y="914314"/>
              <a:ext cx="851094" cy="58433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CB9475D-5FE6-AD42-327C-E5F28189D1C0}"/>
                </a:ext>
              </a:extLst>
            </p:cNvPr>
            <p:cNvSpPr txBox="1"/>
            <p:nvPr/>
          </p:nvSpPr>
          <p:spPr>
            <a:xfrm>
              <a:off x="264712" y="960164"/>
              <a:ext cx="3978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539"/>
              <a:r>
                <a:rPr lang="en-US" sz="28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 2 Medium" pitchFamily="2" charset="0"/>
                </a:rPr>
                <a:t>1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40679" y="3673696"/>
            <a:ext cx="851094" cy="584333"/>
            <a:chOff x="-28110" y="914314"/>
            <a:chExt cx="851094" cy="58433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3614C93-E449-DA3B-C4CC-2BB767F07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8110" y="914314"/>
              <a:ext cx="851094" cy="584333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CB9475D-5FE6-AD42-327C-E5F28189D1C0}"/>
                </a:ext>
              </a:extLst>
            </p:cNvPr>
            <p:cNvSpPr txBox="1"/>
            <p:nvPr/>
          </p:nvSpPr>
          <p:spPr>
            <a:xfrm>
              <a:off x="264712" y="960164"/>
              <a:ext cx="3978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539"/>
              <a:r>
                <a:rPr lang="en-US" sz="28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 2 Medium" pitchFamily="2" charset="0"/>
                </a:rPr>
                <a:t>2</a:t>
              </a:r>
            </a:p>
          </p:txBody>
        </p:sp>
      </p:grpSp>
      <p:sp>
        <p:nvSpPr>
          <p:cNvPr id="21" name="Rounded Rectangle 20"/>
          <p:cNvSpPr/>
          <p:nvPr/>
        </p:nvSpPr>
        <p:spPr>
          <a:xfrm>
            <a:off x="6932079" y="1533196"/>
            <a:ext cx="4419077" cy="1771878"/>
          </a:xfrm>
          <a:prstGeom prst="roundRect">
            <a:avLst/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fontAlgn="t">
              <a:defRPr/>
            </a:pP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bố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</a:t>
            </a:r>
            <a:endParaRPr lang="en-US" sz="2800" b="1" kern="0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fontAlgn="t">
              <a:defRPr/>
            </a:pP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lái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ô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</a:t>
            </a:r>
            <a:endParaRPr lang="en-US" sz="2800" b="1" kern="0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fontAlgn="t">
              <a:defRPr/>
            </a:pP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say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mê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sửa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endParaRPr lang="en-US" sz="2800" b="1" kern="0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fontAlgn="t">
              <a:defRPr/>
            </a:pP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xem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261760" y="1365078"/>
            <a:ext cx="851094" cy="584333"/>
            <a:chOff x="-28110" y="914314"/>
            <a:chExt cx="851094" cy="584333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3614C93-E449-DA3B-C4CC-2BB767F07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8110" y="914314"/>
              <a:ext cx="851094" cy="58433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CB9475D-5FE6-AD42-327C-E5F28189D1C0}"/>
                </a:ext>
              </a:extLst>
            </p:cNvPr>
            <p:cNvSpPr txBox="1"/>
            <p:nvPr/>
          </p:nvSpPr>
          <p:spPr>
            <a:xfrm>
              <a:off x="264712" y="960164"/>
              <a:ext cx="3978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539"/>
              <a:r>
                <a:rPr lang="en-US" sz="28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 2 Medium" pitchFamily="2" charset="0"/>
                </a:rPr>
                <a:t>3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C63C92D-84AA-4FBF-4C07-278825C6C1AC}"/>
              </a:ext>
            </a:extLst>
          </p:cNvPr>
          <p:cNvGrpSpPr/>
          <p:nvPr/>
        </p:nvGrpSpPr>
        <p:grpSpPr>
          <a:xfrm>
            <a:off x="6021708" y="3427342"/>
            <a:ext cx="3531867" cy="1804135"/>
            <a:chOff x="2173709" y="3000073"/>
            <a:chExt cx="4214926" cy="1654921"/>
          </a:xfrm>
        </p:grpSpPr>
        <p:sp>
          <p:nvSpPr>
            <p:cNvPr id="26" name="Freeform: Shape 8">
              <a:extLst>
                <a:ext uri="{FF2B5EF4-FFF2-40B4-BE49-F238E27FC236}">
                  <a16:creationId xmlns:a16="http://schemas.microsoft.com/office/drawing/2014/main" id="{58245217-77D1-04F5-1A0F-ACEC991A9615}"/>
                </a:ext>
              </a:extLst>
            </p:cNvPr>
            <p:cNvSpPr/>
            <p:nvPr/>
          </p:nvSpPr>
          <p:spPr>
            <a:xfrm>
              <a:off x="2692351" y="3000073"/>
              <a:ext cx="3329055" cy="1654921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00B050"/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id-ID" sz="2500" b="1" kern="0">
                <a:solidFill>
                  <a:srgbClr val="FFFFFF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5BD5560-E7D2-6AC8-9D2C-A6505DFA0F3C}"/>
                </a:ext>
              </a:extLst>
            </p:cNvPr>
            <p:cNvSpPr txBox="1"/>
            <p:nvPr/>
          </p:nvSpPr>
          <p:spPr>
            <a:xfrm>
              <a:off x="2173709" y="3494054"/>
              <a:ext cx="4214926" cy="992493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4400" b="1" kern="0" dirty="0" err="1">
                  <a:solidFill>
                    <a:srgbClr val="FF0000"/>
                  </a:solidFill>
                  <a:latin typeface="Great Vibes" pitchFamily="2" charset="0"/>
                  <a:ea typeface="Cambria" panose="02040503050406030204" pitchFamily="18" charset="0"/>
                  <a:sym typeface="Arial"/>
                </a:rPr>
                <a:t>Viết</a:t>
              </a:r>
              <a:r>
                <a:rPr lang="en-US" sz="4400" b="1" kern="0" dirty="0">
                  <a:solidFill>
                    <a:srgbClr val="FF0000"/>
                  </a:solidFill>
                  <a:latin typeface="Great Vibes" pitchFamily="2" charset="0"/>
                  <a:ea typeface="Cambria" panose="02040503050406030204" pitchFamily="18" charset="0"/>
                  <a:sym typeface="Arial"/>
                </a:rPr>
                <a:t> </a:t>
              </a:r>
              <a:r>
                <a:rPr lang="en-US" sz="4400" b="1" kern="0" dirty="0" err="1">
                  <a:solidFill>
                    <a:srgbClr val="FF0000"/>
                  </a:solidFill>
                  <a:latin typeface="Great Vibes" pitchFamily="2" charset="0"/>
                  <a:ea typeface="Cambria" panose="02040503050406030204" pitchFamily="18" charset="0"/>
                  <a:sym typeface="Arial"/>
                </a:rPr>
                <a:t>vở</a:t>
              </a:r>
              <a:endParaRPr lang="vi-VN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042" y="3725902"/>
            <a:ext cx="3142068" cy="3011149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2982538" y="571514"/>
            <a:ext cx="60783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5200" b="1" kern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Khi</a:t>
            </a:r>
            <a:r>
              <a:rPr lang="en-US" sz="5200" b="1" kern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200" b="1" kern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cả</a:t>
            </a:r>
            <a:r>
              <a:rPr lang="en-US" sz="5200" b="1" kern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200" b="1" kern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nhà</a:t>
            </a:r>
            <a:r>
              <a:rPr lang="en-US" sz="5200" b="1" kern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200" b="1" kern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bé</a:t>
            </a:r>
            <a:r>
              <a:rPr lang="en-US" sz="5200" b="1" kern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200" b="1" kern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tí</a:t>
            </a:r>
            <a:endParaRPr lang="en-US" sz="5200" b="1" kern="0" dirty="0">
              <a:ln w="22225">
                <a:solidFill>
                  <a:srgbClr val="C0504D"/>
                </a:solidFill>
                <a:prstDash val="solid"/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7656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72206" y="237725"/>
            <a:ext cx="4779627" cy="872367"/>
            <a:chOff x="635541" y="253878"/>
            <a:chExt cx="9802749" cy="91022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4091" l="0" r="9780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35541" y="253878"/>
              <a:ext cx="9802749" cy="910224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934189" y="428424"/>
              <a:ext cx="8905875" cy="5459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539">
                <a:defRPr/>
              </a:pPr>
              <a:r>
                <a:rPr lang="en-US" sz="2800" kern="0" dirty="0">
                  <a:solidFill>
                    <a:prstClr val="black"/>
                  </a:solidFill>
                  <a:latin typeface="Nunito Black" panose="00000A00000000000000" pitchFamily="2" charset="0"/>
                </a:rPr>
                <a:t>2.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b.</a:t>
              </a:r>
              <a:endPara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7042" y="3725902"/>
            <a:ext cx="3142068" cy="3011149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551491" y="1159995"/>
            <a:ext cx="9000683" cy="613742"/>
            <a:chOff x="3693348" y="647932"/>
            <a:chExt cx="3418851" cy="605149"/>
          </a:xfrm>
        </p:grpSpPr>
        <p:sp>
          <p:nvSpPr>
            <p:cNvPr id="37" name="Rectangle: Rounded Corners 5">
              <a:extLst>
                <a:ext uri="{FF2B5EF4-FFF2-40B4-BE49-F238E27FC236}">
                  <a16:creationId xmlns:a16="http://schemas.microsoft.com/office/drawing/2014/main" id="{1E8E6806-0FCF-0218-CB8B-65DAB865CAF9}"/>
                </a:ext>
              </a:extLst>
            </p:cNvPr>
            <p:cNvSpPr/>
            <p:nvPr/>
          </p:nvSpPr>
          <p:spPr>
            <a:xfrm>
              <a:off x="3693348" y="647932"/>
              <a:ext cx="3329786" cy="605149"/>
            </a:xfrm>
            <a:prstGeom prst="roundRect">
              <a:avLst/>
            </a:pr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i="1" kern="0">
                <a:solidFill>
                  <a:srgbClr val="FF0000"/>
                </a:solidFill>
                <a:latin typeface="微软雅黑" panose="020F0502020204030204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7D69C05-1631-43AA-D660-34FE01B2C07C}"/>
                </a:ext>
              </a:extLst>
            </p:cNvPr>
            <p:cNvSpPr txBox="1"/>
            <p:nvPr/>
          </p:nvSpPr>
          <p:spPr>
            <a:xfrm>
              <a:off x="3693348" y="729860"/>
              <a:ext cx="34188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>
                  <a:solidFill>
                    <a:srgbClr val="FF0000"/>
                  </a:solidFill>
                  <a:latin typeface="+mj-lt"/>
                </a:rPr>
                <a:t>a. Chọn </a:t>
              </a: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tiếng</a:t>
              </a:r>
              <a:r>
                <a:rPr lang="en-US" sz="28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vi-VN" sz="2800" dirty="0">
                  <a:solidFill>
                    <a:srgbClr val="FF0000"/>
                  </a:solidFill>
                  <a:latin typeface="+mj-lt"/>
                </a:rPr>
                <a:t>trong ngoặc đơn thay cho ô vuông.</a:t>
              </a:r>
              <a:endParaRPr lang="en-US" sz="28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399149" y="2247718"/>
            <a:ext cx="9110415" cy="523220"/>
            <a:chOff x="1491193" y="2155063"/>
            <a:chExt cx="9110415" cy="523220"/>
          </a:xfrm>
        </p:grpSpPr>
        <p:sp>
          <p:nvSpPr>
            <p:cNvPr id="7" name="Rectangle 6"/>
            <p:cNvSpPr/>
            <p:nvPr/>
          </p:nvSpPr>
          <p:spPr>
            <a:xfrm>
              <a:off x="1491193" y="2155063"/>
              <a:ext cx="911041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Trong vườn, cây</a:t>
              </a:r>
              <a:r>
                <a:rPr lang="vi-VN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</a:t>
              </a:r>
              <a:r>
                <a:rPr lang="en-US" sz="28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2800" i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lịu</a:t>
              </a:r>
              <a:r>
                <a:rPr lang="en-US" sz="28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/</a:t>
              </a:r>
              <a:r>
                <a:rPr lang="vi-VN" sz="28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lựu</a:t>
              </a:r>
              <a:r>
                <a:rPr lang="en-US" sz="28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  <a:r>
                <a:rPr lang="vi-VN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 sai </a:t>
              </a:r>
              <a:r>
                <a:rPr lang="en-US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</a:t>
              </a:r>
              <a:r>
                <a:rPr lang="en-US" sz="28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(</a:t>
              </a:r>
              <a:r>
                <a:rPr lang="vi-VN" sz="28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trĩu</a:t>
              </a:r>
              <a:r>
                <a:rPr lang="en-US" sz="28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/</a:t>
              </a:r>
              <a:r>
                <a:rPr lang="en-US" sz="28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trữu</a:t>
              </a:r>
              <a:r>
                <a:rPr lang="en-US" sz="28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)</a:t>
              </a:r>
              <a:r>
                <a:rPr lang="vi-VN" sz="28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 </a:t>
              </a:r>
              <a:r>
                <a:rPr lang="vi-VN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quả.</a:t>
              </a:r>
              <a:endPara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4325475" y="2222023"/>
              <a:ext cx="398353" cy="389299"/>
            </a:xfrm>
            <a:prstGeom prst="rect">
              <a:avLst/>
            </a:prstGeom>
            <a:solidFill>
              <a:srgbClr val="FF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6759349" y="2210786"/>
              <a:ext cx="398353" cy="389299"/>
            </a:xfrm>
            <a:prstGeom prst="rect">
              <a:avLst/>
            </a:prstGeom>
            <a:solidFill>
              <a:srgbClr val="FF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385576" y="2257990"/>
            <a:ext cx="9110415" cy="523220"/>
            <a:chOff x="1552486" y="2968333"/>
            <a:chExt cx="9110415" cy="523220"/>
          </a:xfrm>
        </p:grpSpPr>
        <p:sp>
          <p:nvSpPr>
            <p:cNvPr id="42" name="Rectangle 41"/>
            <p:cNvSpPr/>
            <p:nvPr/>
          </p:nvSpPr>
          <p:spPr>
            <a:xfrm>
              <a:off x="1552486" y="2968333"/>
              <a:ext cx="911041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vi-VN" sz="2800" dirty="0">
                  <a:solidFill>
                    <a:srgbClr val="000000"/>
                  </a:solidFill>
                  <a:latin typeface="+mj-lt"/>
                  <a:ea typeface="Cambria" panose="02040503050406030204" pitchFamily="18" charset="0"/>
                </a:rPr>
                <a:t>Trong vườn, cây</a:t>
              </a:r>
              <a:r>
                <a:rPr lang="vi-VN" sz="2800" b="1" dirty="0">
                  <a:solidFill>
                    <a:srgbClr val="000000"/>
                  </a:solidFill>
                  <a:latin typeface="+mj-lt"/>
                  <a:ea typeface="Cambria" panose="02040503050406030204" pitchFamily="18" charset="0"/>
                </a:rPr>
                <a:t> </a:t>
              </a:r>
              <a:r>
                <a:rPr lang="en-US" sz="2800" b="1" dirty="0">
                  <a:solidFill>
                    <a:srgbClr val="000000"/>
                  </a:solidFill>
                  <a:latin typeface="+mj-lt"/>
                  <a:ea typeface="Cambria" panose="02040503050406030204" pitchFamily="18" charset="0"/>
                </a:rPr>
                <a:t>       </a:t>
              </a:r>
              <a:r>
                <a:rPr lang="vi-VN" sz="2800" dirty="0">
                  <a:solidFill>
                    <a:srgbClr val="000000"/>
                  </a:solidFill>
                  <a:latin typeface="+mj-lt"/>
                  <a:ea typeface="Cambria" panose="02040503050406030204" pitchFamily="18" charset="0"/>
                </a:rPr>
                <a:t> </a:t>
              </a:r>
              <a:r>
                <a:rPr lang="en-US" sz="2800" dirty="0">
                  <a:solidFill>
                    <a:srgbClr val="000000"/>
                  </a:solidFill>
                  <a:latin typeface="+mj-lt"/>
                  <a:ea typeface="Cambria" panose="02040503050406030204" pitchFamily="18" charset="0"/>
                </a:rPr>
                <a:t>   </a:t>
              </a:r>
              <a:r>
                <a:rPr lang="vi-VN" sz="2800" dirty="0">
                  <a:solidFill>
                    <a:srgbClr val="000000"/>
                  </a:solidFill>
                  <a:latin typeface="+mj-lt"/>
                  <a:ea typeface="Cambria" panose="02040503050406030204" pitchFamily="18" charset="0"/>
                </a:rPr>
                <a:t>sai </a:t>
              </a:r>
              <a:r>
                <a:rPr lang="en-US" sz="2800" dirty="0">
                  <a:solidFill>
                    <a:srgbClr val="000000"/>
                  </a:solidFill>
                  <a:latin typeface="+mj-lt"/>
                  <a:ea typeface="Cambria" panose="02040503050406030204" pitchFamily="18" charset="0"/>
                </a:rPr>
                <a:t>       </a:t>
              </a:r>
              <a:r>
                <a:rPr lang="en-US" sz="2800" i="1" dirty="0">
                  <a:solidFill>
                    <a:srgbClr val="000000"/>
                  </a:solidFill>
                  <a:latin typeface="+mj-lt"/>
                  <a:ea typeface="Cambria" panose="02040503050406030204" pitchFamily="18" charset="0"/>
                </a:rPr>
                <a:t> </a:t>
              </a:r>
              <a:r>
                <a:rPr lang="vi-VN" sz="2800" i="1" dirty="0">
                  <a:solidFill>
                    <a:srgbClr val="000000"/>
                  </a:solidFill>
                  <a:latin typeface="+mj-lt"/>
                  <a:ea typeface="Cambria" panose="02040503050406030204" pitchFamily="18" charset="0"/>
                </a:rPr>
                <a:t> </a:t>
              </a:r>
              <a:r>
                <a:rPr lang="en-US" sz="2800" i="1" dirty="0">
                  <a:solidFill>
                    <a:srgbClr val="000000"/>
                  </a:solidFill>
                  <a:latin typeface="+mj-lt"/>
                  <a:ea typeface="Cambria" panose="02040503050406030204" pitchFamily="18" charset="0"/>
                </a:rPr>
                <a:t>   </a:t>
              </a:r>
              <a:r>
                <a:rPr lang="vi-VN" sz="2800" dirty="0">
                  <a:solidFill>
                    <a:srgbClr val="000000"/>
                  </a:solidFill>
                  <a:latin typeface="+mj-lt"/>
                  <a:ea typeface="Cambria" panose="02040503050406030204" pitchFamily="18" charset="0"/>
                </a:rPr>
                <a:t>quả.</a:t>
              </a:r>
              <a:endParaRPr lang="en-US" sz="2800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366324" y="3022033"/>
              <a:ext cx="787651" cy="389299"/>
            </a:xfrm>
            <a:prstGeom prst="rect">
              <a:avLst/>
            </a:prstGeom>
            <a:solidFill>
              <a:srgbClr val="FF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lựu</a:t>
              </a:r>
              <a:endPara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5750308" y="3035293"/>
              <a:ext cx="877732" cy="389299"/>
            </a:xfrm>
            <a:prstGeom prst="rect">
              <a:avLst/>
            </a:prstGeom>
            <a:solidFill>
              <a:srgbClr val="FF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trĩu</a:t>
              </a:r>
              <a:endPara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399148" y="3369154"/>
            <a:ext cx="9110415" cy="523220"/>
            <a:chOff x="1399150" y="3984526"/>
            <a:chExt cx="9110415" cy="523220"/>
          </a:xfrm>
        </p:grpSpPr>
        <p:sp>
          <p:nvSpPr>
            <p:cNvPr id="47" name="Rectangle 46"/>
            <p:cNvSpPr/>
            <p:nvPr/>
          </p:nvSpPr>
          <p:spPr>
            <a:xfrm>
              <a:off x="1399150" y="3984526"/>
              <a:ext cx="911041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2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Mẹ</a:t>
              </a:r>
              <a:r>
                <a:rPr lang="en-US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(</a:t>
              </a:r>
              <a:r>
                <a:rPr lang="en-US" sz="2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địu</a:t>
              </a:r>
              <a:r>
                <a:rPr lang="en-US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/</a:t>
              </a:r>
              <a:r>
                <a:rPr lang="en-US" sz="2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đựu</a:t>
              </a:r>
              <a:r>
                <a:rPr lang="en-US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 </a:t>
              </a:r>
              <a:r>
                <a:rPr lang="en-US" sz="2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bé</a:t>
              </a:r>
              <a:r>
                <a:rPr lang="en-US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lên</a:t>
              </a:r>
              <a:r>
                <a:rPr lang="en-US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nương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r>
                <a:rPr lang="vi-VN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endPara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2214866" y="4051485"/>
              <a:ext cx="398353" cy="389299"/>
            </a:xfrm>
            <a:prstGeom prst="rect">
              <a:avLst/>
            </a:prstGeom>
            <a:solidFill>
              <a:srgbClr val="FF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1399147" y="3354233"/>
            <a:ext cx="9110415" cy="523220"/>
            <a:chOff x="1399150" y="3984526"/>
            <a:chExt cx="9110415" cy="523220"/>
          </a:xfrm>
        </p:grpSpPr>
        <p:sp>
          <p:nvSpPr>
            <p:cNvPr id="53" name="Rectangle 52"/>
            <p:cNvSpPr/>
            <p:nvPr/>
          </p:nvSpPr>
          <p:spPr>
            <a:xfrm>
              <a:off x="1399150" y="3984526"/>
              <a:ext cx="911041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Mẹ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       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bé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nương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r>
                <a:rPr lang="vi-VN" sz="28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 </a:t>
              </a:r>
              <a:endPara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2198069" y="4051486"/>
              <a:ext cx="781833" cy="389299"/>
            </a:xfrm>
            <a:prstGeom prst="rect">
              <a:avLst/>
            </a:prstGeom>
            <a:solidFill>
              <a:srgbClr val="FF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địu</a:t>
              </a:r>
              <a:endPara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1399147" y="4412582"/>
            <a:ext cx="9110415" cy="523220"/>
            <a:chOff x="1399150" y="3984526"/>
            <a:chExt cx="9110415" cy="523220"/>
          </a:xfrm>
        </p:grpSpPr>
        <p:sp>
          <p:nvSpPr>
            <p:cNvPr id="56" name="Rectangle 55"/>
            <p:cNvSpPr/>
            <p:nvPr/>
          </p:nvSpPr>
          <p:spPr>
            <a:xfrm>
              <a:off x="1399150" y="3984526"/>
              <a:ext cx="911041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</a:t>
              </a:r>
              <a:r>
                <a:rPr 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Đàn</a:t>
              </a:r>
              <a:r>
                <a:rPr 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chim</a:t>
              </a:r>
              <a:r>
                <a:rPr 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sà</a:t>
              </a:r>
              <a:r>
                <a:rPr 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xuống</a:t>
              </a:r>
              <a:r>
                <a:rPr 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lăng</a:t>
              </a:r>
              <a:r>
                <a:rPr 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hót</a:t>
              </a:r>
              <a:r>
                <a:rPr 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       </a:t>
              </a:r>
              <a:r>
                <a:rPr lang="en-US" sz="2800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2800" i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líu</a:t>
              </a:r>
              <a:r>
                <a:rPr lang="en-US" sz="2800" i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/</a:t>
              </a:r>
              <a:r>
                <a:rPr lang="en-US" sz="2800" i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lứu</a:t>
              </a:r>
              <a:r>
                <a:rPr lang="en-US" sz="2800" i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)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lo.</a:t>
              </a: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7367497" y="4051486"/>
              <a:ext cx="398353" cy="389299"/>
            </a:xfrm>
            <a:prstGeom prst="rect">
              <a:avLst/>
            </a:prstGeom>
            <a:solidFill>
              <a:srgbClr val="FF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399146" y="4406379"/>
            <a:ext cx="9110415" cy="523220"/>
            <a:chOff x="1399150" y="3984526"/>
            <a:chExt cx="9110415" cy="523220"/>
          </a:xfrm>
        </p:grpSpPr>
        <p:sp>
          <p:nvSpPr>
            <p:cNvPr id="59" name="Rectangle 58"/>
            <p:cNvSpPr/>
            <p:nvPr/>
          </p:nvSpPr>
          <p:spPr>
            <a:xfrm>
              <a:off x="1399150" y="3984526"/>
              <a:ext cx="911041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</a:t>
              </a:r>
              <a:r>
                <a:rPr 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Đàn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chim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sà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xuống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lăng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hót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       </a:t>
              </a:r>
              <a:r>
                <a:rPr lang="en-US" sz="2800" i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lo.</a:t>
              </a: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7367498" y="4051486"/>
              <a:ext cx="652296" cy="389299"/>
            </a:xfrm>
            <a:prstGeom prst="rect">
              <a:avLst/>
            </a:prstGeom>
            <a:solidFill>
              <a:srgbClr val="FF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líu</a:t>
              </a:r>
              <a:endPara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8890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679010" y="3367888"/>
            <a:ext cx="9367563" cy="2353901"/>
          </a:xfrm>
          <a:prstGeom prst="round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8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Bàn tay khéo léo của bố đã </a:t>
            </a:r>
            <a:r>
              <a:rPr lang="en-US" sz="28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 </a:t>
            </a:r>
            <a:r>
              <a:rPr lang="en-US" sz="28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       </a:t>
            </a:r>
            <a:r>
              <a:rPr lang="vi-VN" sz="28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những mảnh gỗ vụn thành máy bay, ô tô, con vịt,…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- Mẹ bảo Duy không nên lười </a:t>
            </a:r>
            <a:r>
              <a:rPr lang="en-US" sz="28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           </a:t>
            </a:r>
            <a:r>
              <a:rPr lang="vi-VN" sz="28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, phải chăm tập thể dục hàng ngày.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327897" y="4544838"/>
            <a:ext cx="989683" cy="461727"/>
          </a:xfrm>
          <a:prstGeom prst="rect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3314" y="3636642"/>
            <a:ext cx="1139502" cy="46333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7148" y="-1505212"/>
            <a:ext cx="5529822" cy="436123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7821" y="405012"/>
            <a:ext cx="43423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539">
              <a:defRPr/>
            </a:pPr>
            <a:r>
              <a:rPr lang="en-US" sz="2800" kern="0" dirty="0">
                <a:solidFill>
                  <a:prstClr val="black"/>
                </a:solidFill>
                <a:latin typeface="Nunito Black" panose="00000A00000000000000" pitchFamily="2" charset="0"/>
              </a:rPr>
              <a:t>2.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b.</a:t>
            </a:r>
            <a:endParaRPr lang="en-US" sz="28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830146" y="1119163"/>
            <a:ext cx="9452588" cy="606312"/>
            <a:chOff x="3693348" y="647932"/>
            <a:chExt cx="3418851" cy="597823"/>
          </a:xfrm>
        </p:grpSpPr>
        <p:sp>
          <p:nvSpPr>
            <p:cNvPr id="37" name="Rectangle: Rounded Corners 5">
              <a:extLst>
                <a:ext uri="{FF2B5EF4-FFF2-40B4-BE49-F238E27FC236}">
                  <a16:creationId xmlns:a16="http://schemas.microsoft.com/office/drawing/2014/main" id="{1E8E6806-0FCF-0218-CB8B-65DAB865CAF9}"/>
                </a:ext>
              </a:extLst>
            </p:cNvPr>
            <p:cNvSpPr/>
            <p:nvPr/>
          </p:nvSpPr>
          <p:spPr>
            <a:xfrm>
              <a:off x="3693348" y="647932"/>
              <a:ext cx="3329786" cy="597823"/>
            </a:xfrm>
            <a:prstGeom prst="roundRect">
              <a:avLst/>
            </a:prstGeom>
            <a:ln w="19050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i="1" kern="0">
                <a:solidFill>
                  <a:srgbClr val="FF0000"/>
                </a:solidFill>
                <a:latin typeface="微软雅黑" panose="020F0502020204030204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7D69C05-1631-43AA-D660-34FE01B2C07C}"/>
                </a:ext>
              </a:extLst>
            </p:cNvPr>
            <p:cNvSpPr txBox="1"/>
            <p:nvPr/>
          </p:nvSpPr>
          <p:spPr>
            <a:xfrm>
              <a:off x="3693348" y="729860"/>
              <a:ext cx="3418851" cy="5158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>
                  <a:solidFill>
                    <a:srgbClr val="FF0000"/>
                  </a:solidFill>
                  <a:latin typeface="+mj-lt"/>
                </a:rPr>
                <a:t>b. </a:t>
              </a:r>
              <a:r>
                <a:rPr lang="en-US" sz="2800" dirty="0">
                  <a:solidFill>
                    <a:srgbClr val="FF0000"/>
                  </a:solidFill>
                  <a:latin typeface="+mj-lt"/>
                </a:rPr>
                <a:t>C</a:t>
              </a:r>
              <a:r>
                <a:rPr lang="vi-VN" sz="2800" dirty="0">
                  <a:solidFill>
                    <a:srgbClr val="FF0000"/>
                  </a:solidFill>
                  <a:latin typeface="+mj-lt"/>
                </a:rPr>
                <a:t>họn tiếng </a:t>
              </a: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trong</a:t>
              </a:r>
              <a:r>
                <a:rPr lang="en-US" sz="28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bông</a:t>
              </a:r>
              <a:r>
                <a:rPr lang="en-US" sz="28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hoa</a:t>
              </a:r>
              <a:r>
                <a:rPr lang="en-US" sz="28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thay</a:t>
              </a:r>
              <a:r>
                <a:rPr lang="vi-VN" sz="2800" dirty="0">
                  <a:solidFill>
                    <a:srgbClr val="FF0000"/>
                  </a:solidFill>
                  <a:latin typeface="+mj-lt"/>
                </a:rPr>
                <a:t> cho</a:t>
              </a:r>
              <a:r>
                <a:rPr lang="en-US" sz="28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mỗi</a:t>
              </a:r>
              <a:r>
                <a:rPr lang="vi-VN" sz="2800" dirty="0">
                  <a:solidFill>
                    <a:srgbClr val="FF0000"/>
                  </a:solidFill>
                  <a:latin typeface="+mj-lt"/>
                </a:rPr>
                <a:t> ô vuông</a:t>
              </a:r>
              <a:r>
                <a:rPr lang="en-US" sz="2800" dirty="0">
                  <a:solidFill>
                    <a:srgbClr val="FF0000"/>
                  </a:solidFill>
                  <a:latin typeface="+mj-lt"/>
                </a:rPr>
                <a:t>.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500" l="15333" r="90000">
                        <a14:foregroundMark x1="47889" y1="43167" x2="47889" y2="43167"/>
                        <a14:foregroundMark x1="47889" y1="41500" x2="47889" y2="41500"/>
                        <a14:foregroundMark x1="47889" y1="41500" x2="47889" y2="41500"/>
                        <a14:foregroundMark x1="47889" y1="34000" x2="54667" y2="60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73909" y="1774196"/>
            <a:ext cx="2259405" cy="133085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500" l="15333" r="90000">
                        <a14:foregroundMark x1="47889" y1="43167" x2="47889" y2="43167"/>
                        <a14:foregroundMark x1="47889" y1="41500" x2="47889" y2="41500"/>
                        <a14:foregroundMark x1="47889" y1="41500" x2="47889" y2="41500"/>
                        <a14:foregroundMark x1="47889" y1="34000" x2="54667" y2="60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4302" y="1816210"/>
            <a:ext cx="2259405" cy="13308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50329" y="4120666"/>
            <a:ext cx="2730140" cy="26163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89899" y="2152370"/>
            <a:ext cx="843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biến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08350" y="2180670"/>
            <a:ext cx="10230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biếng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866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85185E-6 L 0.13906 0.2150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53" y="1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96296E-6 L -0.11862 0.33865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37" y="1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2" grpId="0"/>
      <p:bldP spid="12" grpId="1"/>
      <p:bldP spid="32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1385207" y="3983494"/>
            <a:ext cx="8897527" cy="14304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    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giỏi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Ở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Mai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               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8358" y="4137431"/>
            <a:ext cx="1086684" cy="46333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7148" y="-1505212"/>
            <a:ext cx="5529822" cy="436123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7821" y="405012"/>
            <a:ext cx="43423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539">
              <a:defRPr/>
            </a:pPr>
            <a:r>
              <a:rPr lang="en-US" sz="2800" kern="0" dirty="0">
                <a:solidFill>
                  <a:prstClr val="black"/>
                </a:solidFill>
                <a:latin typeface="Nunito Black" panose="00000A00000000000000" pitchFamily="2" charset="0"/>
              </a:rPr>
              <a:t>2.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b.</a:t>
            </a:r>
            <a:endParaRPr lang="en-US" sz="28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830146" y="1119163"/>
            <a:ext cx="9452588" cy="606312"/>
            <a:chOff x="3693348" y="647932"/>
            <a:chExt cx="3418851" cy="597823"/>
          </a:xfrm>
        </p:grpSpPr>
        <p:sp>
          <p:nvSpPr>
            <p:cNvPr id="37" name="Rectangle: Rounded Corners 5">
              <a:extLst>
                <a:ext uri="{FF2B5EF4-FFF2-40B4-BE49-F238E27FC236}">
                  <a16:creationId xmlns:a16="http://schemas.microsoft.com/office/drawing/2014/main" id="{1E8E6806-0FCF-0218-CB8B-65DAB865CAF9}"/>
                </a:ext>
              </a:extLst>
            </p:cNvPr>
            <p:cNvSpPr/>
            <p:nvPr/>
          </p:nvSpPr>
          <p:spPr>
            <a:xfrm>
              <a:off x="3693348" y="647932"/>
              <a:ext cx="3329786" cy="597823"/>
            </a:xfrm>
            <a:prstGeom prst="roundRect">
              <a:avLst/>
            </a:prstGeom>
            <a:ln w="19050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i="1" kern="0">
                <a:solidFill>
                  <a:srgbClr val="FF0000"/>
                </a:solidFill>
                <a:latin typeface="微软雅黑" panose="020F0502020204030204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7D69C05-1631-43AA-D660-34FE01B2C07C}"/>
                </a:ext>
              </a:extLst>
            </p:cNvPr>
            <p:cNvSpPr txBox="1"/>
            <p:nvPr/>
          </p:nvSpPr>
          <p:spPr>
            <a:xfrm>
              <a:off x="3693348" y="729860"/>
              <a:ext cx="3418851" cy="5158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>
                  <a:solidFill>
                    <a:srgbClr val="FF0000"/>
                  </a:solidFill>
                  <a:latin typeface="+mj-lt"/>
                </a:rPr>
                <a:t>b. </a:t>
              </a:r>
              <a:r>
                <a:rPr lang="en-US" sz="2800" dirty="0">
                  <a:solidFill>
                    <a:srgbClr val="FF0000"/>
                  </a:solidFill>
                  <a:latin typeface="+mj-lt"/>
                </a:rPr>
                <a:t>C</a:t>
              </a:r>
              <a:r>
                <a:rPr lang="vi-VN" sz="2800" dirty="0">
                  <a:solidFill>
                    <a:srgbClr val="FF0000"/>
                  </a:solidFill>
                  <a:latin typeface="+mj-lt"/>
                </a:rPr>
                <a:t>họn tiếng </a:t>
              </a: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trong</a:t>
              </a:r>
              <a:r>
                <a:rPr lang="en-US" sz="28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bông</a:t>
              </a:r>
              <a:r>
                <a:rPr lang="en-US" sz="28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hoa</a:t>
              </a:r>
              <a:r>
                <a:rPr lang="en-US" sz="28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thay</a:t>
              </a:r>
              <a:r>
                <a:rPr lang="vi-VN" sz="2800" dirty="0">
                  <a:solidFill>
                    <a:srgbClr val="FF0000"/>
                  </a:solidFill>
                  <a:latin typeface="+mj-lt"/>
                </a:rPr>
                <a:t> cho</a:t>
              </a:r>
              <a:r>
                <a:rPr lang="en-US" sz="28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mỗi</a:t>
              </a:r>
              <a:r>
                <a:rPr lang="vi-VN" sz="2800" dirty="0">
                  <a:solidFill>
                    <a:srgbClr val="FF0000"/>
                  </a:solidFill>
                  <a:latin typeface="+mj-lt"/>
                </a:rPr>
                <a:t> ô vuông</a:t>
              </a:r>
              <a:r>
                <a:rPr lang="en-US" sz="2800" dirty="0">
                  <a:solidFill>
                    <a:srgbClr val="FF0000"/>
                  </a:solidFill>
                  <a:latin typeface="+mj-lt"/>
                </a:rPr>
                <a:t>.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500" l="15333" r="90000">
                        <a14:foregroundMark x1="47889" y1="43167" x2="47889" y2="43167"/>
                        <a14:foregroundMark x1="47889" y1="41500" x2="47889" y2="41500"/>
                        <a14:foregroundMark x1="47889" y1="41500" x2="47889" y2="41500"/>
                        <a14:foregroundMark x1="47889" y1="34000" x2="54667" y2="60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73909" y="1774196"/>
            <a:ext cx="2259405" cy="133085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500" l="15333" r="90000">
                        <a14:foregroundMark x1="47889" y1="43167" x2="47889" y2="43167"/>
                        <a14:foregroundMark x1="47889" y1="41500" x2="47889" y2="41500"/>
                        <a14:foregroundMark x1="47889" y1="41500" x2="47889" y2="41500"/>
                        <a14:foregroundMark x1="47889" y1="34000" x2="54667" y2="60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4302" y="1816210"/>
            <a:ext cx="2259405" cy="133085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691478" y="4807389"/>
            <a:ext cx="1103556" cy="461727"/>
          </a:xfrm>
          <a:prstGeom prst="rect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50329" y="4120666"/>
            <a:ext cx="2730140" cy="26163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89899" y="2152370"/>
            <a:ext cx="763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tiến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08350" y="2180670"/>
            <a:ext cx="9428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tiếng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504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48148E-6 L -0.18073 0.28819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36" y="1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85185E-6 L 0.23632 0.3861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10" y="1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2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0697">
            <a:off x="-1345684" y="914659"/>
            <a:ext cx="4676381" cy="528723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620570" y="316218"/>
            <a:ext cx="9560460" cy="872367"/>
            <a:chOff x="-91768" y="253878"/>
            <a:chExt cx="10567274" cy="91022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4091" l="0" r="9780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91768" y="253878"/>
              <a:ext cx="10567274" cy="910224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408577" y="428423"/>
              <a:ext cx="9696673" cy="5459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rgbClr val="000000"/>
                  </a:solidFill>
                  <a:latin typeface="Nunito Black" pitchFamily="2" charset="0"/>
                </a:rPr>
                <a:t>3. </a:t>
              </a:r>
              <a:r>
                <a:rPr lang="en-US" sz="28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2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vở</a:t>
              </a:r>
              <a:r>
                <a:rPr lang="en-US" sz="2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 – 2 </a:t>
              </a:r>
              <a:r>
                <a:rPr lang="en-US" sz="28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</a:t>
              </a:r>
              <a:r>
                <a:rPr lang="en-US" sz="2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8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2.</a:t>
              </a:r>
              <a:endPara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182596" y="1552188"/>
            <a:ext cx="8618156" cy="4426587"/>
            <a:chOff x="2182596" y="1552188"/>
            <a:chExt cx="8618156" cy="4426587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71F5DE69-3E49-23C9-64D5-38174C5465FD}"/>
                </a:ext>
              </a:extLst>
            </p:cNvPr>
            <p:cNvSpPr/>
            <p:nvPr/>
          </p:nvSpPr>
          <p:spPr>
            <a:xfrm flipH="1">
              <a:off x="2182596" y="1552188"/>
              <a:ext cx="8618155" cy="4426587"/>
            </a:xfrm>
            <a:prstGeom prst="wedgeRoundRectCallout">
              <a:avLst>
                <a:gd name="adj1" fmla="val -21647"/>
                <a:gd name="adj2" fmla="val 49662"/>
                <a:gd name="adj3" fmla="val 16667"/>
              </a:avLst>
            </a:prstGeom>
            <a:noFill/>
            <a:ln w="57150">
              <a:solidFill>
                <a:srgbClr val="FF3399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441386" y="1780322"/>
              <a:ext cx="8359366" cy="39703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vi-VN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 vườn, cây</a:t>
              </a:r>
              <a:r>
                <a:rPr lang="vi-VN" sz="28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 lựu</a:t>
              </a:r>
              <a:r>
                <a:rPr lang="vi-VN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 sai </a:t>
              </a:r>
              <a:r>
                <a:rPr lang="vi-VN" sz="28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trĩu</a:t>
              </a:r>
              <a:r>
                <a:rPr lang="vi-VN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 quả.</a:t>
              </a:r>
            </a:p>
            <a:p>
              <a:pPr algn="just"/>
              <a:r>
                <a:rPr lang="vi-VN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Mẹ </a:t>
              </a:r>
              <a:r>
                <a:rPr lang="vi-VN" sz="28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địu</a:t>
              </a:r>
              <a:r>
                <a:rPr lang="vi-VN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 bé lên nương.</a:t>
              </a:r>
            </a:p>
            <a:p>
              <a:pPr algn="just"/>
              <a:r>
                <a:rPr lang="vi-VN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Đàn chim sà xuống cây bằng lăng, hót </a:t>
              </a:r>
              <a:r>
                <a:rPr lang="vi-VN" sz="28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líu lo</a:t>
              </a:r>
              <a:r>
                <a:rPr lang="vi-VN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algn="just"/>
              <a:r>
                <a:rPr lang="vi-VN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Bàn tay khéo léo của bố đã </a:t>
              </a:r>
              <a:r>
                <a:rPr lang="vi-VN" sz="28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biến </a:t>
              </a:r>
              <a:r>
                <a:rPr lang="vi-VN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những mảnh gỗ vụn thành máy bay, ô tô, con vịt,…</a:t>
              </a:r>
            </a:p>
            <a:p>
              <a:pPr algn="just"/>
              <a:r>
                <a:rPr lang="vi-VN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Mẹ bảo Duy không nên lười </a:t>
              </a:r>
              <a:r>
                <a:rPr lang="vi-VN" sz="28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biếng</a:t>
              </a:r>
              <a:r>
                <a:rPr lang="vi-VN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phải chăm tập thể dục hàng ngày.</a:t>
              </a:r>
            </a:p>
            <a:p>
              <a:pPr algn="just"/>
              <a:r>
                <a:rPr lang="vi-VN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Anh Dũng giả làm </a:t>
              </a:r>
              <a:r>
                <a:rPr lang="vi-VN" sz="28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tiếng</a:t>
              </a:r>
              <a:r>
                <a:rPr lang="vi-VN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 kêu của các con vật rất giỏi.</a:t>
              </a:r>
            </a:p>
            <a:p>
              <a:pPr algn="just"/>
              <a:r>
                <a:rPr lang="vi-VN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Ở lớp, Mai và Hà là đôi bạn cùng </a:t>
              </a:r>
              <a:r>
                <a:rPr lang="vi-VN" sz="28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tiến</a:t>
              </a:r>
              <a:r>
                <a:rPr lang="vi-VN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C63C92D-84AA-4FBF-4C07-278825C6C1AC}"/>
              </a:ext>
            </a:extLst>
          </p:cNvPr>
          <p:cNvGrpSpPr/>
          <p:nvPr/>
        </p:nvGrpSpPr>
        <p:grpSpPr>
          <a:xfrm>
            <a:off x="8511363" y="752401"/>
            <a:ext cx="3750404" cy="2462412"/>
            <a:chOff x="1545679" y="3000073"/>
            <a:chExt cx="4475728" cy="2258754"/>
          </a:xfrm>
        </p:grpSpPr>
        <p:sp>
          <p:nvSpPr>
            <p:cNvPr id="17" name="Freeform: Shape 8">
              <a:extLst>
                <a:ext uri="{FF2B5EF4-FFF2-40B4-BE49-F238E27FC236}">
                  <a16:creationId xmlns:a16="http://schemas.microsoft.com/office/drawing/2014/main" id="{58245217-77D1-04F5-1A0F-ACEC991A9615}"/>
                </a:ext>
              </a:extLst>
            </p:cNvPr>
            <p:cNvSpPr/>
            <p:nvPr/>
          </p:nvSpPr>
          <p:spPr>
            <a:xfrm>
              <a:off x="1545679" y="3000073"/>
              <a:ext cx="4475728" cy="2074698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00B050"/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id-ID" sz="2500" b="1" kern="0">
                <a:solidFill>
                  <a:srgbClr val="FFFFFF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5BD5560-E7D2-6AC8-9D2C-A6505DFA0F3C}"/>
                </a:ext>
              </a:extLst>
            </p:cNvPr>
            <p:cNvSpPr txBox="1"/>
            <p:nvPr/>
          </p:nvSpPr>
          <p:spPr>
            <a:xfrm>
              <a:off x="1694614" y="3392939"/>
              <a:ext cx="4177858" cy="1865888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4400" b="1" kern="0" dirty="0" err="1">
                  <a:solidFill>
                    <a:prstClr val="white"/>
                  </a:solidFill>
                  <a:latin typeface="Great Vibes" pitchFamily="2" charset="0"/>
                  <a:ea typeface="Cambria" panose="02040503050406030204" pitchFamily="18" charset="0"/>
                  <a:sym typeface="Arial"/>
                </a:rPr>
                <a:t>Chọn</a:t>
              </a:r>
              <a:r>
                <a:rPr lang="en-US" sz="4400" b="1" kern="0" dirty="0">
                  <a:solidFill>
                    <a:prstClr val="white"/>
                  </a:solidFill>
                  <a:latin typeface="Great Vibes" pitchFamily="2" charset="0"/>
                  <a:ea typeface="Cambria" panose="02040503050406030204" pitchFamily="18" charset="0"/>
                  <a:sym typeface="Arial"/>
                </a:rPr>
                <a:t> 1-2 </a:t>
              </a:r>
              <a:r>
                <a:rPr lang="en-US" sz="4400" b="1" kern="0" dirty="0" err="1">
                  <a:solidFill>
                    <a:prstClr val="white"/>
                  </a:solidFill>
                  <a:latin typeface="Great Vibes" pitchFamily="2" charset="0"/>
                  <a:ea typeface="Cambria" panose="02040503050406030204" pitchFamily="18" charset="0"/>
                  <a:sym typeface="Arial"/>
                </a:rPr>
                <a:t>câu</a:t>
              </a:r>
              <a:r>
                <a:rPr lang="en-US" sz="4400" b="1" kern="0" dirty="0">
                  <a:solidFill>
                    <a:prstClr val="white"/>
                  </a:solidFill>
                  <a:latin typeface="Great Vibes" pitchFamily="2" charset="0"/>
                  <a:ea typeface="Cambria" panose="02040503050406030204" pitchFamily="18" charset="0"/>
                  <a:sym typeface="Arial"/>
                </a:rPr>
                <a:t> </a:t>
              </a:r>
              <a:r>
                <a:rPr lang="en-US" sz="4400" b="1" kern="0" dirty="0" err="1">
                  <a:solidFill>
                    <a:prstClr val="white"/>
                  </a:solidFill>
                  <a:latin typeface="Great Vibes" pitchFamily="2" charset="0"/>
                  <a:ea typeface="Cambria" panose="02040503050406030204" pitchFamily="18" charset="0"/>
                  <a:sym typeface="Arial"/>
                </a:rPr>
                <a:t>viết</a:t>
              </a:r>
              <a:r>
                <a:rPr lang="en-US" sz="4400" b="1" kern="0" dirty="0">
                  <a:solidFill>
                    <a:prstClr val="white"/>
                  </a:solidFill>
                  <a:latin typeface="Great Vibes" pitchFamily="2" charset="0"/>
                  <a:ea typeface="Cambria" panose="02040503050406030204" pitchFamily="18" charset="0"/>
                  <a:sym typeface="Arial"/>
                </a:rPr>
                <a:t> </a:t>
              </a:r>
              <a:r>
                <a:rPr lang="en-US" sz="4400" b="1" kern="0" dirty="0" err="1">
                  <a:solidFill>
                    <a:prstClr val="white"/>
                  </a:solidFill>
                  <a:latin typeface="Great Vibes" pitchFamily="2" charset="0"/>
                  <a:ea typeface="Cambria" panose="02040503050406030204" pitchFamily="18" charset="0"/>
                  <a:sym typeface="Arial"/>
                </a:rPr>
                <a:t>vào</a:t>
              </a:r>
              <a:r>
                <a:rPr lang="en-US" sz="4400" b="1" kern="0" dirty="0">
                  <a:solidFill>
                    <a:prstClr val="white"/>
                  </a:solidFill>
                  <a:latin typeface="Great Vibes" pitchFamily="2" charset="0"/>
                  <a:ea typeface="Cambria" panose="02040503050406030204" pitchFamily="18" charset="0"/>
                  <a:sym typeface="Arial"/>
                </a:rPr>
                <a:t> </a:t>
              </a:r>
              <a:r>
                <a:rPr lang="en-US" sz="4400" b="1" kern="0" dirty="0" err="1">
                  <a:solidFill>
                    <a:prstClr val="white"/>
                  </a:solidFill>
                  <a:latin typeface="Great Vibes" pitchFamily="2" charset="0"/>
                  <a:ea typeface="Cambria" panose="02040503050406030204" pitchFamily="18" charset="0"/>
                  <a:sym typeface="Arial"/>
                </a:rPr>
                <a:t>vở</a:t>
              </a:r>
              <a:endParaRPr lang="vi-VN" sz="4400" b="1" kern="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726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vqx1ulpp">
      <a:majorFont>
        <a:latin typeface="微软雅黑" panose="020F0302020204030204"/>
        <a:ea typeface="义启小魏楷"/>
        <a:cs typeface=""/>
      </a:majorFont>
      <a:minorFont>
        <a:latin typeface="微软雅黑" panose="020F0502020204030204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556</Words>
  <Application>Microsoft Office PowerPoint</Application>
  <PresentationFormat>Widescreen</PresentationFormat>
  <Paragraphs>77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9" baseType="lpstr">
      <vt:lpstr>KaiTi</vt:lpstr>
      <vt:lpstr>微软雅黑</vt:lpstr>
      <vt:lpstr>Alibaba PuHuiTi</vt:lpstr>
      <vt:lpstr>Arial</vt:lpstr>
      <vt:lpstr>Calibri</vt:lpstr>
      <vt:lpstr>Calibri Light</vt:lpstr>
      <vt:lpstr>Cambria</vt:lpstr>
      <vt:lpstr>Chango</vt:lpstr>
      <vt:lpstr>Great Vibes</vt:lpstr>
      <vt:lpstr>Nunito Black</vt:lpstr>
      <vt:lpstr>Open Sans</vt:lpstr>
      <vt:lpstr>Times New Roman</vt:lpstr>
      <vt:lpstr>UTM Avo</vt:lpstr>
      <vt:lpstr>Wingdings</vt:lpstr>
      <vt:lpstr>义启小魏楷</vt:lpstr>
      <vt:lpstr>3_Office Theme</vt:lpstr>
      <vt:lpstr>www.freeppt7.com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MrsOanh</dc:creator>
  <cp:lastModifiedBy>Administrator</cp:lastModifiedBy>
  <cp:revision>14</cp:revision>
  <dcterms:created xsi:type="dcterms:W3CDTF">2022-11-13T06:04:39Z</dcterms:created>
  <dcterms:modified xsi:type="dcterms:W3CDTF">2025-11-18T05:15:27Z</dcterms:modified>
</cp:coreProperties>
</file>