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0" r:id="rId1"/>
  </p:sldMasterIdLst>
  <p:notesMasterIdLst>
    <p:notesMasterId r:id="rId12"/>
  </p:notesMasterIdLst>
  <p:sldIdLst>
    <p:sldId id="262" r:id="rId2"/>
    <p:sldId id="300" r:id="rId3"/>
    <p:sldId id="301" r:id="rId4"/>
    <p:sldId id="302" r:id="rId5"/>
    <p:sldId id="322" r:id="rId6"/>
    <p:sldId id="323" r:id="rId7"/>
    <p:sldId id="324" r:id="rId8"/>
    <p:sldId id="303" r:id="rId9"/>
    <p:sldId id="293" r:id="rId10"/>
    <p:sldId id="28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5" y="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5CF8DE-E82C-46F9-A2E0-990FE2AC5D2D}" type="datetimeFigureOut">
              <a:rPr lang="en-US" smtClean="0"/>
              <a:t>11/18/2025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C6233-A0D5-4A09-AA15-480A5C65BD37}"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983C3DF-C15E-447E-88A6-E0F18C2B0E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t>11/18/2025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9B9EE9-F3BF-4B40-83E7-C9BC68FDDB0E}" type="datetimeFigureOut">
              <a:rPr lang="en-US" smtClean="0"/>
              <a:t>11/18/2025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69B9EE9-F3BF-4B40-83E7-C9BC68FDDB0E}"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69B9EE9-F3BF-4B40-83E7-C9BC68FDDB0E}" type="datetimeFigureOut">
              <a:rPr lang="en-US" smtClean="0"/>
              <a:t>11/18/2025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9B9EE9-F3BF-4B40-83E7-C9BC68FDDB0E}" type="datetimeFigureOut">
              <a:rPr lang="en-US" smtClean="0"/>
              <a:t>11/18/2025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t>‹#›</a:t>
            </a:fld>
            <a:endParaRPr lang="en-US"/>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spd="slow">
    <p:push dir="u"/>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3.pn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3010" y="-455139"/>
            <a:ext cx="12867965" cy="6683854"/>
            <a:chOff x="9835" y="-455139"/>
            <a:chExt cx="12341727" cy="6401541"/>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826" y="188389"/>
              <a:ext cx="10766913" cy="5758013"/>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35" name="Picture 34"/>
          <p:cNvPicPr>
            <a:picLocks noChangeAspect="1"/>
          </p:cNvPicPr>
          <p:nvPr/>
        </p:nvPicPr>
        <p:blipFill>
          <a:blip r:embed="rId10"/>
          <a:stretch>
            <a:fillRect/>
          </a:stretch>
        </p:blipFill>
        <p:spPr>
          <a:xfrm>
            <a:off x="8726634" y="3593824"/>
            <a:ext cx="3467100" cy="3264176"/>
          </a:xfrm>
          <a:prstGeom prst="rect">
            <a:avLst/>
          </a:prstGeom>
        </p:spPr>
      </p:pic>
      <p:sp>
        <p:nvSpPr>
          <p:cNvPr id="36" name="TextBox 35"/>
          <p:cNvSpPr txBox="1"/>
          <p:nvPr/>
        </p:nvSpPr>
        <p:spPr>
          <a:xfrm>
            <a:off x="1143000" y="654685"/>
            <a:ext cx="10043160" cy="584775"/>
          </a:xfrm>
          <a:prstGeom prst="rect">
            <a:avLst/>
          </a:prstGeom>
          <a:noFill/>
        </p:spPr>
        <p:txBody>
          <a:bodyPr wrap="square" rtlCol="0">
            <a:spAutoFit/>
          </a:bodyPr>
          <a:lstStyle/>
          <a:p>
            <a:r>
              <a:rPr lang="en-US"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32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Tìm các từ chỉ người thân trong đoạn văn dưới đây:</a:t>
            </a:r>
          </a:p>
        </p:txBody>
      </p:sp>
      <p:sp>
        <p:nvSpPr>
          <p:cNvPr id="37" name="TextBox 36"/>
          <p:cNvSpPr txBox="1"/>
          <p:nvPr/>
        </p:nvSpPr>
        <p:spPr>
          <a:xfrm>
            <a:off x="967873" y="1458951"/>
            <a:ext cx="10424027" cy="2554545"/>
          </a:xfrm>
          <a:prstGeom prst="rect">
            <a:avLst/>
          </a:prstGeom>
          <a:noFill/>
        </p:spPr>
        <p:txBody>
          <a:bodyPr wrap="square">
            <a:spAutoFit/>
          </a:bodyPr>
          <a:lstStyle/>
          <a:p>
            <a:pPr algn="just"/>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Bà nội của tôi là bà ngoại của em Đốm. Hai chị em tôi đều rất quý bà vì cả hai đều được bà chăm sóc từ khi mới sinh. Không phải chỉ đối với tôi và Đốm, mà sau này, em My, em Chấm ra đời, bà đều nâng niu bế ẵm từ lúc lọt lòng.</a:t>
            </a:r>
          </a:p>
          <a:p>
            <a:r>
              <a:rPr lang="en-US" altLang="vi-VN"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(TheoVũ</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Tú</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vi-VN" sz="3200" dirty="0">
                <a:latin typeface="Times New Roman" panose="02020603050405020304" pitchFamily="18" charset="0"/>
                <a:ea typeface="Arial-Rounded" panose="020B0500000000000000" pitchFamily="34" charset="0"/>
                <a:cs typeface="Times New Roman" panose="02020603050405020304" pitchFamily="18" charset="0"/>
              </a:rPr>
              <a:t>Nam)</a:t>
            </a:r>
            <a:endPar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 Box 1"/>
          <p:cNvSpPr txBox="1"/>
          <p:nvPr/>
        </p:nvSpPr>
        <p:spPr>
          <a:xfrm>
            <a:off x="967873" y="4128324"/>
            <a:ext cx="8013393" cy="1569660"/>
          </a:xfrm>
          <a:prstGeom prst="rect">
            <a:avLst/>
          </a:prstGeom>
          <a:noFill/>
        </p:spPr>
        <p:txBody>
          <a:bodyPr wrap="square" rtlCol="0" anchor="t">
            <a:spAutoFit/>
          </a:bodyPr>
          <a:lstStyle/>
          <a:p>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chỉ</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trong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nội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ngoại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chị</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Đốm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My, </a:t>
            </a:r>
            <a:r>
              <a:rPr lang="en-US" sz="3200" dirty="0" err="1">
                <a:solidFill>
                  <a:srgbClr val="FF0000"/>
                </a:solidFill>
                <a:latin typeface="Times New Roman" panose="02020603050405020304" pitchFamily="18" charset="0"/>
                <a:cs typeface="Times New Roman" panose="02020603050405020304" pitchFamily="18" charset="0"/>
              </a:rPr>
              <a:t>em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Chấm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bà</a:t>
            </a:r>
            <a:endParaRPr lang="en-US" sz="32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1000" fill="hold"/>
                                        <p:tgtEl>
                                          <p:spTgt spid="98"/>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1500"/>
                                  </p:stCondLst>
                                  <p:childTnLst>
                                    <p:set>
                                      <p:cBhvr>
                                        <p:cTn id="11" dur="1" fill="hold">
                                          <p:stCondLst>
                                            <p:cond delay="0"/>
                                          </p:stCondLst>
                                        </p:cTn>
                                        <p:tgtEl>
                                          <p:spTgt spid="45"/>
                                        </p:tgtEl>
                                        <p:attrNameLst>
                                          <p:attrName>style.visibility</p:attrName>
                                        </p:attrNameLst>
                                      </p:cBhvr>
                                      <p:to>
                                        <p:strVal val="visible"/>
                                      </p:to>
                                    </p:set>
                                    <p:anim calcmode="lin" valueType="num">
                                      <p:cBhvr additive="base">
                                        <p:cTn id="12" dur="500" fill="hold"/>
                                        <p:tgtEl>
                                          <p:spTgt spid="45"/>
                                        </p:tgtEl>
                                        <p:attrNameLst>
                                          <p:attrName>ppt_x</p:attrName>
                                        </p:attrNameLst>
                                      </p:cBhvr>
                                      <p:tavLst>
                                        <p:tav tm="0">
                                          <p:val>
                                            <p:strVal val="0-#ppt_w/2"/>
                                          </p:val>
                                        </p:tav>
                                        <p:tav tm="100000">
                                          <p:val>
                                            <p:strVal val="#ppt_x"/>
                                          </p:val>
                                        </p:tav>
                                      </p:tavLst>
                                    </p:anim>
                                    <p:anim calcmode="lin" valueType="num">
                                      <p:cBhvr additive="base">
                                        <p:cTn id="13" dur="500" fill="hold"/>
                                        <p:tgtEl>
                                          <p:spTgt spid="45"/>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p:tgtEl>
                                          <p:spTgt spid="37"/>
                                        </p:tgtEl>
                                        <p:attrNameLst>
                                          <p:attrName>ppt_y</p:attrName>
                                        </p:attrNameLst>
                                      </p:cBhvr>
                                      <p:tavLst>
                                        <p:tav tm="0">
                                          <p:val>
                                            <p:strVal val="#ppt_y+#ppt_h*1.125000"/>
                                          </p:val>
                                        </p:tav>
                                        <p:tav tm="100000">
                                          <p:val>
                                            <p:strVal val="#ppt_y"/>
                                          </p:val>
                                        </p:tav>
                                      </p:tavLst>
                                    </p:anim>
                                    <p:animEffect transition="in" filter="wipe(up)">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to="" calcmode="lin" valueType="num">
                                      <p:cBhvr>
                                        <p:cTn id="32"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7" grpId="0"/>
      <p:bldP spid="37" grpId="1"/>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712349" y="63782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30816" y="2334638"/>
            <a:ext cx="1777771" cy="3099333"/>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1" name="组合 20"/>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8" name="图片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931" y="5033630"/>
            <a:ext cx="2017147" cy="1651671"/>
          </a:xfrm>
          <a:prstGeom prst="rect">
            <a:avLst/>
          </a:prstGeom>
        </p:spPr>
      </p:pic>
      <p:pic>
        <p:nvPicPr>
          <p:cNvPr id="6" name="图片 5"/>
          <p:cNvPicPr>
            <a:picLocks noChangeAspect="1"/>
          </p:cNvPicPr>
          <p:nvPr/>
        </p:nvPicPr>
        <p:blipFill rotWithShape="1">
          <a:blip r:embed="rId14" cstate="print">
            <a:extLst>
              <a:ext uri="{28A0092B-C50C-407E-A947-70E740481C1C}">
                <a14:useLocalDpi xmlns:a14="http://schemas.microsoft.com/office/drawing/2010/main" val="0"/>
              </a:ext>
            </a:extLst>
          </a:blip>
          <a:srcRect t="21127"/>
          <a:stretch>
            <a:fillRect/>
          </a:stretch>
        </p:blipFill>
        <p:spPr>
          <a:xfrm>
            <a:off x="4042988" y="3694001"/>
            <a:ext cx="4733391" cy="2841112"/>
          </a:xfrm>
          <a:prstGeom prst="rect">
            <a:avLst/>
          </a:prstGeom>
        </p:spPr>
      </p:pic>
      <p:pic>
        <p:nvPicPr>
          <p:cNvPr id="3" name="图片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20281" y="3308884"/>
            <a:ext cx="1185801" cy="824905"/>
          </a:xfrm>
          <a:prstGeom prst="rect">
            <a:avLst/>
          </a:prstGeom>
        </p:spPr>
      </p:pic>
      <p:pic>
        <p:nvPicPr>
          <p:cNvPr id="4" name="图片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47983" y="3171861"/>
            <a:ext cx="1003254" cy="1540711"/>
          </a:xfrm>
          <a:prstGeom prst="rect">
            <a:avLst/>
          </a:prstGeom>
        </p:spPr>
      </p:pic>
      <p:pic>
        <p:nvPicPr>
          <p:cNvPr id="22" name="Picture 21"/>
          <p:cNvPicPr>
            <a:picLocks noChangeAspect="1"/>
          </p:cNvPicPr>
          <p:nvPr/>
        </p:nvPicPr>
        <p:blipFill>
          <a:blip r:embed="rId17"/>
          <a:stretch>
            <a:fillRect/>
          </a:stretch>
        </p:blipFill>
        <p:spPr>
          <a:xfrm>
            <a:off x="3430165" y="1100133"/>
            <a:ext cx="5547841" cy="251786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2" presetClass="entr" presetSubtype="12" fill="hold" nodeType="withEffect">
                                  <p:stCondLst>
                                    <p:cond delay="50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down)">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a:solidFill>
                  <a:srgbClr val="FF0000"/>
                </a:solidFill>
                <a:latin typeface="Times New Roman" panose="02020603050405020304" pitchFamily="18" charset="0"/>
                <a:cs typeface="Times New Roman" panose="02020603050405020304" pitchFamily="18" charset="0"/>
              </a:rPr>
              <a:t>2. Tìm thêm từ ngữ chỉ những người thân bên nội và bên ngoại.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Dấu hai chấm trong câu sau dùng để làm gì?</a:t>
            </a:r>
          </a:p>
        </p:txBody>
      </p:sp>
      <p:sp>
        <p:nvSpPr>
          <p:cNvPr id="4" name="Text Box 3"/>
          <p:cNvSpPr txBox="1"/>
          <p:nvPr/>
        </p:nvSpPr>
        <p:spPr>
          <a:xfrm>
            <a:off x="556895" y="1554480"/>
            <a:ext cx="11057890" cy="1077218"/>
          </a:xfrm>
          <a:prstGeom prst="rect">
            <a:avLst/>
          </a:prstGeom>
          <a:noFill/>
        </p:spPr>
        <p:txBody>
          <a:bodyPr wrap="square" rtlCol="0" anchor="t">
            <a:spAutoFit/>
          </a:bodyPr>
          <a:lstStyle/>
          <a:p>
            <a:r>
              <a:rPr lang="en-US" sz="3200" b="1" i="1" dirty="0" err="1">
                <a:solidFill>
                  <a:srgbClr val="FF0000"/>
                </a:solidFill>
                <a:latin typeface="Times New Roman" panose="02020603050405020304" pitchFamily="18" charset="0"/>
                <a:cs typeface="Times New Roman" panose="02020603050405020304" pitchFamily="18" charset="0"/>
              </a:rPr>
              <a:t>Cảnh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vật</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xung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quanh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đều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chính</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lòng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đang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có</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sự</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thay</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đổi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lớn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hôm</a:t>
            </a:r>
            <a:r>
              <a:rPr lang="en-US" sz="3200" b="1" i="1" dirty="0">
                <a:solidFill>
                  <a:srgbClr val="FF0000"/>
                </a:solidFill>
                <a:latin typeface="Times New Roman" panose="02020603050405020304" pitchFamily="18" charset="0"/>
                <a:cs typeface="Times New Roman" panose="02020603050405020304" pitchFamily="18" charset="0"/>
              </a:rPr>
              <a:t> nay </a:t>
            </a:r>
            <a:r>
              <a:rPr lang="en-US" sz="3200" b="1" i="1" dirty="0" err="1">
                <a:solidFill>
                  <a:srgbClr val="FF0000"/>
                </a:solidFill>
                <a:latin typeface="Times New Roman" panose="02020603050405020304" pitchFamily="18" charset="0"/>
                <a:cs typeface="Times New Roman" panose="02020603050405020304" pitchFamily="18" charset="0"/>
              </a:rPr>
              <a:t>tôi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đi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học</a:t>
            </a:r>
            <a:r>
              <a:rPr lang="en-US" sz="3200" b="1" i="1" dirty="0">
                <a:solidFill>
                  <a:srgbClr val="FF0000"/>
                </a:solidFill>
                <a:latin typeface="Times New Roman" panose="02020603050405020304" pitchFamily="18" charset="0"/>
                <a:cs typeface="Times New Roman" panose="02020603050405020304" pitchFamily="18" charset="0"/>
              </a:rPr>
              <a:t>.</a:t>
            </a:r>
          </a:p>
        </p:txBody>
      </p:sp>
      <p:sp>
        <p:nvSpPr>
          <p:cNvPr id="5" name="Text Box 4"/>
          <p:cNvSpPr txBox="1"/>
          <p:nvPr/>
        </p:nvSpPr>
        <p:spPr>
          <a:xfrm>
            <a:off x="2371090" y="2944495"/>
            <a:ext cx="6008370" cy="2554545"/>
          </a:xfrm>
          <a:prstGeom prst="rect">
            <a:avLst/>
          </a:prstGeom>
          <a:noFill/>
        </p:spPr>
        <p:txBody>
          <a:bodyPr wrap="square" rtlCol="0" anchor="t">
            <a:spAutoFit/>
          </a:bodyPr>
          <a:lstStyle/>
          <a:p>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thích</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c.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kê</a:t>
            </a:r>
            <a:endParaRPr lang="en-US" sz="32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5">
                                            <p:txEl>
                                              <p:pRg st="0" end="0"/>
                                            </p:txEl>
                                          </p:spTgt>
                                        </p:tgtEl>
                                      </p:cBhvr>
                                    </p:animEffect>
                                    <p:set>
                                      <p:cBhvr>
                                        <p:cTn id="7" dur="1" fill="hold">
                                          <p:stCondLst>
                                            <p:cond delay="499"/>
                                          </p:stCondLst>
                                        </p:cTn>
                                        <p:tgtEl>
                                          <p:spTgt spid="5">
                                            <p:txEl>
                                              <p:pRg st="0" end="0"/>
                                            </p:txEl>
                                          </p:spTgt>
                                        </p:tgtEl>
                                        <p:attrNameLst>
                                          <p:attrName>style.visibility</p:attrName>
                                        </p:attrNameLst>
                                      </p:cBhvr>
                                      <p:to>
                                        <p:strVal val="hidden"/>
                                      </p:to>
                                    </p:set>
                                  </p:childTnLst>
                                </p:cTn>
                              </p:par>
                              <p:par>
                                <p:cTn id="8" presetID="5" presetClass="exit" presetSubtype="10" fill="hold" nodeType="withEffect">
                                  <p:stCondLst>
                                    <p:cond delay="0"/>
                                  </p:stCondLst>
                                  <p:childTnLst>
                                    <p:animEffect transition="out" filter="checkerboard(across)">
                                      <p:cBhvr>
                                        <p:cTn id="9" dur="500"/>
                                        <p:tgtEl>
                                          <p:spTgt spid="5">
                                            <p:txEl>
                                              <p:pRg st="4" end="4"/>
                                            </p:txEl>
                                          </p:spTgt>
                                        </p:tgtEl>
                                      </p:cBhvr>
                                    </p:animEffect>
                                    <p:set>
                                      <p:cBhvr>
                                        <p:cTn id="10" dur="1" fill="hold">
                                          <p:stCondLst>
                                            <p:cond delay="499"/>
                                          </p:stCondLst>
                                        </p:cTn>
                                        <p:tgtEl>
                                          <p:spTgt spid="5">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422275" y="923290"/>
            <a:ext cx="10069195" cy="1573530"/>
          </a:xfrm>
          <a:prstGeom prst="rect">
            <a:avLst/>
          </a:prstGeom>
          <a:noFill/>
          <a:ln w="9525">
            <a:noFill/>
          </a:ln>
        </p:spPr>
      </p:pic>
      <p:sp>
        <p:nvSpPr>
          <p:cNvPr id="6" name="Text Box 5"/>
          <p:cNvSpPr txBox="1"/>
          <p:nvPr/>
        </p:nvSpPr>
        <p:spPr>
          <a:xfrm>
            <a:off x="106289" y="2617470"/>
            <a:ext cx="11618677" cy="1384995"/>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id="{AC8E5E3D-03BF-063E-0BAC-80E15849EB78}"/>
              </a:ext>
            </a:extLst>
          </p:cNvPr>
          <p:cNvSpPr txBox="1"/>
          <p:nvPr/>
        </p:nvSpPr>
        <p:spPr>
          <a:xfrm>
            <a:off x="106289" y="4120449"/>
            <a:ext cx="11618677" cy="1384995"/>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id="{4740F6DC-112F-3C0B-EB64-00399334C559}"/>
              </a:ext>
            </a:extLst>
          </p:cNvPr>
          <p:cNvSpPr txBox="1"/>
          <p:nvPr/>
        </p:nvSpPr>
        <p:spPr>
          <a:xfrm>
            <a:off x="139181" y="5696645"/>
            <a:ext cx="11618677" cy="954107"/>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lgn="just">
              <a:buAutoNum type="alphaLcPeriod"/>
            </a:pPr>
            <a:r>
              <a:rPr lang="vi-VN" sz="2800" dirty="0">
                <a:solidFill>
                  <a:srgbClr val="000000"/>
                </a:solidFill>
                <a:latin typeface="Cambria" panose="02040503050406030204" pitchFamily="18" charset="0"/>
                <a:ea typeface="Cambria" panose="02040503050406030204" pitchFamily="18" charset="0"/>
              </a:rPr>
              <a:t>Trong túi vải thô của bà có đủ thứ quà, mùa nào thức nấy: nhãn tháng Sáu, na tháng Bảy, roi mùa hạ, gương sen mùa thu.</a:t>
            </a:r>
            <a:endParaRPr lang="en-US" sz="2800" dirty="0">
              <a:solidFill>
                <a:srgbClr val="000000"/>
              </a:solidFill>
              <a:latin typeface="Cambria" panose="02040503050406030204" pitchFamily="18" charset="0"/>
              <a:ea typeface="Cambria" panose="02040503050406030204" pitchFamily="18" charset="0"/>
            </a:endParaRP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Ma </a:t>
            </a:r>
            <a:r>
              <a:rPr lang="en-US" sz="2800" dirty="0" err="1">
                <a:solidFill>
                  <a:srgbClr val="000000"/>
                </a:solidFill>
                <a:latin typeface="Cambria" panose="02040503050406030204" pitchFamily="18" charset="0"/>
                <a:ea typeface="Cambria" panose="02040503050406030204" pitchFamily="18" charset="0"/>
              </a:rPr>
              <a:t>Văn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7003840"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cách</a:t>
            </a:r>
            <a:r>
              <a:rPr lang="en-US" sz="2800" dirty="0">
                <a:solidFill>
                  <a:srgbClr val="FF0000"/>
                </a:solidFill>
                <a:latin typeface="Nunito Black" pitchFamily="2" charset="0"/>
              </a:rPr>
              <a:t> </a:t>
            </a:r>
            <a:r>
              <a:rPr lang="en-US" sz="2800" dirty="0" err="1">
                <a:solidFill>
                  <a:srgbClr val="FF0000"/>
                </a:solidFill>
                <a:latin typeface="Nunito Black" pitchFamily="2" charset="0"/>
              </a:rPr>
              <a:t>thức</a:t>
            </a:r>
            <a:r>
              <a:rPr lang="en-US" sz="2800" dirty="0">
                <a:solidFill>
                  <a:srgbClr val="FF0000"/>
                </a:solidFill>
                <a:latin typeface="Nunito Black" pitchFamily="2" charset="0"/>
              </a:rPr>
              <a:t> </a:t>
            </a:r>
            <a:r>
              <a:rPr lang="en-US" sz="2800" dirty="0" err="1">
                <a:solidFill>
                  <a:srgbClr val="FF0000"/>
                </a:solidFill>
                <a:latin typeface="Nunito Black" pitchFamily="2" charset="0"/>
              </a:rPr>
              <a:t>quả</a:t>
            </a:r>
            <a:r>
              <a:rPr lang="en-US" sz="2800" dirty="0">
                <a:solidFill>
                  <a:srgbClr val="FF0000"/>
                </a:solidFill>
                <a:latin typeface="Nunito Black" pitchFamily="2" charset="0"/>
              </a:rPr>
              <a:t> </a:t>
            </a:r>
            <a:r>
              <a:rPr lang="en-US" sz="2800" dirty="0" err="1">
                <a:solidFill>
                  <a:srgbClr val="FF0000"/>
                </a:solidFill>
                <a:latin typeface="Nunito Black" pitchFamily="2" charset="0"/>
              </a:rPr>
              <a:t>theo</a:t>
            </a:r>
            <a:r>
              <a:rPr lang="en-US" sz="2800" dirty="0">
                <a:solidFill>
                  <a:srgbClr val="FF0000"/>
                </a:solidFill>
                <a:latin typeface="Nunito Black" pitchFamily="2" charset="0"/>
              </a:rPr>
              <a:t> </a:t>
            </a:r>
            <a:r>
              <a:rPr lang="en-US" sz="2800" dirty="0" err="1">
                <a:solidFill>
                  <a:srgbClr val="FF0000"/>
                </a:solidFill>
                <a:latin typeface="Nunito Black" pitchFamily="2" charset="0"/>
              </a:rPr>
              <a:t>từng</a:t>
            </a:r>
            <a:r>
              <a:rPr lang="en-US" sz="2800" dirty="0">
                <a:solidFill>
                  <a:srgbClr val="FF0000"/>
                </a:solidFill>
                <a:latin typeface="Nunito Black" pitchFamily="2" charset="0"/>
              </a:rPr>
              <a:t> </a:t>
            </a:r>
            <a:r>
              <a:rPr lang="en-US" sz="2800" dirty="0" err="1">
                <a:solidFill>
                  <a:srgbClr val="FF0000"/>
                </a:solidFill>
                <a:latin typeface="Nunito Black" pitchFamily="2" charset="0"/>
              </a:rPr>
              <a:t>mùa</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3340284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0.04205 -0.01064 L -0.23711 0.39908 " pathEditMode="relative" rAng="0" ptsTypes="AA">
                                      <p:cBhvr>
                                        <p:cTn id="14" dur="2000" fill="hold"/>
                                        <p:tgtEl>
                                          <p:spTgt spid="7"/>
                                        </p:tgtEl>
                                        <p:attrNameLst>
                                          <p:attrName>ppt_x</p:attrName>
                                          <p:attrName>ppt_y</p:attrName>
                                        </p:attrNameLst>
                                      </p:cBhvr>
                                      <p:rCtr x="-13958" y="20486"/>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911155" y="2559331"/>
            <a:ext cx="10259568" cy="1709928"/>
          </a:xfrm>
          <a:prstGeom prst="flowChartAlternateProcess">
            <a:avLst/>
          </a:prstGeom>
          <a:solidFill>
            <a:srgbClr val="CC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b.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giấy</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một</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đặc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điểm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với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nhiều</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hoa</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vẫn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còn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tươi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nguyên</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Trần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Hoài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Dương</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648023" y="5263410"/>
            <a:ext cx="6696064"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khác</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hoa</a:t>
            </a:r>
            <a:r>
              <a:rPr lang="en-US" sz="2800" dirty="0">
                <a:solidFill>
                  <a:srgbClr val="FF0000"/>
                </a:solidFill>
                <a:latin typeface="Nunito Black" pitchFamily="2" charset="0"/>
              </a:rPr>
              <a:t> </a:t>
            </a:r>
            <a:r>
              <a:rPr lang="en-US" sz="2800" dirty="0" err="1">
                <a:solidFill>
                  <a:srgbClr val="FF0000"/>
                </a:solidFill>
                <a:latin typeface="Nunito Black" pitchFamily="2" charset="0"/>
              </a:rPr>
              <a:t>giấy</a:t>
            </a:r>
            <a:r>
              <a:rPr lang="en-US" sz="2800" dirty="0">
                <a:solidFill>
                  <a:srgbClr val="FF0000"/>
                </a:solidFill>
                <a:latin typeface="Nunito Black" pitchFamily="2" charset="0"/>
              </a:rPr>
              <a:t>.</a:t>
            </a:r>
          </a:p>
        </p:txBody>
      </p:sp>
      <p:sp>
        <p:nvSpPr>
          <p:cNvPr id="7" name="Flowchart: Terminator 6"/>
          <p:cNvSpPr/>
          <p:nvPr/>
        </p:nvSpPr>
        <p:spPr>
          <a:xfrm>
            <a:off x="6339305"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2741507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par>
                                <p:cTn id="13" presetID="42" presetClass="path" presetSubtype="0" accel="50000" decel="50000" fill="hold" grpId="0" nodeType="withEffect">
                                  <p:stCondLst>
                                    <p:cond delay="0"/>
                                  </p:stCondLst>
                                  <p:childTnLst>
                                    <p:animMotion origin="layout" path="M -2.5E-6 -4.81481E-6 L 0.19545 0.38959 " pathEditMode="relative" rAng="0" ptsTypes="AA">
                                      <p:cBhvr>
                                        <p:cTn id="14" dur="2000" fill="hold"/>
                                        <p:tgtEl>
                                          <p:spTgt spid="4"/>
                                        </p:tgtEl>
                                        <p:attrNameLst>
                                          <p:attrName>ppt_x</p:attrName>
                                          <p:attrName>ppt_y</p:attrName>
                                        </p:attrNameLst>
                                      </p:cBhvr>
                                      <p:rCtr x="9766" y="19468"/>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Alternate Process 4"/>
          <p:cNvSpPr/>
          <p:nvPr/>
        </p:nvSpPr>
        <p:spPr>
          <a:xfrm>
            <a:off x="847147" y="2634641"/>
            <a:ext cx="10259568" cy="1709928"/>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dirty="0">
                <a:solidFill>
                  <a:srgbClr val="000000"/>
                </a:solidFill>
                <a:latin typeface="Cambria" panose="02040503050406030204" pitchFamily="18" charset="0"/>
                <a:ea typeface="Cambria" panose="02040503050406030204" pitchFamily="18" charset="0"/>
              </a:rPr>
              <a:t>c.   </a:t>
            </a:r>
            <a:r>
              <a:rPr lang="en-US" sz="2800" dirty="0" err="1">
                <a:solidFill>
                  <a:srgbClr val="000000"/>
                </a:solidFill>
                <a:latin typeface="Cambria" panose="02040503050406030204" pitchFamily="18" charset="0"/>
                <a:ea typeface="Cambria" panose="02040503050406030204" pitchFamily="18" charset="0"/>
              </a:rPr>
              <a:t>Chú</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sóc</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có</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bộ</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lông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khá</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đẹp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xám</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nhưng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bụng</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và</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chóp</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đuôi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lại</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đỏ</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rực</a:t>
            </a:r>
            <a:r>
              <a:rPr lang="en-US" sz="2800" dirty="0">
                <a:solidFill>
                  <a:srgbClr val="000000"/>
                </a:solidFill>
                <a:latin typeface="Cambria" panose="02040503050406030204" pitchFamily="18" charset="0"/>
                <a:ea typeface="Cambria" panose="02040503050406030204" pitchFamily="18" charset="0"/>
              </a:rPr>
              <a:t>.</a:t>
            </a:r>
          </a:p>
          <a:p>
            <a:pPr lvl="0" algn="r"/>
            <a:r>
              <a:rPr lang="en-US" sz="2800" dirty="0">
                <a:solidFill>
                  <a:srgbClr val="000000"/>
                </a:solidFill>
                <a:latin typeface="Cambria" panose="02040503050406030204" pitchFamily="18" charset="0"/>
                <a:ea typeface="Cambria" panose="02040503050406030204" pitchFamily="18" charset="0"/>
              </a:rPr>
              <a:t>(</a:t>
            </a:r>
            <a:r>
              <a:rPr lang="en-US" sz="2800" i="1" dirty="0">
                <a:solidFill>
                  <a:srgbClr val="000000"/>
                </a:solidFill>
                <a:latin typeface="Cambria" panose="02040503050406030204" pitchFamily="18" charset="0"/>
                <a:ea typeface="Cambria" panose="02040503050406030204" pitchFamily="18" charset="0"/>
              </a:rPr>
              <a:t>Theo</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Ngô</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Quân</a:t>
            </a:r>
            <a:r>
              <a:rPr lang="en-US" sz="2800" dirty="0">
                <a:solidFill>
                  <a:srgbClr val="000000"/>
                </a:solidFill>
                <a:latin typeface="Cambria" panose="02040503050406030204" pitchFamily="18" charset="0"/>
                <a:ea typeface="Cambria" panose="02040503050406030204" pitchFamily="18" charset="0"/>
              </a:rPr>
              <a:t> </a:t>
            </a:r>
            <a:r>
              <a:rPr lang="en-US" sz="2800" dirty="0" err="1">
                <a:solidFill>
                  <a:srgbClr val="000000"/>
                </a:solidFill>
                <a:latin typeface="Cambria" panose="02040503050406030204" pitchFamily="18" charset="0"/>
                <a:ea typeface="Cambria" panose="02040503050406030204" pitchFamily="18" charset="0"/>
              </a:rPr>
              <a:t>Miện</a:t>
            </a:r>
            <a:r>
              <a:rPr lang="en-US" sz="2800" dirty="0">
                <a:solidFill>
                  <a:srgbClr val="000000"/>
                </a:solidFill>
                <a:latin typeface="Cambria" panose="02040503050406030204" pitchFamily="18" charset="0"/>
                <a:ea typeface="Cambria" panose="02040503050406030204" pitchFamily="18" charset="0"/>
              </a:rPr>
              <a:t>)</a:t>
            </a:r>
          </a:p>
        </p:txBody>
      </p:sp>
      <p:grpSp>
        <p:nvGrpSpPr>
          <p:cNvPr id="3" name="Group 2"/>
          <p:cNvGrpSpPr/>
          <p:nvPr/>
        </p:nvGrpSpPr>
        <p:grpSpPr>
          <a:xfrm>
            <a:off x="0" y="47449"/>
            <a:ext cx="12085781" cy="1565488"/>
            <a:chOff x="-286668" y="62144"/>
            <a:chExt cx="10773995" cy="1638639"/>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4091" l="0" r="97804"/>
                      </a14:imgEffect>
                    </a14:imgLayer>
                  </a14:imgProps>
                </a:ext>
              </a:extLst>
            </a:blip>
            <a:stretch>
              <a:fillRect/>
            </a:stretch>
          </p:blipFill>
          <p:spPr>
            <a:xfrm>
              <a:off x="-286668" y="62144"/>
              <a:ext cx="9815789" cy="1638639"/>
            </a:xfrm>
            <a:prstGeom prst="rect">
              <a:avLst/>
            </a:prstGeom>
          </p:spPr>
        </p:pic>
        <p:sp>
          <p:nvSpPr>
            <p:cNvPr id="2" name="Rectangle 1"/>
            <p:cNvSpPr/>
            <p:nvPr/>
          </p:nvSpPr>
          <p:spPr>
            <a:xfrm>
              <a:off x="586909" y="342854"/>
              <a:ext cx="9900418" cy="1077218"/>
            </a:xfrm>
            <a:prstGeom prst="rect">
              <a:avLst/>
            </a:prstGeom>
          </p:spPr>
          <p:txBody>
            <a:bodyPr wrap="square">
              <a:spAutoFit/>
            </a:bodyPr>
            <a:lstStyle/>
            <a:p>
              <a:pPr lvl="0"/>
              <a:r>
                <a:rPr lang="en-US" sz="3200" b="1" dirty="0">
                  <a:solidFill>
                    <a:prstClr val="black"/>
                  </a:solidFill>
                  <a:latin typeface="Nunito Black" pitchFamily="2" charset="0"/>
                </a:rPr>
                <a:t>4</a:t>
              </a:r>
              <a:r>
                <a:rPr lang="en-US" sz="3200" dirty="0">
                  <a:solidFill>
                    <a:prstClr val="black"/>
                  </a:solidFill>
                  <a:latin typeface="Nunito Black" pitchFamily="2" charset="0"/>
                </a:rPr>
                <a:t>. </a:t>
              </a:r>
              <a:r>
                <a:rPr lang="en-US" sz="3200" dirty="0" err="1">
                  <a:solidFill>
                    <a:prstClr val="black"/>
                  </a:solidFill>
                  <a:latin typeface="Nunito Black" pitchFamily="2" charset="0"/>
                </a:rPr>
                <a:t>Xác</a:t>
              </a:r>
              <a:r>
                <a:rPr lang="en-US" sz="3200" dirty="0">
                  <a:solidFill>
                    <a:prstClr val="black"/>
                  </a:solidFill>
                  <a:latin typeface="Nunito Black" pitchFamily="2" charset="0"/>
                </a:rPr>
                <a:t> </a:t>
              </a:r>
              <a:r>
                <a:rPr lang="en-US" sz="3200" dirty="0" err="1">
                  <a:solidFill>
                    <a:prstClr val="black"/>
                  </a:solidFill>
                  <a:latin typeface="Nunito Black" pitchFamily="2" charset="0"/>
                </a:rPr>
                <a:t>định</a:t>
              </a:r>
              <a:r>
                <a:rPr lang="en-US" sz="3200" dirty="0">
                  <a:solidFill>
                    <a:prstClr val="black"/>
                  </a:solidFill>
                  <a:latin typeface="Nunito Black" pitchFamily="2" charset="0"/>
                </a:rPr>
                <a:t> </a:t>
              </a:r>
              <a:r>
                <a:rPr lang="en-US" sz="3200" dirty="0" err="1">
                  <a:solidFill>
                    <a:prstClr val="black"/>
                  </a:solidFill>
                  <a:latin typeface="Nunito Black" pitchFamily="2" charset="0"/>
                </a:rPr>
                <a:t>công</a:t>
              </a:r>
              <a:r>
                <a:rPr lang="en-US" sz="3200" dirty="0">
                  <a:solidFill>
                    <a:prstClr val="black"/>
                  </a:solidFill>
                  <a:latin typeface="Nunito Black" pitchFamily="2" charset="0"/>
                </a:rPr>
                <a:t> </a:t>
              </a:r>
              <a:r>
                <a:rPr lang="en-US" sz="3200" dirty="0" err="1">
                  <a:solidFill>
                    <a:prstClr val="black"/>
                  </a:solidFill>
                  <a:latin typeface="Nunito Black" pitchFamily="2" charset="0"/>
                </a:rPr>
                <a:t>dụng</a:t>
              </a:r>
              <a:r>
                <a:rPr lang="en-US" sz="3200" dirty="0">
                  <a:solidFill>
                    <a:prstClr val="black"/>
                  </a:solidFill>
                  <a:latin typeface="Nunito Black" pitchFamily="2" charset="0"/>
                </a:rPr>
                <a:t> </a:t>
              </a:r>
              <a:r>
                <a:rPr lang="en-US" sz="3200" dirty="0" err="1">
                  <a:solidFill>
                    <a:prstClr val="black"/>
                  </a:solidFill>
                  <a:latin typeface="Nunito Black" pitchFamily="2" charset="0"/>
                </a:rPr>
                <a:t>của</a:t>
              </a:r>
              <a:r>
                <a:rPr lang="en-US" sz="3200" dirty="0">
                  <a:solidFill>
                    <a:prstClr val="black"/>
                  </a:solidFill>
                  <a:latin typeface="Nunito Black" pitchFamily="2" charset="0"/>
                </a:rPr>
                <a:t> </a:t>
              </a:r>
              <a:r>
                <a:rPr lang="en-US" sz="3200" b="1" dirty="0">
                  <a:solidFill>
                    <a:srgbClr val="000000"/>
                  </a:solidFill>
                  <a:latin typeface="Nunito Black" pitchFamily="2" charset="0"/>
                </a:rPr>
                <a:t>d</a:t>
              </a:r>
              <a:r>
                <a:rPr lang="vi-VN" sz="3200" b="1" dirty="0">
                  <a:solidFill>
                    <a:srgbClr val="000000"/>
                  </a:solidFill>
                  <a:latin typeface="Nunito Black" pitchFamily="2" charset="0"/>
                </a:rPr>
                <a:t>ấu hai chấm trong</a:t>
              </a:r>
              <a:endParaRPr lang="en-US" sz="3200" b="1" dirty="0">
                <a:solidFill>
                  <a:srgbClr val="000000"/>
                </a:solidFill>
                <a:latin typeface="Nunito Black" pitchFamily="2" charset="0"/>
              </a:endParaRPr>
            </a:p>
            <a:p>
              <a:pPr lvl="0"/>
              <a:r>
                <a:rPr lang="vi-VN" sz="3200" b="1" dirty="0">
                  <a:solidFill>
                    <a:srgbClr val="000000"/>
                  </a:solidFill>
                  <a:latin typeface="Nunito Black" pitchFamily="2" charset="0"/>
                </a:rPr>
                <a:t> </a:t>
              </a:r>
              <a:r>
                <a:rPr lang="en-US" sz="3200" b="1" dirty="0" err="1">
                  <a:solidFill>
                    <a:srgbClr val="000000"/>
                  </a:solidFill>
                  <a:latin typeface="Nunito Black" pitchFamily="2" charset="0"/>
                </a:rPr>
                <a:t>mỗi</a:t>
              </a:r>
              <a:r>
                <a:rPr lang="en-US" sz="3200" b="1" dirty="0">
                  <a:solidFill>
                    <a:srgbClr val="000000"/>
                  </a:solidFill>
                  <a:latin typeface="Nunito Black" pitchFamily="2" charset="0"/>
                </a:rPr>
                <a:t> </a:t>
              </a:r>
              <a:r>
                <a:rPr lang="vi-VN" sz="3200" b="1" dirty="0">
                  <a:solidFill>
                    <a:srgbClr val="000000"/>
                  </a:solidFill>
                  <a:latin typeface="Nunito Black" pitchFamily="2" charset="0"/>
                </a:rPr>
                <a:t>câu </a:t>
              </a:r>
              <a:r>
                <a:rPr lang="en-US" sz="3200" b="1" dirty="0" err="1">
                  <a:solidFill>
                    <a:srgbClr val="000000"/>
                  </a:solidFill>
                  <a:latin typeface="Nunito Black" pitchFamily="2" charset="0"/>
                </a:rPr>
                <a:t>văn</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dưới</a:t>
              </a:r>
              <a:r>
                <a:rPr lang="en-US" sz="3200" b="1" dirty="0">
                  <a:solidFill>
                    <a:srgbClr val="000000"/>
                  </a:solidFill>
                  <a:latin typeface="Nunito Black" pitchFamily="2" charset="0"/>
                </a:rPr>
                <a:t> </a:t>
              </a:r>
              <a:r>
                <a:rPr lang="en-US" sz="3200" b="1" dirty="0" err="1">
                  <a:solidFill>
                    <a:srgbClr val="000000"/>
                  </a:solidFill>
                  <a:latin typeface="Nunito Black" pitchFamily="2" charset="0"/>
                </a:rPr>
                <a:t>đây</a:t>
              </a:r>
              <a:r>
                <a:rPr lang="en-US" sz="3200" b="1" dirty="0">
                  <a:solidFill>
                    <a:srgbClr val="000000"/>
                  </a:solidFill>
                  <a:latin typeface="Nunito Black" pitchFamily="2" charset="0"/>
                </a:rPr>
                <a:t>:</a:t>
              </a:r>
              <a:endParaRPr lang="vi-VN" sz="3200" dirty="0">
                <a:solidFill>
                  <a:srgbClr val="000000"/>
                </a:solidFill>
                <a:latin typeface="Nunito Black" pitchFamily="2" charset="0"/>
              </a:endParaRPr>
            </a:p>
          </p:txBody>
        </p:sp>
      </p:grpSp>
      <p:pic>
        <p:nvPicPr>
          <p:cNvPr id="26" name="Picture 25"/>
          <p:cNvPicPr>
            <a:picLocks noChangeAspect="1"/>
          </p:cNvPicPr>
          <p:nvPr/>
        </p:nvPicPr>
        <p:blipFill>
          <a:blip r:embed="rId4"/>
          <a:stretch>
            <a:fillRect/>
          </a:stretch>
        </p:blipFill>
        <p:spPr>
          <a:xfrm>
            <a:off x="10209812" y="4612748"/>
            <a:ext cx="2340698" cy="2245252"/>
          </a:xfrm>
          <a:prstGeom prst="rect">
            <a:avLst/>
          </a:prstGeom>
        </p:spPr>
      </p:pic>
      <p:sp>
        <p:nvSpPr>
          <p:cNvPr id="4" name="Flowchart: Terminator 3"/>
          <p:cNvSpPr/>
          <p:nvPr/>
        </p:nvSpPr>
        <p:spPr>
          <a:xfrm>
            <a:off x="914400" y="1783078"/>
            <a:ext cx="4764024"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giải</a:t>
            </a:r>
            <a:r>
              <a:rPr lang="en-US" sz="2400" dirty="0">
                <a:solidFill>
                  <a:schemeClr val="tx1"/>
                </a:solidFill>
                <a:latin typeface="Nunito Black" pitchFamily="2" charset="0"/>
              </a:rPr>
              <a:t> </a:t>
            </a:r>
            <a:r>
              <a:rPr lang="en-US" sz="2400" dirty="0" err="1">
                <a:solidFill>
                  <a:schemeClr val="tx1"/>
                </a:solidFill>
                <a:latin typeface="Nunito Black" pitchFamily="2" charset="0"/>
              </a:rPr>
              <a:t>thích</a:t>
            </a:r>
            <a:endParaRPr lang="en-US" sz="2400" dirty="0">
              <a:solidFill>
                <a:schemeClr val="tx1"/>
              </a:solidFill>
              <a:latin typeface="Nunito Black" pitchFamily="2" charset="0"/>
            </a:endParaRPr>
          </a:p>
        </p:txBody>
      </p:sp>
      <p:sp>
        <p:nvSpPr>
          <p:cNvPr id="8" name="Rectangle 7"/>
          <p:cNvSpPr/>
          <p:nvPr/>
        </p:nvSpPr>
        <p:spPr>
          <a:xfrm>
            <a:off x="2212919" y="5366273"/>
            <a:ext cx="7528023" cy="523220"/>
          </a:xfrm>
          <a:prstGeom prst="rect">
            <a:avLst/>
          </a:prstGeom>
        </p:spPr>
        <p:txBody>
          <a:bodyPr wrap="none">
            <a:spAutoFit/>
          </a:bodyPr>
          <a:lstStyle/>
          <a:p>
            <a:r>
              <a:rPr lang="en-US" sz="2800" dirty="0" err="1">
                <a:solidFill>
                  <a:srgbClr val="FF0000"/>
                </a:solidFill>
                <a:latin typeface="Nunito Black" pitchFamily="2" charset="0"/>
              </a:rPr>
              <a:t>giải</a:t>
            </a:r>
            <a:r>
              <a:rPr lang="en-US" sz="2800" dirty="0">
                <a:solidFill>
                  <a:srgbClr val="FF0000"/>
                </a:solidFill>
                <a:latin typeface="Nunito Black" pitchFamily="2" charset="0"/>
              </a:rPr>
              <a:t> </a:t>
            </a:r>
            <a:r>
              <a:rPr lang="en-US" sz="2800" dirty="0" err="1">
                <a:solidFill>
                  <a:srgbClr val="FF0000"/>
                </a:solidFill>
                <a:latin typeface="Nunito Black" pitchFamily="2" charset="0"/>
              </a:rPr>
              <a:t>thích</a:t>
            </a:r>
            <a:r>
              <a:rPr lang="en-US" sz="2800" dirty="0">
                <a:solidFill>
                  <a:srgbClr val="FF0000"/>
                </a:solidFill>
                <a:latin typeface="Nunito Black" pitchFamily="2" charset="0"/>
              </a:rPr>
              <a:t> </a:t>
            </a:r>
            <a:r>
              <a:rPr lang="en-US" sz="2800" dirty="0" err="1">
                <a:solidFill>
                  <a:srgbClr val="FF0000"/>
                </a:solidFill>
                <a:latin typeface="Nunito Black" pitchFamily="2" charset="0"/>
              </a:rPr>
              <a:t>đặc</a:t>
            </a:r>
            <a:r>
              <a:rPr lang="en-US" sz="2800" dirty="0">
                <a:solidFill>
                  <a:srgbClr val="FF0000"/>
                </a:solidFill>
                <a:latin typeface="Nunito Black" pitchFamily="2" charset="0"/>
              </a:rPr>
              <a:t> </a:t>
            </a:r>
            <a:r>
              <a:rPr lang="en-US" sz="2800" dirty="0" err="1">
                <a:solidFill>
                  <a:srgbClr val="FF0000"/>
                </a:solidFill>
                <a:latin typeface="Nunito Black" pitchFamily="2" charset="0"/>
              </a:rPr>
              <a:t>điểm</a:t>
            </a:r>
            <a:r>
              <a:rPr lang="en-US" sz="2800" dirty="0">
                <a:solidFill>
                  <a:srgbClr val="FF0000"/>
                </a:solidFill>
                <a:latin typeface="Nunito Black" pitchFamily="2" charset="0"/>
              </a:rPr>
              <a:t> </a:t>
            </a:r>
            <a:r>
              <a:rPr lang="en-US" sz="2800" dirty="0" err="1">
                <a:solidFill>
                  <a:srgbClr val="FF0000"/>
                </a:solidFill>
                <a:latin typeface="Nunito Black" pitchFamily="2" charset="0"/>
              </a:rPr>
              <a:t>về</a:t>
            </a:r>
            <a:r>
              <a:rPr lang="en-US" sz="2800" dirty="0">
                <a:solidFill>
                  <a:srgbClr val="FF0000"/>
                </a:solidFill>
                <a:latin typeface="Nunito Black" pitchFamily="2" charset="0"/>
              </a:rPr>
              <a:t> </a:t>
            </a:r>
            <a:r>
              <a:rPr lang="en-US" sz="2800" dirty="0" err="1">
                <a:solidFill>
                  <a:srgbClr val="FF0000"/>
                </a:solidFill>
                <a:latin typeface="Nunito Black" pitchFamily="2" charset="0"/>
              </a:rPr>
              <a:t>bộ</a:t>
            </a:r>
            <a:r>
              <a:rPr lang="en-US" sz="2800" dirty="0">
                <a:solidFill>
                  <a:srgbClr val="FF0000"/>
                </a:solidFill>
                <a:latin typeface="Nunito Black" pitchFamily="2" charset="0"/>
              </a:rPr>
              <a:t> </a:t>
            </a:r>
            <a:r>
              <a:rPr lang="en-US" sz="2800" dirty="0" err="1">
                <a:solidFill>
                  <a:srgbClr val="FF0000"/>
                </a:solidFill>
                <a:latin typeface="Nunito Black" pitchFamily="2" charset="0"/>
              </a:rPr>
              <a:t>lông</a:t>
            </a:r>
            <a:r>
              <a:rPr lang="en-US" sz="2800" dirty="0">
                <a:solidFill>
                  <a:srgbClr val="FF0000"/>
                </a:solidFill>
                <a:latin typeface="Nunito Black" pitchFamily="2" charset="0"/>
              </a:rPr>
              <a:t> </a:t>
            </a:r>
            <a:r>
              <a:rPr lang="en-US" sz="2800" dirty="0" err="1">
                <a:solidFill>
                  <a:srgbClr val="FF0000"/>
                </a:solidFill>
                <a:latin typeface="Nunito Black" pitchFamily="2" charset="0"/>
              </a:rPr>
              <a:t>của</a:t>
            </a:r>
            <a:r>
              <a:rPr lang="en-US" sz="2800" dirty="0">
                <a:solidFill>
                  <a:srgbClr val="FF0000"/>
                </a:solidFill>
                <a:latin typeface="Nunito Black" pitchFamily="2" charset="0"/>
              </a:rPr>
              <a:t> </a:t>
            </a:r>
            <a:r>
              <a:rPr lang="en-US" sz="2800" dirty="0" err="1">
                <a:solidFill>
                  <a:srgbClr val="FF0000"/>
                </a:solidFill>
                <a:latin typeface="Nunito Black" pitchFamily="2" charset="0"/>
              </a:rPr>
              <a:t>chú</a:t>
            </a:r>
            <a:r>
              <a:rPr lang="en-US" sz="2800" dirty="0">
                <a:solidFill>
                  <a:srgbClr val="FF0000"/>
                </a:solidFill>
                <a:latin typeface="Nunito Black" pitchFamily="2" charset="0"/>
              </a:rPr>
              <a:t> </a:t>
            </a:r>
            <a:r>
              <a:rPr lang="en-US" sz="2800" dirty="0" err="1">
                <a:solidFill>
                  <a:srgbClr val="FF0000"/>
                </a:solidFill>
                <a:latin typeface="Nunito Black" pitchFamily="2" charset="0"/>
              </a:rPr>
              <a:t>sóc</a:t>
            </a:r>
            <a:r>
              <a:rPr lang="en-US" sz="2800" dirty="0">
                <a:solidFill>
                  <a:srgbClr val="FF0000"/>
                </a:solidFill>
                <a:latin typeface="Nunito Black" pitchFamily="2" charset="0"/>
              </a:rPr>
              <a:t>.</a:t>
            </a:r>
          </a:p>
        </p:txBody>
      </p:sp>
      <p:sp>
        <p:nvSpPr>
          <p:cNvPr id="7" name="Flowchart: Terminator 6"/>
          <p:cNvSpPr/>
          <p:nvPr/>
        </p:nvSpPr>
        <p:spPr>
          <a:xfrm>
            <a:off x="6305793" y="1783078"/>
            <a:ext cx="4480560" cy="581754"/>
          </a:xfrm>
          <a:prstGeom prst="flowChartTerminator">
            <a:avLst/>
          </a:prstGeom>
          <a:solidFill>
            <a:schemeClr val="bg1"/>
          </a:solid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Nunito Black" pitchFamily="2" charset="0"/>
              </a:rPr>
              <a:t>Báo</a:t>
            </a:r>
            <a:r>
              <a:rPr lang="en-US" sz="2400" dirty="0">
                <a:solidFill>
                  <a:schemeClr val="tx1"/>
                </a:solidFill>
                <a:latin typeface="Nunito Black" pitchFamily="2" charset="0"/>
              </a:rPr>
              <a:t> </a:t>
            </a:r>
            <a:r>
              <a:rPr lang="en-US" sz="2400" dirty="0" err="1">
                <a:solidFill>
                  <a:schemeClr val="tx1"/>
                </a:solidFill>
                <a:latin typeface="Nunito Black" pitchFamily="2" charset="0"/>
              </a:rPr>
              <a:t>hiệu</a:t>
            </a:r>
            <a:r>
              <a:rPr lang="en-US" sz="2400" dirty="0">
                <a:solidFill>
                  <a:schemeClr val="tx1"/>
                </a:solidFill>
                <a:latin typeface="Nunito Black" pitchFamily="2" charset="0"/>
              </a:rPr>
              <a:t> </a:t>
            </a:r>
            <a:r>
              <a:rPr lang="en-US" sz="2400" dirty="0" err="1">
                <a:solidFill>
                  <a:schemeClr val="tx1"/>
                </a:solidFill>
                <a:latin typeface="Nunito Black" pitchFamily="2" charset="0"/>
              </a:rPr>
              <a:t>phần</a:t>
            </a:r>
            <a:r>
              <a:rPr lang="en-US" sz="2400" dirty="0">
                <a:solidFill>
                  <a:schemeClr val="tx1"/>
                </a:solidFill>
                <a:latin typeface="Nunito Black" pitchFamily="2" charset="0"/>
              </a:rPr>
              <a:t> </a:t>
            </a:r>
            <a:r>
              <a:rPr lang="en-US" sz="2400" dirty="0" err="1">
                <a:solidFill>
                  <a:schemeClr val="tx1"/>
                </a:solidFill>
                <a:latin typeface="Nunito Black" pitchFamily="2" charset="0"/>
              </a:rPr>
              <a:t>liệt</a:t>
            </a:r>
            <a:r>
              <a:rPr lang="en-US" sz="2400" dirty="0">
                <a:solidFill>
                  <a:schemeClr val="tx1"/>
                </a:solidFill>
                <a:latin typeface="Nunito Black" pitchFamily="2" charset="0"/>
              </a:rPr>
              <a:t> </a:t>
            </a:r>
            <a:r>
              <a:rPr lang="en-US" sz="2400" dirty="0" err="1">
                <a:solidFill>
                  <a:schemeClr val="tx1"/>
                </a:solidFill>
                <a:latin typeface="Nunito Black" pitchFamily="2" charset="0"/>
              </a:rPr>
              <a:t>kê</a:t>
            </a:r>
            <a:endParaRPr lang="en-US" sz="2400" dirty="0">
              <a:solidFill>
                <a:schemeClr val="tx1"/>
              </a:solidFill>
              <a:latin typeface="Nunito Black" pitchFamily="2" charset="0"/>
            </a:endParaRPr>
          </a:p>
        </p:txBody>
      </p:sp>
    </p:spTree>
    <p:extLst>
      <p:ext uri="{BB962C8B-B14F-4D97-AF65-F5344CB8AC3E}">
        <p14:creationId xmlns:p14="http://schemas.microsoft.com/office/powerpoint/2010/main" val="13396557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5E-6 -4.81481E-6 L 0.19545 0.40163 " pathEditMode="relative" rAng="0" ptsTypes="AA">
                                      <p:cBhvr>
                                        <p:cTn id="11" dur="2000" fill="hold"/>
                                        <p:tgtEl>
                                          <p:spTgt spid="4"/>
                                        </p:tgtEl>
                                        <p:attrNameLst>
                                          <p:attrName>ppt_x</p:attrName>
                                          <p:attrName>ppt_y</p:attrName>
                                        </p:attrNameLst>
                                      </p:cBhvr>
                                      <p:rCtr x="9766" y="20069"/>
                                    </p:animMotion>
                                  </p:childTnLst>
                                </p:cTn>
                              </p:par>
                              <p:par>
                                <p:cTn id="12" presetID="10" presetClass="exit" presetSubtype="0" fill="hold" grpId="0" nodeType="with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8"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42264" y="280670"/>
            <a:ext cx="11087735" cy="523220"/>
          </a:xfrm>
          <a:prstGeom prst="rect">
            <a:avLst/>
          </a:prstGeom>
          <a:noFill/>
        </p:spPr>
        <p:txBody>
          <a:bodyPr wrap="square" rtlCol="0" anchor="t">
            <a:spAutoFit/>
          </a:bodyPr>
          <a:lstStyle/>
          <a:p>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4.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đây</a:t>
            </a:r>
            <a:r>
              <a:rPr lang="en-US" sz="2800" dirty="0">
                <a:latin typeface="Times New Roman" panose="02020603050405020304" pitchFamily="18" charset="0"/>
                <a:cs typeface="Times New Roman" panose="02020603050405020304" pitchFamily="18" charset="0"/>
              </a:rPr>
              <a:t>:</a:t>
            </a:r>
          </a:p>
        </p:txBody>
      </p:sp>
      <p:pic>
        <p:nvPicPr>
          <p:cNvPr id="100" name="Content Placeholder 99"/>
          <p:cNvPicPr>
            <a:picLocks noGrp="1"/>
          </p:cNvPicPr>
          <p:nvPr>
            <p:ph idx="1"/>
          </p:nvPr>
        </p:nvPicPr>
        <p:blipFill>
          <a:blip r:embed="rId2"/>
          <a:stretch>
            <a:fillRect/>
          </a:stretch>
        </p:blipFill>
        <p:spPr>
          <a:xfrm>
            <a:off x="550126" y="827247"/>
            <a:ext cx="10422674" cy="1573530"/>
          </a:xfrm>
          <a:prstGeom prst="rect">
            <a:avLst/>
          </a:prstGeom>
          <a:noFill/>
          <a:ln w="9525">
            <a:noFill/>
          </a:ln>
        </p:spPr>
      </p:pic>
      <p:sp>
        <p:nvSpPr>
          <p:cNvPr id="6" name="Text Box 5"/>
          <p:cNvSpPr txBox="1"/>
          <p:nvPr/>
        </p:nvSpPr>
        <p:spPr>
          <a:xfrm>
            <a:off x="6504038" y="2813731"/>
            <a:ext cx="5034597" cy="2246769"/>
          </a:xfrm>
          <a:prstGeom prst="rect">
            <a:avLst/>
          </a:prstGeom>
          <a:solidFill>
            <a:schemeClr val="accent6">
              <a:lumMod val="40000"/>
              <a:lumOff val="6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mùa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(Theo Ma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Kháng</a:t>
            </a:r>
            <a:r>
              <a:rPr lang="en-US" sz="2800" dirty="0">
                <a:latin typeface="Times New Roman" panose="02020603050405020304" pitchFamily="18" charset="0"/>
                <a:cs typeface="Times New Roman" panose="02020603050405020304" pitchFamily="18" charset="0"/>
              </a:rPr>
              <a:t>)</a:t>
            </a:r>
          </a:p>
        </p:txBody>
      </p:sp>
      <p:sp>
        <p:nvSpPr>
          <p:cNvPr id="2" name="Text Box 5">
            <a:extLst>
              <a:ext uri="{FF2B5EF4-FFF2-40B4-BE49-F238E27FC236}">
                <a16:creationId xmlns:a16="http://schemas.microsoft.com/office/drawing/2014/main" id="{AC8E5E3D-03BF-063E-0BAC-80E15849EB78}"/>
              </a:ext>
            </a:extLst>
          </p:cNvPr>
          <p:cNvSpPr txBox="1"/>
          <p:nvPr/>
        </p:nvSpPr>
        <p:spPr>
          <a:xfrm>
            <a:off x="150503" y="2616220"/>
            <a:ext cx="5735628" cy="1815882"/>
          </a:xfrm>
          <a:prstGeom prst="rect">
            <a:avLst/>
          </a:prstGeom>
          <a:solidFill>
            <a:srgbClr val="FF99FF"/>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vẫn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nguyên</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Trần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a:t>
            </a:r>
          </a:p>
        </p:txBody>
      </p:sp>
      <p:sp>
        <p:nvSpPr>
          <p:cNvPr id="3" name="Text Box 5">
            <a:extLst>
              <a:ext uri="{FF2B5EF4-FFF2-40B4-BE49-F238E27FC236}">
                <a16:creationId xmlns:a16="http://schemas.microsoft.com/office/drawing/2014/main" id="{4740F6DC-112F-3C0B-EB64-00399334C559}"/>
              </a:ext>
            </a:extLst>
          </p:cNvPr>
          <p:cNvSpPr txBox="1"/>
          <p:nvPr/>
        </p:nvSpPr>
        <p:spPr>
          <a:xfrm>
            <a:off x="81712" y="4647545"/>
            <a:ext cx="5804419" cy="1815882"/>
          </a:xfrm>
          <a:prstGeom prst="rect">
            <a:avLst/>
          </a:prstGeom>
          <a:solidFill>
            <a:schemeClr val="accent1">
              <a:lumMod val="60000"/>
              <a:lumOff val="40000"/>
            </a:schemeClr>
          </a:solidFill>
        </p:spPr>
        <p:txBody>
          <a:bodyPr wrap="square" rtlCol="0" anchor="t">
            <a:spAutoFit/>
          </a:bodyPr>
          <a:lstStyle/>
          <a:p>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Chú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chóp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đỏ</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rực</a:t>
            </a:r>
            <a:r>
              <a:rPr lang="en-US" sz="2800" dirty="0">
                <a:latin typeface="Times New Roman" panose="02020603050405020304" pitchFamily="18" charset="0"/>
                <a:cs typeface="Times New Roman" panose="02020603050405020304" pitchFamily="18" charset="0"/>
              </a:rPr>
              <a:t>.                                                                                                                       		(Theo </a:t>
            </a:r>
            <a:r>
              <a:rPr lang="en-US" sz="2800" dirty="0" err="1">
                <a:latin typeface="Times New Roman" panose="02020603050405020304" pitchFamily="18" charset="0"/>
                <a:cs typeface="Times New Roman" panose="02020603050405020304" pitchFamily="18" charset="0"/>
              </a:rPr>
              <a:t>Ngô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Miện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077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04849" y="-440395"/>
            <a:ext cx="13716000" cy="6181078"/>
            <a:chOff x="9835" y="-455139"/>
            <a:chExt cx="12341727" cy="6181078"/>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4555" y="84131"/>
              <a:ext cx="10549622" cy="5641808"/>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31" name="Cloud 30"/>
          <p:cNvSpPr/>
          <p:nvPr/>
        </p:nvSpPr>
        <p:spPr>
          <a:xfrm>
            <a:off x="617552" y="2014092"/>
            <a:ext cx="2981324" cy="1990725"/>
          </a:xfrm>
          <a:prstGeom prst="cloud">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học</a:t>
            </a:r>
            <a:endParaRPr lang="en-US" sz="3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Left Brace 34"/>
          <p:cNvSpPr/>
          <p:nvPr/>
        </p:nvSpPr>
        <p:spPr>
          <a:xfrm>
            <a:off x="3808426" y="1852167"/>
            <a:ext cx="438149" cy="2757488"/>
          </a:xfrm>
          <a:prstGeom prst="leftBrace">
            <a:avLst>
              <a:gd name="adj1" fmla="val 21586"/>
              <a:gd name="adj2" fmla="val 49549"/>
            </a:avLst>
          </a:prstGeom>
          <a:ln w="57150">
            <a:solidFill>
              <a:srgbClr val="E0548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ectangle 38"/>
          <p:cNvSpPr/>
          <p:nvPr/>
        </p:nvSpPr>
        <p:spPr>
          <a:xfrm>
            <a:off x="4246573" y="1294955"/>
            <a:ext cx="2247903" cy="131445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Dấu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hai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chấm</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0" name="Rectangle 39"/>
          <p:cNvSpPr/>
          <p:nvPr/>
        </p:nvSpPr>
        <p:spPr>
          <a:xfrm>
            <a:off x="4246573" y="4190555"/>
            <a:ext cx="2463943" cy="103107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p>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người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thân</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1" name="Straight Connector 40"/>
          <p:cNvCxnSpPr>
            <a:cxnSpLocks/>
            <a:stCxn id="39" idx="3"/>
            <a:endCxn id="42" idx="1"/>
          </p:cNvCxnSpPr>
          <p:nvPr/>
        </p:nvCxnSpPr>
        <p:spPr>
          <a:xfrm flipV="1">
            <a:off x="6494476" y="913272"/>
            <a:ext cx="751229" cy="1038908"/>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2" name="Rectangle 41"/>
          <p:cNvSpPr/>
          <p:nvPr/>
        </p:nvSpPr>
        <p:spPr>
          <a:xfrm>
            <a:off x="7245705" y="531589"/>
            <a:ext cx="4158472" cy="76336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hiệu</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phần</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giải</a:t>
            </a:r>
            <a:r>
              <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thích</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43" name="Straight Connector 42"/>
          <p:cNvCxnSpPr/>
          <p:nvPr/>
        </p:nvCxnSpPr>
        <p:spPr>
          <a:xfrm>
            <a:off x="6494476" y="2004568"/>
            <a:ext cx="761995" cy="0"/>
          </a:xfrm>
          <a:prstGeom prst="line">
            <a:avLst/>
          </a:prstGeom>
          <a:ln w="57150"/>
        </p:spPr>
        <p:style>
          <a:lnRef idx="2">
            <a:schemeClr val="accent4">
              <a:shade val="50000"/>
            </a:schemeClr>
          </a:lnRef>
          <a:fillRef idx="1">
            <a:schemeClr val="accent4"/>
          </a:fillRef>
          <a:effectRef idx="0">
            <a:schemeClr val="accent4"/>
          </a:effectRef>
          <a:fontRef idx="minor">
            <a:schemeClr val="lt1"/>
          </a:fontRef>
        </p:style>
      </p:cxnSp>
      <p:sp>
        <p:nvSpPr>
          <p:cNvPr id="44" name="Rectangle 43"/>
          <p:cNvSpPr/>
          <p:nvPr/>
        </p:nvSpPr>
        <p:spPr>
          <a:xfrm>
            <a:off x="7256780" y="1572897"/>
            <a:ext cx="4158471" cy="86334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000" dirty="0" err="1">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Báo hiệu phần liệt kê</a:t>
            </a:r>
            <a:endParaRPr lang="en-US" sz="30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1000"/>
                                        <p:tgtEl>
                                          <p:spTgt spid="100"/>
                                        </p:tgtEl>
                                      </p:cBhvr>
                                    </p:animEffect>
                                    <p:anim calcmode="lin" valueType="num">
                                      <p:cBhvr>
                                        <p:cTn id="18" dur="1000" fill="hold"/>
                                        <p:tgtEl>
                                          <p:spTgt spid="100"/>
                                        </p:tgtEl>
                                        <p:attrNameLst>
                                          <p:attrName>ppt_x</p:attrName>
                                        </p:attrNameLst>
                                      </p:cBhvr>
                                      <p:tavLst>
                                        <p:tav tm="0">
                                          <p:val>
                                            <p:strVal val="#ppt_x"/>
                                          </p:val>
                                        </p:tav>
                                        <p:tav tm="100000">
                                          <p:val>
                                            <p:strVal val="#ppt_x"/>
                                          </p:val>
                                        </p:tav>
                                      </p:tavLst>
                                    </p:anim>
                                    <p:anim calcmode="lin" valueType="num">
                                      <p:cBhvr>
                                        <p:cTn id="19" dur="1000" fill="hold"/>
                                        <p:tgtEl>
                                          <p:spTgt spid="100"/>
                                        </p:tgtEl>
                                        <p:attrNameLst>
                                          <p:attrName>ppt_y</p:attrName>
                                        </p:attrNameLst>
                                      </p:cBhvr>
                                      <p:tavLst>
                                        <p:tav tm="0">
                                          <p:val>
                                            <p:strVal val="#ppt_y+.1"/>
                                          </p:val>
                                        </p:tav>
                                        <p:tav tm="100000">
                                          <p:val>
                                            <p:strVal val="#ppt_y"/>
                                          </p:val>
                                        </p:tav>
                                      </p:tavLst>
                                    </p:anim>
                                  </p:childTnLst>
                                </p:cTn>
                              </p:par>
                              <p:par>
                                <p:cTn id="20" presetID="2" presetClass="entr" presetSubtype="8" fill="hold" nodeType="withEffect">
                                  <p:stCondLst>
                                    <p:cond delay="1500"/>
                                  </p:stCondLst>
                                  <p:childTnLst>
                                    <p:set>
                                      <p:cBhvr>
                                        <p:cTn id="21" dur="1" fill="hold">
                                          <p:stCondLst>
                                            <p:cond delay="0"/>
                                          </p:stCondLst>
                                        </p:cTn>
                                        <p:tgtEl>
                                          <p:spTgt spid="45"/>
                                        </p:tgtEl>
                                        <p:attrNameLst>
                                          <p:attrName>style.visibility</p:attrName>
                                        </p:attrNameLst>
                                      </p:cBhvr>
                                      <p:to>
                                        <p:strVal val="visible"/>
                                      </p:to>
                                    </p:set>
                                    <p:anim calcmode="lin" valueType="num">
                                      <p:cBhvr additive="base">
                                        <p:cTn id="22" dur="500" fill="hold"/>
                                        <p:tgtEl>
                                          <p:spTgt spid="45"/>
                                        </p:tgtEl>
                                        <p:attrNameLst>
                                          <p:attrName>ppt_x</p:attrName>
                                        </p:attrNameLst>
                                      </p:cBhvr>
                                      <p:tavLst>
                                        <p:tav tm="0">
                                          <p:val>
                                            <p:strVal val="0-#ppt_w/2"/>
                                          </p:val>
                                        </p:tav>
                                        <p:tav tm="100000">
                                          <p:val>
                                            <p:strVal val="#ppt_x"/>
                                          </p:val>
                                        </p:tav>
                                      </p:tavLst>
                                    </p:anim>
                                    <p:anim calcmode="lin" valueType="num">
                                      <p:cBhvr additive="base">
                                        <p:cTn id="2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Left)">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strips(downLeft)">
                                      <p:cBhvr>
                                        <p:cTn id="33" dur="50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down)">
                                      <p:cBhvr>
                                        <p:cTn id="43" dur="5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wipe(down)">
                                      <p:cBhvr>
                                        <p:cTn id="53" dur="500"/>
                                        <p:tgtEl>
                                          <p:spTgt spid="4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barn(inVertical)">
                                      <p:cBhvr>
                                        <p:cTn id="58" dur="500"/>
                                        <p:tgtEl>
                                          <p:spTgt spid="4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down)">
                                      <p:cBhvr>
                                        <p:cTn id="6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5" grpId="0" animBg="1"/>
      <p:bldP spid="39" grpId="0" animBg="1"/>
      <p:bldP spid="40" grpId="0" animBg="1"/>
      <p:bldP spid="42" grpId="0" bldLvl="0" animBg="1"/>
      <p:bldP spid="44"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TotalTime>
  <Words>685</Words>
  <Application>Microsoft Office PowerPoint</Application>
  <PresentationFormat>Widescreen</PresentationFormat>
  <Paragraphs>51</Paragraphs>
  <Slides>10</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#9Slide02 Noi dung dai</vt:lpstr>
      <vt:lpstr>#9Slide02 Tieu de dai</vt:lpstr>
      <vt:lpstr>Arial</vt:lpstr>
      <vt:lpstr>Calibri</vt:lpstr>
      <vt:lpstr>Cambria</vt:lpstr>
      <vt:lpstr>Nunito Black</vt:lpstr>
      <vt:lpstr>Times New Roman</vt:lpstr>
      <vt:lpstr>Office Theme</vt:lpstr>
      <vt:lpstr>PowerPoint Presentation</vt:lpstr>
      <vt:lpstr>2. Tìm thêm từ ngữ chỉ những người thân bên nội và bên ngoại.</vt:lpstr>
      <vt:lpstr>Dấu hai chấm trong câu sau dùng để làm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12</cp:revision>
  <dcterms:created xsi:type="dcterms:W3CDTF">2022-06-21T11:25:00Z</dcterms:created>
  <dcterms:modified xsi:type="dcterms:W3CDTF">2025-11-18T05:24:49Z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5A210C0F35E94629B8FB54317A144D4E</vt:lpwstr>
  </property>
  <property fmtid="{D5CDD505-2E9C-101B-9397-08002B2CF9AE}" pid="3" name="KSOProductBuildVer">
    <vt:lpwstr>1033-11.2.0.11191</vt:lpwstr>
  </property>
</Properties>
</file>