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79" r:id="rId7"/>
    <p:sldId id="265" r:id="rId8"/>
    <p:sldId id="266" r:id="rId9"/>
    <p:sldId id="280" r:id="rId10"/>
    <p:sldId id="267" r:id="rId11"/>
    <p:sldId id="281" r:id="rId12"/>
    <p:sldId id="268" r:id="rId13"/>
    <p:sldId id="282" r:id="rId14"/>
    <p:sldId id="269" r:id="rId15"/>
    <p:sldId id="271" r:id="rId16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4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7B337-54F7-490E-A9AE-90B8C69A989B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8CF71-5218-412B-A0E8-3234746D5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29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Thử</a:t>
            </a:r>
            <a:r>
              <a:rPr lang="en-GB" baseline="0" dirty="0"/>
              <a:t> </a:t>
            </a:r>
            <a:r>
              <a:rPr lang="en-GB" baseline="0" dirty="0" err="1"/>
              <a:t>tài</a:t>
            </a:r>
            <a:r>
              <a:rPr lang="en-GB" baseline="0" dirty="0"/>
              <a:t> </a:t>
            </a:r>
            <a:r>
              <a:rPr lang="en-GB" baseline="0" dirty="0" err="1"/>
              <a:t>trí</a:t>
            </a:r>
            <a:r>
              <a:rPr lang="en-GB" baseline="0" dirty="0"/>
              <a:t> </a:t>
            </a:r>
            <a:r>
              <a:rPr lang="en-GB" baseline="0" dirty="0" err="1"/>
              <a:t>nhớ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2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6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8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tìm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97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1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3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3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9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7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4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4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8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2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821112" y="644893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158" y="470951"/>
            <a:ext cx="899237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926674" y="4748075"/>
            <a:ext cx="7130545" cy="1566620"/>
            <a:chOff x="2998137" y="4676477"/>
            <a:chExt cx="7130545" cy="1566620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noProof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noProof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noProof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noProof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noProof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3200" noProof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276" y="4484512"/>
            <a:ext cx="2285757" cy="2285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125" y="332109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293" y="3606749"/>
            <a:ext cx="3556890" cy="3556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4088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9582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069983" y="3685018"/>
            <a:ext cx="612522" cy="1025342"/>
            <a:chOff x="3320716" y="4422670"/>
            <a:chExt cx="417095" cy="80246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149047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6390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504123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24158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8797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44291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684692" y="3685018"/>
            <a:ext cx="612522" cy="1025342"/>
            <a:chOff x="3320716" y="4422670"/>
            <a:chExt cx="417095" cy="80246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5763756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81099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118832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38867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93682" y="360674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39176" y="360675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79577" y="3662508"/>
            <a:ext cx="612522" cy="1025342"/>
            <a:chOff x="3320716" y="4422670"/>
            <a:chExt cx="417095" cy="80246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658641" y="410307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93263" y="410307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013717" y="468784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33752" y="462845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40296" y="355715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285790" y="355715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226191" y="3612913"/>
            <a:ext cx="612522" cy="1025342"/>
            <a:chOff x="3320716" y="4422670"/>
            <a:chExt cx="417095" cy="80246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0305255" y="405348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522598" y="405347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9660331" y="4638254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9780366" y="4578862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036048" y="5132602"/>
            <a:ext cx="7130545" cy="1566620"/>
            <a:chOff x="2998137" y="4676477"/>
            <a:chExt cx="7130545" cy="1566620"/>
          </a:xfrm>
        </p:grpSpPr>
        <p:sp>
          <p:nvSpPr>
            <p:cNvPr id="53" name="Rounded Rectangular Callout 8"/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GB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Chậu cây nào ở câu a ghi phép chia có số dư là 3?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https://img.loigiaihay.com/picture/2022/0304/bai-1-trang-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9" y="352924"/>
            <a:ext cx="7472323" cy="3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476862" y="5277809"/>
            <a:ext cx="7507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Dựa vào kết quả ở câu a để tìm chậu cây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 phép chia có số dư là 3.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4" grpId="0"/>
      <p:bldP spid="18" grpId="0"/>
      <p:bldP spid="19" grpId="0"/>
      <p:bldP spid="23" grpId="0"/>
      <p:bldP spid="24" grpId="0"/>
      <p:bldP spid="25" grpId="0"/>
      <p:bldP spid="29" grpId="0"/>
      <p:bldP spid="30" grpId="0"/>
      <p:bldP spid="32" grpId="0"/>
      <p:bldP spid="33" grpId="0"/>
      <p:bldP spid="34" grpId="0"/>
      <p:bldP spid="38" grpId="0"/>
      <p:bldP spid="39" grpId="0"/>
      <p:bldP spid="41" grpId="0"/>
      <p:bldP spid="42" grpId="0"/>
      <p:bldP spid="43" grpId="0"/>
      <p:bldP spid="47" grpId="0"/>
      <p:bldP spid="48" grpId="0"/>
      <p:bldP spid="5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48539" y="211047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884" y="275215"/>
            <a:ext cx="11233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81" y="3150656"/>
            <a:ext cx="3984719" cy="3984719"/>
          </a:xfrm>
          <a:prstGeom prst="rect">
            <a:avLst/>
          </a:prstGeom>
        </p:spPr>
      </p:pic>
      <p:pic>
        <p:nvPicPr>
          <p:cNvPr id="2050" name="Picture 2" descr="https://img.loigiaihay.com/picture/2022/0304/bai-2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47" y="1502869"/>
            <a:ext cx="6712858" cy="43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97889" y="1044656"/>
            <a:ext cx="4265116" cy="2475071"/>
            <a:chOff x="3223378" y="1288981"/>
            <a:chExt cx="4265116" cy="2475071"/>
          </a:xfrm>
        </p:grpSpPr>
        <p:sp>
          <p:nvSpPr>
            <p:cNvPr id="21" name="Oval Callout 20"/>
            <p:cNvSpPr/>
            <p:nvPr/>
          </p:nvSpPr>
          <p:spPr>
            <a:xfrm>
              <a:off x="3223378" y="1288981"/>
              <a:ext cx="4265116" cy="2475071"/>
            </a:xfrm>
            <a:prstGeom prst="wedgeEllipseCallout">
              <a:avLst>
                <a:gd name="adj1" fmla="val -17941"/>
                <a:gd name="adj2" fmla="val 57963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75682" y="1635566"/>
              <a:ext cx="339638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kumimoji="0" lang="en-GB" sz="36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bông</a:t>
              </a:r>
              <a:r>
                <a:rPr lang="en-GB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9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48539" y="211047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img.loigiaihay.com/picture/2022/0304/bai-2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54" y="1044656"/>
            <a:ext cx="6847176" cy="46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97889" y="1044656"/>
            <a:ext cx="5607508" cy="4971133"/>
            <a:chOff x="3223378" y="1288981"/>
            <a:chExt cx="5607508" cy="2475071"/>
          </a:xfrm>
        </p:grpSpPr>
        <p:sp>
          <p:nvSpPr>
            <p:cNvPr id="21" name="Oval Callout 20"/>
            <p:cNvSpPr/>
            <p:nvPr/>
          </p:nvSpPr>
          <p:spPr>
            <a:xfrm>
              <a:off x="3223378" y="1288981"/>
              <a:ext cx="4265116" cy="2475071"/>
            </a:xfrm>
            <a:prstGeom prst="wedgeEllipseCallout">
              <a:avLst>
                <a:gd name="adj1" fmla="val -17941"/>
                <a:gd name="adj2" fmla="val 57963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70090" y="1606643"/>
              <a:ext cx="4860796" cy="1762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GB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: 2 = 8 (dư 1)                    </a:t>
              </a:r>
              <a:endPara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41 : 6 = 6 (dư 5)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 : 7 = 2 (dư 5)                   </a:t>
              </a:r>
              <a:endPara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19 : 5 = 3 (dư 4)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: 6 = 5 (dư 4)                    </a:t>
              </a:r>
              <a:endPara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 : 6 = 2 (dư 4)</a:t>
              </a:r>
            </a:p>
          </p:txBody>
        </p:sp>
      </p:grpSp>
      <p:sp>
        <p:nvSpPr>
          <p:cNvPr id="5" name="Freeform 4"/>
          <p:cNvSpPr/>
          <p:nvPr/>
        </p:nvSpPr>
        <p:spPr>
          <a:xfrm>
            <a:off x="6416842" y="2502568"/>
            <a:ext cx="638350" cy="905362"/>
          </a:xfrm>
          <a:custGeom>
            <a:avLst/>
            <a:gdLst>
              <a:gd name="connsiteX0" fmla="*/ 0 w 638350"/>
              <a:gd name="connsiteY0" fmla="*/ 0 h 905362"/>
              <a:gd name="connsiteX1" fmla="*/ 481263 w 638350"/>
              <a:gd name="connsiteY1" fmla="*/ 192506 h 905362"/>
              <a:gd name="connsiteX2" fmla="*/ 625642 w 638350"/>
              <a:gd name="connsiteY2" fmla="*/ 850232 h 905362"/>
              <a:gd name="connsiteX3" fmla="*/ 625642 w 638350"/>
              <a:gd name="connsiteY3" fmla="*/ 866274 h 905362"/>
              <a:gd name="connsiteX4" fmla="*/ 577516 w 638350"/>
              <a:gd name="connsiteY4" fmla="*/ 834190 h 90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50" h="905362">
                <a:moveTo>
                  <a:pt x="0" y="0"/>
                </a:moveTo>
                <a:cubicBezTo>
                  <a:pt x="188494" y="25400"/>
                  <a:pt x="376989" y="50801"/>
                  <a:pt x="481263" y="192506"/>
                </a:cubicBezTo>
                <a:cubicBezTo>
                  <a:pt x="585537" y="334211"/>
                  <a:pt x="601579" y="737937"/>
                  <a:pt x="625642" y="850232"/>
                </a:cubicBezTo>
                <a:cubicBezTo>
                  <a:pt x="649705" y="962527"/>
                  <a:pt x="633663" y="868948"/>
                  <a:pt x="625642" y="866274"/>
                </a:cubicBezTo>
                <a:cubicBezTo>
                  <a:pt x="617621" y="863600"/>
                  <a:pt x="597568" y="848895"/>
                  <a:pt x="577516" y="83419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887453" y="3737811"/>
            <a:ext cx="3304673" cy="1154648"/>
          </a:xfrm>
          <a:custGeom>
            <a:avLst/>
            <a:gdLst>
              <a:gd name="connsiteX0" fmla="*/ 0 w 3304673"/>
              <a:gd name="connsiteY0" fmla="*/ 1058778 h 1154648"/>
              <a:gd name="connsiteX1" fmla="*/ 336884 w 3304673"/>
              <a:gd name="connsiteY1" fmla="*/ 1074821 h 1154648"/>
              <a:gd name="connsiteX2" fmla="*/ 1876926 w 3304673"/>
              <a:gd name="connsiteY2" fmla="*/ 192505 h 1154648"/>
              <a:gd name="connsiteX3" fmla="*/ 3015915 w 3304673"/>
              <a:gd name="connsiteY3" fmla="*/ 208547 h 1154648"/>
              <a:gd name="connsiteX4" fmla="*/ 3304673 w 3304673"/>
              <a:gd name="connsiteY4" fmla="*/ 0 h 115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673" h="1154648">
                <a:moveTo>
                  <a:pt x="0" y="1058778"/>
                </a:moveTo>
                <a:cubicBezTo>
                  <a:pt x="12031" y="1138989"/>
                  <a:pt x="24063" y="1219200"/>
                  <a:pt x="336884" y="1074821"/>
                </a:cubicBezTo>
                <a:cubicBezTo>
                  <a:pt x="649705" y="930442"/>
                  <a:pt x="1430421" y="336884"/>
                  <a:pt x="1876926" y="192505"/>
                </a:cubicBezTo>
                <a:cubicBezTo>
                  <a:pt x="2323431" y="48126"/>
                  <a:pt x="2777957" y="240631"/>
                  <a:pt x="3015915" y="208547"/>
                </a:cubicBezTo>
                <a:cubicBezTo>
                  <a:pt x="3253873" y="176463"/>
                  <a:pt x="3279273" y="88231"/>
                  <a:pt x="3304673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8472628" y="1393810"/>
            <a:ext cx="2165684" cy="1523771"/>
          </a:xfrm>
          <a:custGeom>
            <a:avLst/>
            <a:gdLst>
              <a:gd name="connsiteX0" fmla="*/ 2165684 w 2165684"/>
              <a:gd name="connsiteY0" fmla="*/ 192276 h 1523771"/>
              <a:gd name="connsiteX1" fmla="*/ 1074821 w 2165684"/>
              <a:gd name="connsiteY1" fmla="*/ 112065 h 1523771"/>
              <a:gd name="connsiteX2" fmla="*/ 0 w 2165684"/>
              <a:gd name="connsiteY2" fmla="*/ 1523771 h 1523771"/>
              <a:gd name="connsiteX3" fmla="*/ 0 w 2165684"/>
              <a:gd name="connsiteY3" fmla="*/ 1523771 h 15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684" h="1523771">
                <a:moveTo>
                  <a:pt x="2165684" y="192276"/>
                </a:moveTo>
                <a:cubicBezTo>
                  <a:pt x="1800726" y="41212"/>
                  <a:pt x="1435768" y="-109851"/>
                  <a:pt x="1074821" y="112065"/>
                </a:cubicBezTo>
                <a:cubicBezTo>
                  <a:pt x="713874" y="333981"/>
                  <a:pt x="0" y="1523771"/>
                  <a:pt x="0" y="1523771"/>
                </a:cubicBezTo>
                <a:lnTo>
                  <a:pt x="0" y="1523771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9512968" y="4026568"/>
            <a:ext cx="978569" cy="794873"/>
          </a:xfrm>
          <a:custGeom>
            <a:avLst/>
            <a:gdLst>
              <a:gd name="connsiteX0" fmla="*/ 978569 w 978569"/>
              <a:gd name="connsiteY0" fmla="*/ 689811 h 794873"/>
              <a:gd name="connsiteX1" fmla="*/ 224590 w 978569"/>
              <a:gd name="connsiteY1" fmla="*/ 737937 h 794873"/>
              <a:gd name="connsiteX2" fmla="*/ 0 w 978569"/>
              <a:gd name="connsiteY2" fmla="*/ 0 h 794873"/>
              <a:gd name="connsiteX3" fmla="*/ 0 w 978569"/>
              <a:gd name="connsiteY3" fmla="*/ 0 h 79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569" h="794873">
                <a:moveTo>
                  <a:pt x="978569" y="689811"/>
                </a:moveTo>
                <a:cubicBezTo>
                  <a:pt x="683127" y="771358"/>
                  <a:pt x="387685" y="852906"/>
                  <a:pt x="224590" y="737937"/>
                </a:cubicBezTo>
                <a:cubicBezTo>
                  <a:pt x="61495" y="62296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8614611" y="3240505"/>
            <a:ext cx="657726" cy="1106906"/>
          </a:xfrm>
          <a:custGeom>
            <a:avLst/>
            <a:gdLst>
              <a:gd name="connsiteX0" fmla="*/ 0 w 657726"/>
              <a:gd name="connsiteY0" fmla="*/ 1106906 h 1106906"/>
              <a:gd name="connsiteX1" fmla="*/ 176463 w 657726"/>
              <a:gd name="connsiteY1" fmla="*/ 352927 h 1106906"/>
              <a:gd name="connsiteX2" fmla="*/ 657726 w 657726"/>
              <a:gd name="connsiteY2" fmla="*/ 0 h 110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726" h="1106906">
                <a:moveTo>
                  <a:pt x="0" y="1106906"/>
                </a:moveTo>
                <a:cubicBezTo>
                  <a:pt x="33421" y="822158"/>
                  <a:pt x="66842" y="537411"/>
                  <a:pt x="176463" y="352927"/>
                </a:cubicBezTo>
                <a:cubicBezTo>
                  <a:pt x="286084" y="168443"/>
                  <a:pt x="471905" y="84221"/>
                  <a:pt x="657726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4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680" y="289853"/>
            <a:ext cx="114922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chia 56 con cá vào các rổ, mỗi rổ 8 con cá. Hỏi Rô-bốt chia được bao nhiêu rổ cá như vậy?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539621" y="321937"/>
            <a:ext cx="5582653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8218528" y="354021"/>
            <a:ext cx="3584686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440420" y="3532746"/>
            <a:ext cx="7283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56 : 8 = 7 (rổ cá)</a:t>
            </a: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rổ cá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9392" y="1551737"/>
            <a:ext cx="491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con cá: 1 rổ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con cá: ... rổ?</a:t>
            </a:r>
          </a:p>
        </p:txBody>
      </p:sp>
      <p:pic>
        <p:nvPicPr>
          <p:cNvPr id="21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10" y="3545078"/>
            <a:ext cx="3150364" cy="3150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1" b="89988" l="36125" r="66505">
                        <a14:foregroundMark x1="42840" y1="28519" x2="41909" y2="3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7953" r="32690" b="42222"/>
          <a:stretch/>
        </p:blipFill>
        <p:spPr>
          <a:xfrm>
            <a:off x="7409990" y="1784334"/>
            <a:ext cx="1617076" cy="1748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22" b="89988" l="62338" r="94701">
                        <a14:foregroundMark x1="66667" y1="62015" x2="7556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2" t="48654" r="5556" b="10878"/>
          <a:stretch/>
        </p:blipFill>
        <p:spPr>
          <a:xfrm>
            <a:off x="9027066" y="1766995"/>
            <a:ext cx="2049505" cy="1619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1" b="56857" l="4450" r="37217">
                        <a14:foregroundMark x1="28641" y1="32767" x2="32524" y2="36711"/>
                        <a14:foregroundMark x1="29571" y1="39745" x2="29571" y2="3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69" r="62943" b="46433"/>
          <a:stretch/>
        </p:blipFill>
        <p:spPr>
          <a:xfrm>
            <a:off x="913257" y="1849404"/>
            <a:ext cx="1748589" cy="13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8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56" y="1162758"/>
            <a:ext cx="486503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07551" y="868316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17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Kết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quả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8 : 2 = 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5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4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3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6 : 3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dư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đúng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không</a:t>
              </a:r>
              <a:r>
                <a:rPr kumimoji="0" lang="en-GB" altLang="zh-CN" sz="4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?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920976" y="3490811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SAI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813544" y="1375449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ĐÚNG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90" y="1126036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62" y="348104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6800" y="846584"/>
            <a:ext cx="1058982" cy="10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369" y="470951"/>
            <a:ext cx="899237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1045" y="937847"/>
            <a:ext cx="11048029" cy="5373779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đặc thù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thực hành đặt tính và tính các phép chia.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toán thực tế liên quan đến phép chia hết và phép chia có dư (một bước tính).</a:t>
            </a:r>
          </a:p>
          <a:p>
            <a:pPr lvl="0" algn="just">
              <a:lnSpc>
                <a:spcPct val="120000"/>
              </a:lnSpc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Năng lực chung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đề, năng lực tư duy và lập luận toán học.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giao tiếp toán học thông qua hoạt động khám phá kiến thức mới và hoạt động giải quyết các bài toán.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</a:p>
          <a:p>
            <a:pPr lvl="0" algn="just">
              <a:lnSpc>
                <a:spcPct val="120000"/>
              </a:lnSpc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Phẩm chất nhân ái</a:t>
            </a:r>
            <a:r>
              <a:rPr lang="en-GB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</a:t>
            </a:r>
            <a:r>
              <a:rPr lang="en-GB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 nhiệm: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5"/>
          <a:stretch/>
        </p:blipFill>
        <p:spPr>
          <a:xfrm>
            <a:off x="3206016" y="1"/>
            <a:ext cx="5492507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1015304" y="4649643"/>
            <a:ext cx="1043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Chậu cây nào ở câu a ghi phép chia có số dư là 3?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517</Words>
  <Application>Microsoft Office PowerPoint</Application>
  <PresentationFormat>Widescreen</PresentationFormat>
  <Paragraphs>73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UTM Avo</vt:lpstr>
      <vt:lpstr>#9Slide07 HoneyCream</vt:lpstr>
      <vt:lpstr>OpenSans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</cp:revision>
  <dcterms:created xsi:type="dcterms:W3CDTF">2022-10-22T11:22:48Z</dcterms:created>
  <dcterms:modified xsi:type="dcterms:W3CDTF">2025-11-18T05:46:55Z</dcterms:modified>
</cp:coreProperties>
</file>