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1" r:id="rId2"/>
  </p:sldMasterIdLst>
  <p:notesMasterIdLst>
    <p:notesMasterId r:id="rId12"/>
  </p:notesMasterIdLst>
  <p:sldIdLst>
    <p:sldId id="258" r:id="rId3"/>
    <p:sldId id="341" r:id="rId4"/>
    <p:sldId id="2642" r:id="rId5"/>
    <p:sldId id="2639" r:id="rId6"/>
    <p:sldId id="344" r:id="rId7"/>
    <p:sldId id="333" r:id="rId8"/>
    <p:sldId id="345" r:id="rId9"/>
    <p:sldId id="340" r:id="rId10"/>
    <p:sldId id="34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5"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4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117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427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101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888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39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5910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94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018659782"/>
      </p:ext>
    </p:extLst>
  </p:cSld>
  <p:clrMapOvr>
    <a:masterClrMapping/>
  </p:clrMapOvr>
  <p:transition spd="slow">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89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301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265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2553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p:transition spd="slow">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p:transition spd="slow">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edg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2789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1165413" y="2570947"/>
            <a:ext cx="10264588"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547681"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01</a:t>
            </a:r>
          </a:p>
        </p:txBody>
      </p:sp>
      <p:pic>
        <p:nvPicPr>
          <p:cNvPr id="2" name="Picture 1">
            <a:extLst>
              <a:ext uri="{FF2B5EF4-FFF2-40B4-BE49-F238E27FC236}">
                <a16:creationId xmlns:a16="http://schemas.microsoft.com/office/drawing/2014/main" id="{D9A348DD-EF2C-47E1-9BC2-42C6DD505CF1}"/>
              </a:ext>
            </a:extLst>
          </p:cNvPr>
          <p:cNvPicPr>
            <a:picLocks noChangeAspect="1"/>
          </p:cNvPicPr>
          <p:nvPr/>
        </p:nvPicPr>
        <p:blipFill>
          <a:blip r:embed="rId4"/>
          <a:stretch>
            <a:fillRect/>
          </a:stretch>
        </p:blipFill>
        <p:spPr>
          <a:xfrm>
            <a:off x="1177113" y="3033282"/>
            <a:ext cx="10004403"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6E3A90-137F-4DF5-920D-130760A79989}"/>
              </a:ext>
            </a:extLst>
          </p:cNvPr>
          <p:cNvSpPr txBox="1"/>
          <p:nvPr/>
        </p:nvSpPr>
        <p:spPr>
          <a:xfrm>
            <a:off x="1013012" y="600635"/>
            <a:ext cx="9780494" cy="954107"/>
          </a:xfrm>
          <a:prstGeom prst="rect">
            <a:avLst/>
          </a:prstGeom>
          <a:noFill/>
        </p:spPr>
        <p:txBody>
          <a:bodyPr wrap="square" rtlCol="0">
            <a:spAutoFit/>
          </a:bodyPr>
          <a:lstStyle/>
          <a:p>
            <a:pPr algn="ctr"/>
            <a:r>
              <a:rPr lang="en-US" sz="2800" b="1" dirty="0">
                <a:solidFill>
                  <a:srgbClr val="0070C0"/>
                </a:solidFill>
              </a:rPr>
              <a:t>1. </a:t>
            </a:r>
            <a:r>
              <a:rPr lang="vi-VN" sz="2800" b="1" dirty="0">
                <a:solidFill>
                  <a:srgbClr val="0070C0"/>
                </a:solidFill>
              </a:rPr>
              <a:t>Quan sát một đồ vật trong tranh, ghi lại những điều đã quan sát được về đặc điểm của đồ vật.</a:t>
            </a:r>
          </a:p>
        </p:txBody>
      </p:sp>
      <p:pic>
        <p:nvPicPr>
          <p:cNvPr id="11" name="Picture 10">
            <a:extLst>
              <a:ext uri="{FF2B5EF4-FFF2-40B4-BE49-F238E27FC236}">
                <a16:creationId xmlns:a16="http://schemas.microsoft.com/office/drawing/2014/main" id="{CF9A73CB-75FC-4BE9-AAA9-ECD68CC405CA}"/>
              </a:ext>
            </a:extLst>
          </p:cNvPr>
          <p:cNvPicPr>
            <a:picLocks noChangeAspect="1"/>
          </p:cNvPicPr>
          <p:nvPr/>
        </p:nvPicPr>
        <p:blipFill>
          <a:blip r:embed="rId2"/>
          <a:stretch>
            <a:fillRect/>
          </a:stretch>
        </p:blipFill>
        <p:spPr>
          <a:xfrm>
            <a:off x="2199646" y="1695169"/>
            <a:ext cx="8398741" cy="1733831"/>
          </a:xfrm>
          <a:prstGeom prst="rect">
            <a:avLst/>
          </a:prstGeom>
        </p:spPr>
      </p:pic>
      <p:sp>
        <p:nvSpPr>
          <p:cNvPr id="12" name="Wave 11">
            <a:extLst>
              <a:ext uri="{FF2B5EF4-FFF2-40B4-BE49-F238E27FC236}">
                <a16:creationId xmlns:a16="http://schemas.microsoft.com/office/drawing/2014/main" id="{5187948F-2074-4F86-96BB-10AE4F8414C8}"/>
              </a:ext>
            </a:extLst>
          </p:cNvPr>
          <p:cNvSpPr/>
          <p:nvPr/>
        </p:nvSpPr>
        <p:spPr>
          <a:xfrm>
            <a:off x="573741" y="3657600"/>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t>a.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màu</a:t>
            </a:r>
            <a:r>
              <a:rPr lang="en-US" sz="2800" b="1" dirty="0"/>
              <a:t> </a:t>
            </a:r>
            <a:r>
              <a:rPr lang="en-US" sz="2800" b="1" dirty="0" err="1"/>
              <a:t>sắc</a:t>
            </a:r>
            <a:endParaRPr lang="en-US" sz="2800" b="1" dirty="0"/>
          </a:p>
        </p:txBody>
      </p:sp>
      <p:sp>
        <p:nvSpPr>
          <p:cNvPr id="15" name="Wave 14">
            <a:extLst>
              <a:ext uri="{FF2B5EF4-FFF2-40B4-BE49-F238E27FC236}">
                <a16:creationId xmlns:a16="http://schemas.microsoft.com/office/drawing/2014/main" id="{D3E1D50B-2948-4D5E-9912-3CD3A05F93B0}"/>
              </a:ext>
            </a:extLst>
          </p:cNvPr>
          <p:cNvSpPr/>
          <p:nvPr/>
        </p:nvSpPr>
        <p:spPr>
          <a:xfrm>
            <a:off x="7637929" y="3429000"/>
            <a:ext cx="3899647" cy="13491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b.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hình</a:t>
            </a:r>
            <a:r>
              <a:rPr lang="en-US" sz="2800" b="1" dirty="0"/>
              <a:t> </a:t>
            </a:r>
            <a:r>
              <a:rPr lang="en-US" sz="2800" b="1" dirty="0" err="1"/>
              <a:t>dáng</a:t>
            </a:r>
            <a:r>
              <a:rPr lang="en-US" sz="2800" b="1" dirty="0"/>
              <a:t>, </a:t>
            </a:r>
            <a:r>
              <a:rPr lang="en-US" sz="2800" b="1" dirty="0" err="1"/>
              <a:t>kích</a:t>
            </a:r>
            <a:r>
              <a:rPr lang="en-US" sz="2800" b="1" dirty="0"/>
              <a:t> </a:t>
            </a:r>
            <a:r>
              <a:rPr lang="en-US" sz="2800" b="1" dirty="0" err="1"/>
              <a:t>thước</a:t>
            </a:r>
            <a:endParaRPr lang="en-US" sz="2800" b="1" dirty="0"/>
          </a:p>
        </p:txBody>
      </p:sp>
      <p:sp>
        <p:nvSpPr>
          <p:cNvPr id="16" name="Wave 15">
            <a:extLst>
              <a:ext uri="{FF2B5EF4-FFF2-40B4-BE49-F238E27FC236}">
                <a16:creationId xmlns:a16="http://schemas.microsoft.com/office/drawing/2014/main" id="{06D41601-8CB9-45D3-930F-E5EB6B4E503C}"/>
              </a:ext>
            </a:extLst>
          </p:cNvPr>
          <p:cNvSpPr/>
          <p:nvPr/>
        </p:nvSpPr>
        <p:spPr>
          <a:xfrm>
            <a:off x="4078940" y="5253952"/>
            <a:ext cx="5728448"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t>c.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công</a:t>
            </a:r>
            <a:r>
              <a:rPr lang="en-US" sz="2800" b="1" dirty="0"/>
              <a:t> </a:t>
            </a:r>
            <a:r>
              <a:rPr lang="en-US" sz="2800" b="1" dirty="0" err="1"/>
              <a:t>dụng</a:t>
            </a:r>
            <a:endParaRPr lang="en-US" sz="2800" b="1" dirty="0"/>
          </a:p>
        </p:txBody>
      </p:sp>
      <p:sp>
        <p:nvSpPr>
          <p:cNvPr id="13" name="Oval 12">
            <a:extLst>
              <a:ext uri="{FF2B5EF4-FFF2-40B4-BE49-F238E27FC236}">
                <a16:creationId xmlns:a16="http://schemas.microsoft.com/office/drawing/2014/main" id="{AFFF5AE7-D8EC-41DB-A808-28448231A2EF}"/>
              </a:ext>
            </a:extLst>
          </p:cNvPr>
          <p:cNvSpPr/>
          <p:nvPr/>
        </p:nvSpPr>
        <p:spPr>
          <a:xfrm>
            <a:off x="4849906" y="3747247"/>
            <a:ext cx="2635623"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Tên</a:t>
            </a:r>
            <a:r>
              <a:rPr lang="en-US" sz="3600" b="1" dirty="0"/>
              <a:t> </a:t>
            </a:r>
            <a:r>
              <a:rPr lang="en-US" sz="3600" b="1" dirty="0" err="1"/>
              <a:t>đồ</a:t>
            </a:r>
            <a:r>
              <a:rPr lang="en-US" sz="3600" b="1" dirty="0"/>
              <a:t> </a:t>
            </a:r>
            <a:r>
              <a:rPr lang="en-US" sz="3600" b="1" dirty="0" err="1"/>
              <a:t>vật</a:t>
            </a:r>
            <a:endParaRPr lang="en-US" sz="3600" b="1" dirty="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303639" y="753035"/>
            <a:ext cx="7884451"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303639" y="2079524"/>
            <a:ext cx="9633094" cy="2375574"/>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3839897" y="1188965"/>
            <a:ext cx="4941367" cy="1077218"/>
          </a:xfrm>
          <a:prstGeom prst="rect">
            <a:avLst/>
          </a:prstGeom>
          <a:noFill/>
        </p:spPr>
        <p:txBody>
          <a:bodyPr wrap="square">
            <a:spAutoFit/>
          </a:bodyPr>
          <a:lstStyle/>
          <a:p>
            <a:pPr marL="457200" lvl="0" indent="-457200">
              <a:buFont typeface="Arial" panose="020B0604020202020204" pitchFamily="34" charset="0"/>
              <a:buChar cha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pt-BR" sz="3200" dirty="0">
                <a:latin typeface="Arial" panose="020B0604020202020204" pitchFamily="34" charset="0"/>
                <a:cs typeface="Arial" panose="020B0604020202020204" pitchFamily="34" charset="0"/>
              </a:rPr>
              <a:t>Xanh lá cây, vàng, đỏ</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3471586" y="2503115"/>
            <a:ext cx="7884451" cy="1569660"/>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tròn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2 </a:t>
            </a:r>
            <a:r>
              <a:rPr lang="en-US" sz="3200" dirty="0" err="1">
                <a:latin typeface="Arial" panose="020B0604020202020204" pitchFamily="34" charset="0"/>
                <a:cs typeface="Arial" panose="020B0604020202020204" pitchFamily="34" charset="0"/>
              </a:rPr>
              <a:t>chiếc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chuông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2 </a:t>
            </a:r>
            <a:r>
              <a:rPr lang="en-US" sz="3200" dirty="0" err="1">
                <a:latin typeface="Arial" panose="020B0604020202020204" pitchFamily="34" charset="0"/>
                <a:cs typeface="Arial" panose="020B0604020202020204" pitchFamily="34" charset="0"/>
              </a:rPr>
              <a:t>chiếc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nhỏ</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3 </a:t>
            </a:r>
            <a:r>
              <a:rPr lang="en-US" sz="3200" dirty="0" err="1">
                <a:latin typeface="Arial" panose="020B0604020202020204" pitchFamily="34" charset="0"/>
                <a:cs typeface="Arial" panose="020B0604020202020204" pitchFamily="34" charset="0"/>
              </a:rPr>
              <a:t>chiếc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kim</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2921102" y="4121421"/>
            <a:ext cx="7884451"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3471586" y="4563222"/>
            <a:ext cx="6133693" cy="1077218"/>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Chỉ</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giờ</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thức</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63C6B1-411B-4749-9F32-A28DE26F581D}"/>
              </a:ext>
            </a:extLst>
          </p:cNvPr>
          <p:cNvPicPr>
            <a:picLocks noChangeAspect="1"/>
          </p:cNvPicPr>
          <p:nvPr/>
        </p:nvPicPr>
        <p:blipFill>
          <a:blip r:embed="rId3"/>
          <a:stretch>
            <a:fillRect/>
          </a:stretch>
        </p:blipFill>
        <p:spPr>
          <a:xfrm>
            <a:off x="1435474" y="1874975"/>
            <a:ext cx="1612526" cy="18228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22947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753035"/>
            <a:ext cx="839432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362632" y="2333505"/>
            <a:ext cx="8981768"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3937820" y="1436570"/>
            <a:ext cx="6308976"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Xanh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đỏ</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3937820" y="2852342"/>
            <a:ext cx="7462683" cy="1077218"/>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chữ</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2 </a:t>
            </a:r>
            <a:r>
              <a:rPr lang="en-US" sz="3200" dirty="0" err="1">
                <a:latin typeface="Arial" panose="020B0604020202020204" pitchFamily="34" charset="0"/>
                <a:cs typeface="Arial" panose="020B0604020202020204" pitchFamily="34" charset="0"/>
              </a:rPr>
              <a:t>quai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đeo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196934" y="3960438"/>
            <a:ext cx="9147466" cy="2499356"/>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3716594" y="4366873"/>
            <a:ext cx="7344696" cy="1569660"/>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Đựng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vở</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đồ</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dùng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khác</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AC2C66A-8B8D-4D60-8575-B6A597615B0B}"/>
              </a:ext>
            </a:extLst>
          </p:cNvPr>
          <p:cNvPicPr>
            <a:picLocks noChangeAspect="1"/>
          </p:cNvPicPr>
          <p:nvPr/>
        </p:nvPicPr>
        <p:blipFill>
          <a:blip r:embed="rId3"/>
          <a:stretch>
            <a:fillRect/>
          </a:stretch>
        </p:blipFill>
        <p:spPr>
          <a:xfrm>
            <a:off x="1045377" y="1728957"/>
            <a:ext cx="2446525" cy="20874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443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2055539" y="2570947"/>
            <a:ext cx="9284813"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879375"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Cambria" panose="02040503050406030204" pitchFamily="18" charset="0"/>
                <a:ea typeface="幼圆" panose="02010509060101010101" pitchFamily="49" charset="-122"/>
              </a:rPr>
              <a:t>02</a:t>
            </a:r>
          </a:p>
        </p:txBody>
      </p:sp>
      <p:sp>
        <p:nvSpPr>
          <p:cNvPr id="3" name="TextBox 2">
            <a:extLst>
              <a:ext uri="{FF2B5EF4-FFF2-40B4-BE49-F238E27FC236}">
                <a16:creationId xmlns:a16="http://schemas.microsoft.com/office/drawing/2014/main" id="{9499968B-D7D1-4FEF-96AC-65718632D64B}"/>
              </a:ext>
            </a:extLst>
          </p:cNvPr>
          <p:cNvSpPr txBox="1"/>
          <p:nvPr/>
        </p:nvSpPr>
        <p:spPr>
          <a:xfrm>
            <a:off x="2168832" y="2981009"/>
            <a:ext cx="89294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ED7D31">
                    <a:lumMod val="50000"/>
                  </a:srgbClr>
                </a:solidFill>
                <a:effectLst/>
                <a:uLnTx/>
                <a:uFillTx/>
                <a:latin typeface="Cambria" panose="02040503050406030204" pitchFamily="18" charset="0"/>
              </a:rPr>
              <a:t>Viết</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3 – 4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câu</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chỉ</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đồ</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vật</a:t>
            </a:r>
            <a:endParaRPr kumimoji="0" lang="en-US" sz="5400" b="0" i="0" u="none" strike="noStrike" kern="1200" cap="none" spc="0" normalizeH="0" baseline="0" noProof="0" dirty="0">
              <a:ln>
                <a:noFill/>
              </a:ln>
              <a:solidFill>
                <a:srgbClr val="ED7D31">
                  <a:lumMod val="50000"/>
                </a:srgbClr>
              </a:solidFill>
              <a:effectLst/>
              <a:uLnTx/>
              <a:uFillTx/>
              <a:latin typeface="Cambria" panose="02040503050406030204" pitchFamily="18" charset="0"/>
            </a:endParaRPr>
          </a:p>
        </p:txBody>
      </p:sp>
    </p:spTree>
    <p:extLst>
      <p:ext uri="{BB962C8B-B14F-4D97-AF65-F5344CB8AC3E}">
        <p14:creationId xmlns:p14="http://schemas.microsoft.com/office/powerpoint/2010/main" val="1976652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13A9C-EE3B-4171-BA50-D7EE79E40DF2}"/>
              </a:ext>
            </a:extLst>
          </p:cNvPr>
          <p:cNvSpPr txBox="1"/>
          <p:nvPr/>
        </p:nvSpPr>
        <p:spPr>
          <a:xfrm>
            <a:off x="1138518" y="869576"/>
            <a:ext cx="9950823" cy="1077218"/>
          </a:xfrm>
          <a:prstGeom prst="rect">
            <a:avLst/>
          </a:prstGeom>
          <a:noFill/>
        </p:spPr>
        <p:txBody>
          <a:bodyPr wrap="square" rtlCol="0">
            <a:spAutoFit/>
          </a:bodyPr>
          <a:lstStyle/>
          <a:p>
            <a:pPr algn="ctr"/>
            <a:r>
              <a:rPr lang="en-US" sz="3200" b="1" dirty="0">
                <a:solidFill>
                  <a:srgbClr val="0070C0"/>
                </a:solidFill>
                <a:latin typeface="Arial" panose="020B0604020202020204" pitchFamily="34" charset="0"/>
                <a:cs typeface="Arial" panose="020B0604020202020204" pitchFamily="34" charset="0"/>
              </a:rPr>
              <a:t>2. 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một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có</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hoặc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lớp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Viết</a:t>
            </a:r>
            <a:r>
              <a:rPr lang="en-US" sz="3200" b="1" dirty="0">
                <a:solidFill>
                  <a:srgbClr val="0070C0"/>
                </a:solidFill>
                <a:latin typeface="Arial" panose="020B0604020202020204" pitchFamily="34" charset="0"/>
                <a:cs typeface="Arial" panose="020B0604020202020204" pitchFamily="34" charset="0"/>
              </a:rPr>
              <a:t> 3 – 4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đó</a:t>
            </a:r>
            <a:r>
              <a:rPr lang="en-US" sz="3200" b="1" dirty="0">
                <a:solidFill>
                  <a:srgbClr val="0070C0"/>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EA9728C4-216C-4B9C-BF8F-3FDE65B382FC}"/>
              </a:ext>
            </a:extLst>
          </p:cNvPr>
          <p:cNvSpPr txBox="1"/>
          <p:nvPr/>
        </p:nvSpPr>
        <p:spPr>
          <a:xfrm>
            <a:off x="735107" y="1946794"/>
            <a:ext cx="10920274" cy="3539430"/>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G</a:t>
            </a:r>
            <a:r>
              <a:rPr lang="en-US" sz="2800" dirty="0" err="1">
                <a:latin typeface="Arial-Rounded" panose="020B0500000000000000" pitchFamily="34" charset="0"/>
                <a:ea typeface="Arial-Rounded" panose="020B0500000000000000" pitchFamily="34" charset="0"/>
                <a:cs typeface="Arial-Rounded" panose="020B0500000000000000" pitchFamily="34" charset="0"/>
              </a:rPr>
              <a:t>ợi</a:t>
            </a:r>
            <a:r>
              <a:rPr lang="en-US" sz="2800" dirty="0">
                <a:latin typeface="Arial-Rounded" panose="020B0500000000000000" pitchFamily="34" charset="0"/>
                <a:ea typeface="Arial-Rounded" panose="020B0500000000000000" pitchFamily="34" charset="0"/>
                <a:cs typeface="Arial-Rounded" panose="020B0500000000000000" pitchFamily="34" charset="0"/>
              </a:rPr>
              <a:t> ý</a:t>
            </a:r>
            <a:r>
              <a:rPr lang="vi-VN" sz="2800" dirty="0">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màu sắc</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Chiếc cặp sách màu xanh da trời trông thật mát mắt.</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hình dáng, kích thước</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Quai cặp to bản, hơi cong cong để khi xách không bị đau tay.</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hoạt động, công dụng</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Mỗi khi đóng, mở nắp cặp, tiếng “tách tách” của ổ khóa nghe thật vui tai.</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3C41D223-ED72-4CE9-8B02-00150D6C32BE}"/>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35" name="TextBox 34">
            <a:extLst>
              <a:ext uri="{FF2B5EF4-FFF2-40B4-BE49-F238E27FC236}">
                <a16:creationId xmlns:a16="http://schemas.microsoft.com/office/drawing/2014/main" id="{997BC32E-BC0F-466C-BBDA-E86AB244AD8F}"/>
              </a:ext>
            </a:extLst>
          </p:cNvPr>
          <p:cNvSpPr txBox="1"/>
          <p:nvPr/>
        </p:nvSpPr>
        <p:spPr>
          <a:xfrm>
            <a:off x="704249" y="1791597"/>
            <a:ext cx="8877901" cy="3108543"/>
          </a:xfrm>
          <a:prstGeom prst="rect">
            <a:avLst/>
          </a:prstGeom>
          <a:noFill/>
        </p:spPr>
        <p:txBody>
          <a:bodyPr wrap="square">
            <a:spAutoFit/>
          </a:bodyPr>
          <a:lstStyle/>
          <a:p>
            <a:pPr lvl="0" algn="just">
              <a:defRPr/>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hiếc cặp nhỏ là người bạn thân thiết nhất của em. Chiếc cặp hình chữ nhật, có màu hồng, trên cặp in nổi hình nàng công chúa Sofia mà em yêu thích. Quai cặp được làm bằng nhựa, trông rất chắc chắn. Hai dây đeo là vải ni lông màu đen. Bên trong, cặp có ba ngăn nhỏ, to, thuận tiện cho việc đựng sách vở và đồ dùng học tập. Em rất yêu quý chiếc cặp này.</a:t>
            </a:r>
          </a:p>
        </p:txBody>
      </p:sp>
      <p:pic>
        <p:nvPicPr>
          <p:cNvPr id="37" name="Picture 36" descr="A picture containing toy, doll&#10;&#10;Description automatically generated">
            <a:extLst>
              <a:ext uri="{FF2B5EF4-FFF2-40B4-BE49-F238E27FC236}">
                <a16:creationId xmlns:a16="http://schemas.microsoft.com/office/drawing/2014/main" id="{BF66B678-F60E-4D49-ABCF-042689194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219411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40000">
                                          <p:cBhvr additive="base">
                                            <p:cTn id="16"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750" fill="hold"/>
                                            <p:tgtEl>
                                              <p:spTgt spid="37"/>
                                            </p:tgtEl>
                                            <p:attrNameLst>
                                              <p:attrName>ppt_x</p:attrName>
                                            </p:attrNameLst>
                                          </p:cBhvr>
                                          <p:tavLst>
                                            <p:tav tm="0">
                                              <p:val>
                                                <p:strVal val="#ppt_x"/>
                                              </p:val>
                                            </p:tav>
                                            <p:tav tm="100000">
                                              <p:val>
                                                <p:strVal val="#ppt_x"/>
                                              </p:val>
                                            </p:tav>
                                          </p:tavLst>
                                        </p:anim>
                                        <p:anim calcmode="lin" valueType="num">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B59C9E-5413-4FF4-BCAA-7DD361C4381F}"/>
              </a:ext>
            </a:extLst>
          </p:cNvPr>
          <p:cNvPicPr>
            <a:picLocks noChangeAspect="1"/>
          </p:cNvPicPr>
          <p:nvPr/>
        </p:nvPicPr>
        <p:blipFill>
          <a:blip r:embed="rId3"/>
          <a:stretch>
            <a:fillRect/>
          </a:stretch>
        </p:blipFill>
        <p:spPr>
          <a:xfrm>
            <a:off x="5212585" y="1307408"/>
            <a:ext cx="5919729" cy="212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395</Words>
  <Application>Microsoft Office PowerPoint</Application>
  <PresentationFormat>Widescreen</PresentationFormat>
  <Paragraphs>30</Paragraphs>
  <Slides>9</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vt:i4>
      </vt:variant>
    </vt:vector>
  </HeadingPairs>
  <TitlesOfParts>
    <vt:vector size="19" baseType="lpstr">
      <vt:lpstr>微软雅黑</vt:lpstr>
      <vt:lpstr>Arial</vt:lpstr>
      <vt:lpstr>Arial-Rounded</vt:lpstr>
      <vt:lpstr>Calibri</vt:lpstr>
      <vt:lpstr>Calibri Light</vt:lpstr>
      <vt:lpstr>Cambria</vt:lpstr>
      <vt:lpstr>SVN-Roselina Script</vt:lpstr>
      <vt:lpstr>幼圆</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33</cp:revision>
  <dcterms:created xsi:type="dcterms:W3CDTF">2022-07-29T00:24:17Z</dcterms:created>
  <dcterms:modified xsi:type="dcterms:W3CDTF">2025-11-10T05:42:34Z</dcterms:modified>
</cp:coreProperties>
</file>