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57" r:id="rId2"/>
    <p:sldId id="441" r:id="rId3"/>
    <p:sldId id="459" r:id="rId4"/>
    <p:sldId id="443" r:id="rId5"/>
    <p:sldId id="444" r:id="rId6"/>
    <p:sldId id="462" r:id="rId7"/>
    <p:sldId id="465" r:id="rId8"/>
    <p:sldId id="453" r:id="rId9"/>
    <p:sldId id="460" r:id="rId10"/>
    <p:sldId id="463" r:id="rId11"/>
    <p:sldId id="464" r:id="rId12"/>
    <p:sldId id="4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55D60-302D-475F-9A54-631D6C10380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232E-4980-4662-8CBC-4A5D00F3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232E-4980-4662-8CBC-4A5D00F3FF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5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232E-4980-4662-8CBC-4A5D00F3FF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9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232E-4980-4662-8CBC-4A5D00F3FF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96906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6" name="图片 5" descr="19690631 -1"/>
          <p:cNvPicPr>
            <a:picLocks noChangeAspect="1"/>
          </p:cNvPicPr>
          <p:nvPr userDrawn="1"/>
        </p:nvPicPr>
        <p:blipFill>
          <a:blip r:embed="rId3"/>
          <a:srcRect r="19388" b="45700"/>
          <a:stretch>
            <a:fillRect/>
          </a:stretch>
        </p:blipFill>
        <p:spPr>
          <a:xfrm>
            <a:off x="1490345" y="631825"/>
            <a:ext cx="8108315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3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19430" y="1040130"/>
            <a:ext cx="11153140" cy="5482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7535" y="939800"/>
            <a:ext cx="11153140" cy="5482590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60045" y="-10160"/>
            <a:ext cx="2249170" cy="1252220"/>
            <a:chOff x="777" y="-16"/>
            <a:chExt cx="3542" cy="1972"/>
          </a:xfrm>
        </p:grpSpPr>
        <p:grpSp>
          <p:nvGrpSpPr>
            <p:cNvPr id="4" name="组合 3"/>
            <p:cNvGrpSpPr/>
            <p:nvPr/>
          </p:nvGrpSpPr>
          <p:grpSpPr>
            <a:xfrm>
              <a:off x="777" y="985"/>
              <a:ext cx="3542" cy="971"/>
              <a:chOff x="8059" y="1525"/>
              <a:chExt cx="3542" cy="971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8059" y="1525"/>
                <a:ext cx="3541" cy="971"/>
              </a:xfrm>
              <a:custGeom>
                <a:avLst/>
                <a:gdLst>
                  <a:gd name="connsiteX0" fmla="*/ 45 w 3081"/>
                  <a:gd name="connsiteY0" fmla="*/ 293 h 1209"/>
                  <a:gd name="connsiteX1" fmla="*/ 45 w 3081"/>
                  <a:gd name="connsiteY1" fmla="*/ 0 h 1209"/>
                  <a:gd name="connsiteX2" fmla="*/ 2757 w 3081"/>
                  <a:gd name="connsiteY2" fmla="*/ 111 h 1209"/>
                  <a:gd name="connsiteX3" fmla="*/ 3066 w 3081"/>
                  <a:gd name="connsiteY3" fmla="*/ 63 h 1209"/>
                  <a:gd name="connsiteX4" fmla="*/ 3082 w 3081"/>
                  <a:gd name="connsiteY4" fmla="*/ 1107 h 1209"/>
                  <a:gd name="connsiteX5" fmla="*/ 2757 w 3081"/>
                  <a:gd name="connsiteY5" fmla="*/ 1202 h 1209"/>
                  <a:gd name="connsiteX6" fmla="*/ 227 w 3081"/>
                  <a:gd name="connsiteY6" fmla="*/ 1202 h 1209"/>
                  <a:gd name="connsiteX7" fmla="*/ 13 w 3081"/>
                  <a:gd name="connsiteY7" fmla="*/ 1139 h 1209"/>
                  <a:gd name="connsiteX8" fmla="*/ 45 w 3081"/>
                  <a:gd name="connsiteY8" fmla="*/ 293 h 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" h="1209">
                    <a:moveTo>
                      <a:pt x="45" y="293"/>
                    </a:moveTo>
                    <a:cubicBezTo>
                      <a:pt x="45" y="192"/>
                      <a:pt x="-56" y="0"/>
                      <a:pt x="45" y="0"/>
                    </a:cubicBezTo>
                    <a:cubicBezTo>
                      <a:pt x="146" y="0"/>
                      <a:pt x="1853" y="74"/>
                      <a:pt x="2757" y="111"/>
                    </a:cubicBezTo>
                    <a:cubicBezTo>
                      <a:pt x="2858" y="111"/>
                      <a:pt x="3066" y="-38"/>
                      <a:pt x="3066" y="63"/>
                    </a:cubicBezTo>
                    <a:cubicBezTo>
                      <a:pt x="3066" y="164"/>
                      <a:pt x="3082" y="1006"/>
                      <a:pt x="3082" y="1107"/>
                    </a:cubicBezTo>
                    <a:cubicBezTo>
                      <a:pt x="3082" y="1208"/>
                      <a:pt x="2858" y="1202"/>
                      <a:pt x="2757" y="1202"/>
                    </a:cubicBezTo>
                    <a:lnTo>
                      <a:pt x="227" y="1202"/>
                    </a:lnTo>
                    <a:cubicBezTo>
                      <a:pt x="126" y="1202"/>
                      <a:pt x="13" y="1240"/>
                      <a:pt x="13" y="1139"/>
                    </a:cubicBezTo>
                    <a:cubicBezTo>
                      <a:pt x="13" y="1038"/>
                      <a:pt x="34" y="575"/>
                      <a:pt x="45" y="293"/>
                    </a:cubicBezTo>
                    <a:close/>
                  </a:path>
                </a:pathLst>
              </a:custGeom>
              <a:solidFill>
                <a:srgbClr val="09722C"/>
              </a:solidFill>
              <a:ln>
                <a:solidFill>
                  <a:srgbClr val="09722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059" y="1600"/>
                <a:ext cx="3542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3.12</a:t>
                </a:r>
                <a:r>
                  <a:rPr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植树节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1762" y="28"/>
              <a:ext cx="237" cy="958"/>
            </a:xfrm>
            <a:prstGeom prst="line">
              <a:avLst/>
            </a:prstGeom>
            <a:ln>
              <a:solidFill>
                <a:srgbClr val="097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411" y="-16"/>
              <a:ext cx="133" cy="1113"/>
            </a:xfrm>
            <a:prstGeom prst="line">
              <a:avLst/>
            </a:prstGeom>
            <a:ln>
              <a:solidFill>
                <a:srgbClr val="09722C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3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3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3504565"/>
            <a:ext cx="12192000" cy="33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484755" y="1420495"/>
            <a:ext cx="7222490" cy="35921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562860" y="1320165"/>
            <a:ext cx="7222490" cy="3592195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9690631 -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865" y="0"/>
            <a:ext cx="12129135" cy="65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19430" y="1040130"/>
            <a:ext cx="11153140" cy="5482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7535" y="939800"/>
            <a:ext cx="11153140" cy="5482590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23215" y="-10160"/>
            <a:ext cx="2428875" cy="1252220"/>
            <a:chOff x="719" y="-16"/>
            <a:chExt cx="3825" cy="1972"/>
          </a:xfrm>
        </p:grpSpPr>
        <p:grpSp>
          <p:nvGrpSpPr>
            <p:cNvPr id="4" name="组合 3"/>
            <p:cNvGrpSpPr/>
            <p:nvPr/>
          </p:nvGrpSpPr>
          <p:grpSpPr>
            <a:xfrm>
              <a:off x="719" y="985"/>
              <a:ext cx="3825" cy="971"/>
              <a:chOff x="8001" y="1525"/>
              <a:chExt cx="3825" cy="971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8059" y="1525"/>
                <a:ext cx="3541" cy="971"/>
              </a:xfrm>
              <a:custGeom>
                <a:avLst/>
                <a:gdLst>
                  <a:gd name="connsiteX0" fmla="*/ 45 w 3081"/>
                  <a:gd name="connsiteY0" fmla="*/ 293 h 1209"/>
                  <a:gd name="connsiteX1" fmla="*/ 45 w 3081"/>
                  <a:gd name="connsiteY1" fmla="*/ 0 h 1209"/>
                  <a:gd name="connsiteX2" fmla="*/ 2757 w 3081"/>
                  <a:gd name="connsiteY2" fmla="*/ 111 h 1209"/>
                  <a:gd name="connsiteX3" fmla="*/ 3066 w 3081"/>
                  <a:gd name="connsiteY3" fmla="*/ 63 h 1209"/>
                  <a:gd name="connsiteX4" fmla="*/ 3082 w 3081"/>
                  <a:gd name="connsiteY4" fmla="*/ 1107 h 1209"/>
                  <a:gd name="connsiteX5" fmla="*/ 2757 w 3081"/>
                  <a:gd name="connsiteY5" fmla="*/ 1202 h 1209"/>
                  <a:gd name="connsiteX6" fmla="*/ 227 w 3081"/>
                  <a:gd name="connsiteY6" fmla="*/ 1202 h 1209"/>
                  <a:gd name="connsiteX7" fmla="*/ 13 w 3081"/>
                  <a:gd name="connsiteY7" fmla="*/ 1139 h 1209"/>
                  <a:gd name="connsiteX8" fmla="*/ 45 w 3081"/>
                  <a:gd name="connsiteY8" fmla="*/ 293 h 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" h="1209">
                    <a:moveTo>
                      <a:pt x="45" y="293"/>
                    </a:moveTo>
                    <a:cubicBezTo>
                      <a:pt x="45" y="192"/>
                      <a:pt x="-56" y="0"/>
                      <a:pt x="45" y="0"/>
                    </a:cubicBezTo>
                    <a:cubicBezTo>
                      <a:pt x="146" y="0"/>
                      <a:pt x="1853" y="74"/>
                      <a:pt x="2757" y="111"/>
                    </a:cubicBezTo>
                    <a:cubicBezTo>
                      <a:pt x="2858" y="111"/>
                      <a:pt x="3066" y="-38"/>
                      <a:pt x="3066" y="63"/>
                    </a:cubicBezTo>
                    <a:cubicBezTo>
                      <a:pt x="3066" y="164"/>
                      <a:pt x="3082" y="1006"/>
                      <a:pt x="3082" y="1107"/>
                    </a:cubicBezTo>
                    <a:cubicBezTo>
                      <a:pt x="3082" y="1208"/>
                      <a:pt x="2858" y="1202"/>
                      <a:pt x="2757" y="1202"/>
                    </a:cubicBezTo>
                    <a:lnTo>
                      <a:pt x="227" y="1202"/>
                    </a:lnTo>
                    <a:cubicBezTo>
                      <a:pt x="126" y="1202"/>
                      <a:pt x="13" y="1240"/>
                      <a:pt x="13" y="1139"/>
                    </a:cubicBezTo>
                    <a:cubicBezTo>
                      <a:pt x="13" y="1038"/>
                      <a:pt x="34" y="575"/>
                      <a:pt x="45" y="293"/>
                    </a:cubicBezTo>
                    <a:close/>
                  </a:path>
                </a:pathLst>
              </a:custGeom>
              <a:solidFill>
                <a:srgbClr val="09722C"/>
              </a:solidFill>
              <a:ln>
                <a:solidFill>
                  <a:srgbClr val="09722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001" y="1600"/>
                <a:ext cx="382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植树节的由来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1762" y="28"/>
              <a:ext cx="237" cy="958"/>
            </a:xfrm>
            <a:prstGeom prst="line">
              <a:avLst/>
            </a:prstGeom>
            <a:ln>
              <a:solidFill>
                <a:srgbClr val="097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411" y="-16"/>
              <a:ext cx="133" cy="1113"/>
            </a:xfrm>
            <a:prstGeom prst="line">
              <a:avLst/>
            </a:prstGeom>
            <a:ln>
              <a:solidFill>
                <a:srgbClr val="09722C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2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19430" y="1040130"/>
            <a:ext cx="11153140" cy="5482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7535" y="939800"/>
            <a:ext cx="11153140" cy="5482590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23215" y="-10160"/>
            <a:ext cx="2428875" cy="1252220"/>
            <a:chOff x="719" y="-16"/>
            <a:chExt cx="3825" cy="1972"/>
          </a:xfrm>
        </p:grpSpPr>
        <p:grpSp>
          <p:nvGrpSpPr>
            <p:cNvPr id="4" name="组合 3"/>
            <p:cNvGrpSpPr/>
            <p:nvPr/>
          </p:nvGrpSpPr>
          <p:grpSpPr>
            <a:xfrm>
              <a:off x="719" y="985"/>
              <a:ext cx="3825" cy="971"/>
              <a:chOff x="8001" y="1525"/>
              <a:chExt cx="3825" cy="971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8059" y="1525"/>
                <a:ext cx="3541" cy="971"/>
              </a:xfrm>
              <a:custGeom>
                <a:avLst/>
                <a:gdLst>
                  <a:gd name="connsiteX0" fmla="*/ 45 w 3081"/>
                  <a:gd name="connsiteY0" fmla="*/ 293 h 1209"/>
                  <a:gd name="connsiteX1" fmla="*/ 45 w 3081"/>
                  <a:gd name="connsiteY1" fmla="*/ 0 h 1209"/>
                  <a:gd name="connsiteX2" fmla="*/ 2757 w 3081"/>
                  <a:gd name="connsiteY2" fmla="*/ 111 h 1209"/>
                  <a:gd name="connsiteX3" fmla="*/ 3066 w 3081"/>
                  <a:gd name="connsiteY3" fmla="*/ 63 h 1209"/>
                  <a:gd name="connsiteX4" fmla="*/ 3082 w 3081"/>
                  <a:gd name="connsiteY4" fmla="*/ 1107 h 1209"/>
                  <a:gd name="connsiteX5" fmla="*/ 2757 w 3081"/>
                  <a:gd name="connsiteY5" fmla="*/ 1202 h 1209"/>
                  <a:gd name="connsiteX6" fmla="*/ 227 w 3081"/>
                  <a:gd name="connsiteY6" fmla="*/ 1202 h 1209"/>
                  <a:gd name="connsiteX7" fmla="*/ 13 w 3081"/>
                  <a:gd name="connsiteY7" fmla="*/ 1139 h 1209"/>
                  <a:gd name="connsiteX8" fmla="*/ 45 w 3081"/>
                  <a:gd name="connsiteY8" fmla="*/ 293 h 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" h="1209">
                    <a:moveTo>
                      <a:pt x="45" y="293"/>
                    </a:moveTo>
                    <a:cubicBezTo>
                      <a:pt x="45" y="192"/>
                      <a:pt x="-56" y="0"/>
                      <a:pt x="45" y="0"/>
                    </a:cubicBezTo>
                    <a:cubicBezTo>
                      <a:pt x="146" y="0"/>
                      <a:pt x="1853" y="74"/>
                      <a:pt x="2757" y="111"/>
                    </a:cubicBezTo>
                    <a:cubicBezTo>
                      <a:pt x="2858" y="111"/>
                      <a:pt x="3066" y="-38"/>
                      <a:pt x="3066" y="63"/>
                    </a:cubicBezTo>
                    <a:cubicBezTo>
                      <a:pt x="3066" y="164"/>
                      <a:pt x="3082" y="1006"/>
                      <a:pt x="3082" y="1107"/>
                    </a:cubicBezTo>
                    <a:cubicBezTo>
                      <a:pt x="3082" y="1208"/>
                      <a:pt x="2858" y="1202"/>
                      <a:pt x="2757" y="1202"/>
                    </a:cubicBezTo>
                    <a:lnTo>
                      <a:pt x="227" y="1202"/>
                    </a:lnTo>
                    <a:cubicBezTo>
                      <a:pt x="126" y="1202"/>
                      <a:pt x="13" y="1240"/>
                      <a:pt x="13" y="1139"/>
                    </a:cubicBezTo>
                    <a:cubicBezTo>
                      <a:pt x="13" y="1038"/>
                      <a:pt x="34" y="575"/>
                      <a:pt x="45" y="293"/>
                    </a:cubicBezTo>
                    <a:close/>
                  </a:path>
                </a:pathLst>
              </a:custGeom>
              <a:solidFill>
                <a:srgbClr val="09722C"/>
              </a:solidFill>
              <a:ln>
                <a:solidFill>
                  <a:srgbClr val="09722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001" y="1600"/>
                <a:ext cx="382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植树节的</a:t>
                </a:r>
                <a:r>
                  <a:rPr lang="zh-CN"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历史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1762" y="28"/>
              <a:ext cx="237" cy="958"/>
            </a:xfrm>
            <a:prstGeom prst="line">
              <a:avLst/>
            </a:prstGeom>
            <a:ln>
              <a:solidFill>
                <a:srgbClr val="097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411" y="-16"/>
              <a:ext cx="133" cy="1113"/>
            </a:xfrm>
            <a:prstGeom prst="line">
              <a:avLst/>
            </a:prstGeom>
            <a:ln>
              <a:solidFill>
                <a:srgbClr val="09722C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9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19430" y="1040130"/>
            <a:ext cx="11153140" cy="5482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7535" y="939800"/>
            <a:ext cx="11153140" cy="5482590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23215" y="-10160"/>
            <a:ext cx="2428875" cy="1252220"/>
            <a:chOff x="719" y="-16"/>
            <a:chExt cx="3825" cy="1972"/>
          </a:xfrm>
        </p:grpSpPr>
        <p:grpSp>
          <p:nvGrpSpPr>
            <p:cNvPr id="4" name="组合 3"/>
            <p:cNvGrpSpPr/>
            <p:nvPr/>
          </p:nvGrpSpPr>
          <p:grpSpPr>
            <a:xfrm>
              <a:off x="719" y="985"/>
              <a:ext cx="3825" cy="971"/>
              <a:chOff x="8001" y="1525"/>
              <a:chExt cx="3825" cy="971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8059" y="1525"/>
                <a:ext cx="3541" cy="971"/>
              </a:xfrm>
              <a:custGeom>
                <a:avLst/>
                <a:gdLst>
                  <a:gd name="connsiteX0" fmla="*/ 45 w 3081"/>
                  <a:gd name="connsiteY0" fmla="*/ 293 h 1209"/>
                  <a:gd name="connsiteX1" fmla="*/ 45 w 3081"/>
                  <a:gd name="connsiteY1" fmla="*/ 0 h 1209"/>
                  <a:gd name="connsiteX2" fmla="*/ 2757 w 3081"/>
                  <a:gd name="connsiteY2" fmla="*/ 111 h 1209"/>
                  <a:gd name="connsiteX3" fmla="*/ 3066 w 3081"/>
                  <a:gd name="connsiteY3" fmla="*/ 63 h 1209"/>
                  <a:gd name="connsiteX4" fmla="*/ 3082 w 3081"/>
                  <a:gd name="connsiteY4" fmla="*/ 1107 h 1209"/>
                  <a:gd name="connsiteX5" fmla="*/ 2757 w 3081"/>
                  <a:gd name="connsiteY5" fmla="*/ 1202 h 1209"/>
                  <a:gd name="connsiteX6" fmla="*/ 227 w 3081"/>
                  <a:gd name="connsiteY6" fmla="*/ 1202 h 1209"/>
                  <a:gd name="connsiteX7" fmla="*/ 13 w 3081"/>
                  <a:gd name="connsiteY7" fmla="*/ 1139 h 1209"/>
                  <a:gd name="connsiteX8" fmla="*/ 45 w 3081"/>
                  <a:gd name="connsiteY8" fmla="*/ 293 h 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" h="1209">
                    <a:moveTo>
                      <a:pt x="45" y="293"/>
                    </a:moveTo>
                    <a:cubicBezTo>
                      <a:pt x="45" y="192"/>
                      <a:pt x="-56" y="0"/>
                      <a:pt x="45" y="0"/>
                    </a:cubicBezTo>
                    <a:cubicBezTo>
                      <a:pt x="146" y="0"/>
                      <a:pt x="1853" y="74"/>
                      <a:pt x="2757" y="111"/>
                    </a:cubicBezTo>
                    <a:cubicBezTo>
                      <a:pt x="2858" y="111"/>
                      <a:pt x="3066" y="-38"/>
                      <a:pt x="3066" y="63"/>
                    </a:cubicBezTo>
                    <a:cubicBezTo>
                      <a:pt x="3066" y="164"/>
                      <a:pt x="3082" y="1006"/>
                      <a:pt x="3082" y="1107"/>
                    </a:cubicBezTo>
                    <a:cubicBezTo>
                      <a:pt x="3082" y="1208"/>
                      <a:pt x="2858" y="1202"/>
                      <a:pt x="2757" y="1202"/>
                    </a:cubicBezTo>
                    <a:lnTo>
                      <a:pt x="227" y="1202"/>
                    </a:lnTo>
                    <a:cubicBezTo>
                      <a:pt x="126" y="1202"/>
                      <a:pt x="13" y="1240"/>
                      <a:pt x="13" y="1139"/>
                    </a:cubicBezTo>
                    <a:cubicBezTo>
                      <a:pt x="13" y="1038"/>
                      <a:pt x="34" y="575"/>
                      <a:pt x="45" y="293"/>
                    </a:cubicBezTo>
                    <a:close/>
                  </a:path>
                </a:pathLst>
              </a:custGeom>
              <a:solidFill>
                <a:srgbClr val="09722C"/>
              </a:solidFill>
              <a:ln>
                <a:solidFill>
                  <a:srgbClr val="09722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001" y="1600"/>
                <a:ext cx="382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植树节的节徽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1762" y="28"/>
              <a:ext cx="237" cy="958"/>
            </a:xfrm>
            <a:prstGeom prst="line">
              <a:avLst/>
            </a:prstGeom>
            <a:ln>
              <a:solidFill>
                <a:srgbClr val="097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411" y="-16"/>
              <a:ext cx="133" cy="1113"/>
            </a:xfrm>
            <a:prstGeom prst="line">
              <a:avLst/>
            </a:prstGeom>
            <a:ln>
              <a:solidFill>
                <a:srgbClr val="09722C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98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19430" y="1040130"/>
            <a:ext cx="11153140" cy="5482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7535" y="939800"/>
            <a:ext cx="11153140" cy="5482590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23215" y="-10160"/>
            <a:ext cx="2428875" cy="1252220"/>
            <a:chOff x="719" y="-16"/>
            <a:chExt cx="3825" cy="1972"/>
          </a:xfrm>
        </p:grpSpPr>
        <p:grpSp>
          <p:nvGrpSpPr>
            <p:cNvPr id="4" name="组合 3"/>
            <p:cNvGrpSpPr/>
            <p:nvPr/>
          </p:nvGrpSpPr>
          <p:grpSpPr>
            <a:xfrm>
              <a:off x="719" y="985"/>
              <a:ext cx="3825" cy="971"/>
              <a:chOff x="8001" y="1525"/>
              <a:chExt cx="3825" cy="971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8059" y="1525"/>
                <a:ext cx="3541" cy="971"/>
              </a:xfrm>
              <a:custGeom>
                <a:avLst/>
                <a:gdLst>
                  <a:gd name="connsiteX0" fmla="*/ 45 w 3081"/>
                  <a:gd name="connsiteY0" fmla="*/ 293 h 1209"/>
                  <a:gd name="connsiteX1" fmla="*/ 45 w 3081"/>
                  <a:gd name="connsiteY1" fmla="*/ 0 h 1209"/>
                  <a:gd name="connsiteX2" fmla="*/ 2757 w 3081"/>
                  <a:gd name="connsiteY2" fmla="*/ 111 h 1209"/>
                  <a:gd name="connsiteX3" fmla="*/ 3066 w 3081"/>
                  <a:gd name="connsiteY3" fmla="*/ 63 h 1209"/>
                  <a:gd name="connsiteX4" fmla="*/ 3082 w 3081"/>
                  <a:gd name="connsiteY4" fmla="*/ 1107 h 1209"/>
                  <a:gd name="connsiteX5" fmla="*/ 2757 w 3081"/>
                  <a:gd name="connsiteY5" fmla="*/ 1202 h 1209"/>
                  <a:gd name="connsiteX6" fmla="*/ 227 w 3081"/>
                  <a:gd name="connsiteY6" fmla="*/ 1202 h 1209"/>
                  <a:gd name="connsiteX7" fmla="*/ 13 w 3081"/>
                  <a:gd name="connsiteY7" fmla="*/ 1139 h 1209"/>
                  <a:gd name="connsiteX8" fmla="*/ 45 w 3081"/>
                  <a:gd name="connsiteY8" fmla="*/ 293 h 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" h="1209">
                    <a:moveTo>
                      <a:pt x="45" y="293"/>
                    </a:moveTo>
                    <a:cubicBezTo>
                      <a:pt x="45" y="192"/>
                      <a:pt x="-56" y="0"/>
                      <a:pt x="45" y="0"/>
                    </a:cubicBezTo>
                    <a:cubicBezTo>
                      <a:pt x="146" y="0"/>
                      <a:pt x="1853" y="74"/>
                      <a:pt x="2757" y="111"/>
                    </a:cubicBezTo>
                    <a:cubicBezTo>
                      <a:pt x="2858" y="111"/>
                      <a:pt x="3066" y="-38"/>
                      <a:pt x="3066" y="63"/>
                    </a:cubicBezTo>
                    <a:cubicBezTo>
                      <a:pt x="3066" y="164"/>
                      <a:pt x="3082" y="1006"/>
                      <a:pt x="3082" y="1107"/>
                    </a:cubicBezTo>
                    <a:cubicBezTo>
                      <a:pt x="3082" y="1208"/>
                      <a:pt x="2858" y="1202"/>
                      <a:pt x="2757" y="1202"/>
                    </a:cubicBezTo>
                    <a:lnTo>
                      <a:pt x="227" y="1202"/>
                    </a:lnTo>
                    <a:cubicBezTo>
                      <a:pt x="126" y="1202"/>
                      <a:pt x="13" y="1240"/>
                      <a:pt x="13" y="1139"/>
                    </a:cubicBezTo>
                    <a:cubicBezTo>
                      <a:pt x="13" y="1038"/>
                      <a:pt x="34" y="575"/>
                      <a:pt x="45" y="293"/>
                    </a:cubicBezTo>
                    <a:close/>
                  </a:path>
                </a:pathLst>
              </a:custGeom>
              <a:solidFill>
                <a:srgbClr val="09722C"/>
              </a:solidFill>
              <a:ln>
                <a:solidFill>
                  <a:srgbClr val="09722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001" y="1600"/>
                <a:ext cx="382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植树节的意义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1762" y="28"/>
              <a:ext cx="237" cy="958"/>
            </a:xfrm>
            <a:prstGeom prst="line">
              <a:avLst/>
            </a:prstGeom>
            <a:ln>
              <a:solidFill>
                <a:srgbClr val="097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411" y="-16"/>
              <a:ext cx="133" cy="1113"/>
            </a:xfrm>
            <a:prstGeom prst="line">
              <a:avLst/>
            </a:prstGeom>
            <a:ln>
              <a:solidFill>
                <a:srgbClr val="09722C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46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19430" y="1040130"/>
            <a:ext cx="11153140" cy="5482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7535" y="939800"/>
            <a:ext cx="11153140" cy="5482590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23215" y="-10160"/>
            <a:ext cx="2428875" cy="1252220"/>
            <a:chOff x="719" y="-16"/>
            <a:chExt cx="3825" cy="1972"/>
          </a:xfrm>
        </p:grpSpPr>
        <p:grpSp>
          <p:nvGrpSpPr>
            <p:cNvPr id="4" name="组合 3"/>
            <p:cNvGrpSpPr/>
            <p:nvPr/>
          </p:nvGrpSpPr>
          <p:grpSpPr>
            <a:xfrm>
              <a:off x="719" y="985"/>
              <a:ext cx="3825" cy="971"/>
              <a:chOff x="8001" y="1525"/>
              <a:chExt cx="3825" cy="971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8059" y="1525"/>
                <a:ext cx="3541" cy="971"/>
              </a:xfrm>
              <a:custGeom>
                <a:avLst/>
                <a:gdLst>
                  <a:gd name="connsiteX0" fmla="*/ 45 w 3081"/>
                  <a:gd name="connsiteY0" fmla="*/ 293 h 1209"/>
                  <a:gd name="connsiteX1" fmla="*/ 45 w 3081"/>
                  <a:gd name="connsiteY1" fmla="*/ 0 h 1209"/>
                  <a:gd name="connsiteX2" fmla="*/ 2757 w 3081"/>
                  <a:gd name="connsiteY2" fmla="*/ 111 h 1209"/>
                  <a:gd name="connsiteX3" fmla="*/ 3066 w 3081"/>
                  <a:gd name="connsiteY3" fmla="*/ 63 h 1209"/>
                  <a:gd name="connsiteX4" fmla="*/ 3082 w 3081"/>
                  <a:gd name="connsiteY4" fmla="*/ 1107 h 1209"/>
                  <a:gd name="connsiteX5" fmla="*/ 2757 w 3081"/>
                  <a:gd name="connsiteY5" fmla="*/ 1202 h 1209"/>
                  <a:gd name="connsiteX6" fmla="*/ 227 w 3081"/>
                  <a:gd name="connsiteY6" fmla="*/ 1202 h 1209"/>
                  <a:gd name="connsiteX7" fmla="*/ 13 w 3081"/>
                  <a:gd name="connsiteY7" fmla="*/ 1139 h 1209"/>
                  <a:gd name="connsiteX8" fmla="*/ 45 w 3081"/>
                  <a:gd name="connsiteY8" fmla="*/ 293 h 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" h="1209">
                    <a:moveTo>
                      <a:pt x="45" y="293"/>
                    </a:moveTo>
                    <a:cubicBezTo>
                      <a:pt x="45" y="192"/>
                      <a:pt x="-56" y="0"/>
                      <a:pt x="45" y="0"/>
                    </a:cubicBezTo>
                    <a:cubicBezTo>
                      <a:pt x="146" y="0"/>
                      <a:pt x="1853" y="74"/>
                      <a:pt x="2757" y="111"/>
                    </a:cubicBezTo>
                    <a:cubicBezTo>
                      <a:pt x="2858" y="111"/>
                      <a:pt x="3066" y="-38"/>
                      <a:pt x="3066" y="63"/>
                    </a:cubicBezTo>
                    <a:cubicBezTo>
                      <a:pt x="3066" y="164"/>
                      <a:pt x="3082" y="1006"/>
                      <a:pt x="3082" y="1107"/>
                    </a:cubicBezTo>
                    <a:cubicBezTo>
                      <a:pt x="3082" y="1208"/>
                      <a:pt x="2858" y="1202"/>
                      <a:pt x="2757" y="1202"/>
                    </a:cubicBezTo>
                    <a:lnTo>
                      <a:pt x="227" y="1202"/>
                    </a:lnTo>
                    <a:cubicBezTo>
                      <a:pt x="126" y="1202"/>
                      <a:pt x="13" y="1240"/>
                      <a:pt x="13" y="1139"/>
                    </a:cubicBezTo>
                    <a:cubicBezTo>
                      <a:pt x="13" y="1038"/>
                      <a:pt x="34" y="575"/>
                      <a:pt x="45" y="293"/>
                    </a:cubicBezTo>
                    <a:close/>
                  </a:path>
                </a:pathLst>
              </a:custGeom>
              <a:solidFill>
                <a:srgbClr val="09722C"/>
              </a:solidFill>
              <a:ln>
                <a:solidFill>
                  <a:srgbClr val="09722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001" y="1600"/>
                <a:ext cx="382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各国的植树节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1762" y="28"/>
              <a:ext cx="237" cy="958"/>
            </a:xfrm>
            <a:prstGeom prst="line">
              <a:avLst/>
            </a:prstGeom>
            <a:ln>
              <a:solidFill>
                <a:srgbClr val="097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411" y="-16"/>
              <a:ext cx="133" cy="1113"/>
            </a:xfrm>
            <a:prstGeom prst="line">
              <a:avLst/>
            </a:prstGeom>
            <a:ln>
              <a:solidFill>
                <a:srgbClr val="09722C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88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19430" y="1040130"/>
            <a:ext cx="11153140" cy="5482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7535" y="939800"/>
            <a:ext cx="11153140" cy="5482590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23215" y="-10160"/>
            <a:ext cx="2428875" cy="1252220"/>
            <a:chOff x="719" y="-16"/>
            <a:chExt cx="3825" cy="1972"/>
          </a:xfrm>
        </p:grpSpPr>
        <p:grpSp>
          <p:nvGrpSpPr>
            <p:cNvPr id="4" name="组合 3"/>
            <p:cNvGrpSpPr/>
            <p:nvPr/>
          </p:nvGrpSpPr>
          <p:grpSpPr>
            <a:xfrm>
              <a:off x="719" y="985"/>
              <a:ext cx="3825" cy="971"/>
              <a:chOff x="8001" y="1525"/>
              <a:chExt cx="3825" cy="971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8059" y="1525"/>
                <a:ext cx="3541" cy="971"/>
              </a:xfrm>
              <a:custGeom>
                <a:avLst/>
                <a:gdLst>
                  <a:gd name="connsiteX0" fmla="*/ 45 w 3081"/>
                  <a:gd name="connsiteY0" fmla="*/ 293 h 1209"/>
                  <a:gd name="connsiteX1" fmla="*/ 45 w 3081"/>
                  <a:gd name="connsiteY1" fmla="*/ 0 h 1209"/>
                  <a:gd name="connsiteX2" fmla="*/ 2757 w 3081"/>
                  <a:gd name="connsiteY2" fmla="*/ 111 h 1209"/>
                  <a:gd name="connsiteX3" fmla="*/ 3066 w 3081"/>
                  <a:gd name="connsiteY3" fmla="*/ 63 h 1209"/>
                  <a:gd name="connsiteX4" fmla="*/ 3082 w 3081"/>
                  <a:gd name="connsiteY4" fmla="*/ 1107 h 1209"/>
                  <a:gd name="connsiteX5" fmla="*/ 2757 w 3081"/>
                  <a:gd name="connsiteY5" fmla="*/ 1202 h 1209"/>
                  <a:gd name="connsiteX6" fmla="*/ 227 w 3081"/>
                  <a:gd name="connsiteY6" fmla="*/ 1202 h 1209"/>
                  <a:gd name="connsiteX7" fmla="*/ 13 w 3081"/>
                  <a:gd name="connsiteY7" fmla="*/ 1139 h 1209"/>
                  <a:gd name="connsiteX8" fmla="*/ 45 w 3081"/>
                  <a:gd name="connsiteY8" fmla="*/ 293 h 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" h="1209">
                    <a:moveTo>
                      <a:pt x="45" y="293"/>
                    </a:moveTo>
                    <a:cubicBezTo>
                      <a:pt x="45" y="192"/>
                      <a:pt x="-56" y="0"/>
                      <a:pt x="45" y="0"/>
                    </a:cubicBezTo>
                    <a:cubicBezTo>
                      <a:pt x="146" y="0"/>
                      <a:pt x="1853" y="74"/>
                      <a:pt x="2757" y="111"/>
                    </a:cubicBezTo>
                    <a:cubicBezTo>
                      <a:pt x="2858" y="111"/>
                      <a:pt x="3066" y="-38"/>
                      <a:pt x="3066" y="63"/>
                    </a:cubicBezTo>
                    <a:cubicBezTo>
                      <a:pt x="3066" y="164"/>
                      <a:pt x="3082" y="1006"/>
                      <a:pt x="3082" y="1107"/>
                    </a:cubicBezTo>
                    <a:cubicBezTo>
                      <a:pt x="3082" y="1208"/>
                      <a:pt x="2858" y="1202"/>
                      <a:pt x="2757" y="1202"/>
                    </a:cubicBezTo>
                    <a:lnTo>
                      <a:pt x="227" y="1202"/>
                    </a:lnTo>
                    <a:cubicBezTo>
                      <a:pt x="126" y="1202"/>
                      <a:pt x="13" y="1240"/>
                      <a:pt x="13" y="1139"/>
                    </a:cubicBezTo>
                    <a:cubicBezTo>
                      <a:pt x="13" y="1038"/>
                      <a:pt x="34" y="575"/>
                      <a:pt x="45" y="293"/>
                    </a:cubicBezTo>
                    <a:close/>
                  </a:path>
                </a:pathLst>
              </a:custGeom>
              <a:solidFill>
                <a:srgbClr val="09722C"/>
              </a:solidFill>
              <a:ln>
                <a:solidFill>
                  <a:srgbClr val="09722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001" y="1600"/>
                <a:ext cx="382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植树节小问答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1762" y="28"/>
              <a:ext cx="237" cy="958"/>
            </a:xfrm>
            <a:prstGeom prst="line">
              <a:avLst/>
            </a:prstGeom>
            <a:ln>
              <a:solidFill>
                <a:srgbClr val="097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411" y="-16"/>
              <a:ext cx="133" cy="1113"/>
            </a:xfrm>
            <a:prstGeom prst="line">
              <a:avLst/>
            </a:prstGeom>
            <a:ln>
              <a:solidFill>
                <a:srgbClr val="09722C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4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101211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365375" y="1207770"/>
            <a:ext cx="731520" cy="481965"/>
          </a:xfrm>
          <a:custGeom>
            <a:avLst/>
            <a:gdLst>
              <a:gd name="connsiteX0" fmla="*/ 298 w 1800"/>
              <a:gd name="connsiteY0" fmla="*/ 0 h 1421"/>
              <a:gd name="connsiteX1" fmla="*/ 1597 w 1800"/>
              <a:gd name="connsiteY1" fmla="*/ 0 h 1421"/>
              <a:gd name="connsiteX2" fmla="*/ 1800 w 1800"/>
              <a:gd name="connsiteY2" fmla="*/ 203 h 1421"/>
              <a:gd name="connsiteX3" fmla="*/ 1800 w 1800"/>
              <a:gd name="connsiteY3" fmla="*/ 885 h 1421"/>
              <a:gd name="connsiteX4" fmla="*/ 0 w 1800"/>
              <a:gd name="connsiteY4" fmla="*/ 1058 h 1421"/>
              <a:gd name="connsiteX5" fmla="*/ 300 w 1800"/>
              <a:gd name="connsiteY5" fmla="*/ 1421 h 1421"/>
              <a:gd name="connsiteX6" fmla="*/ 95 w 1800"/>
              <a:gd name="connsiteY6" fmla="*/ 1216 h 1421"/>
              <a:gd name="connsiteX7" fmla="*/ 95 w 1800"/>
              <a:gd name="connsiteY7" fmla="*/ 203 h 1421"/>
              <a:gd name="connsiteX8" fmla="*/ 298 w 1800"/>
              <a:gd name="connsiteY8" fmla="*/ 0 h 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" h="1421">
                <a:moveTo>
                  <a:pt x="298" y="0"/>
                </a:moveTo>
                <a:lnTo>
                  <a:pt x="1597" y="0"/>
                </a:lnTo>
                <a:lnTo>
                  <a:pt x="1800" y="203"/>
                </a:lnTo>
                <a:lnTo>
                  <a:pt x="1800" y="885"/>
                </a:lnTo>
                <a:lnTo>
                  <a:pt x="0" y="1058"/>
                </a:lnTo>
                <a:lnTo>
                  <a:pt x="300" y="1421"/>
                </a:lnTo>
                <a:lnTo>
                  <a:pt x="95" y="1216"/>
                </a:lnTo>
                <a:lnTo>
                  <a:pt x="95" y="203"/>
                </a:lnTo>
                <a:cubicBezTo>
                  <a:pt x="95" y="91"/>
                  <a:pt x="186" y="0"/>
                  <a:pt x="298" y="0"/>
                </a:cubicBezTo>
                <a:close/>
              </a:path>
            </a:pathLst>
          </a:custGeom>
          <a:solidFill>
            <a:srgbClr val="09722C"/>
          </a:solidFill>
          <a:ln>
            <a:solidFill>
              <a:srgbClr val="097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pic>
        <p:nvPicPr>
          <p:cNvPr id="8" name="图片 7" descr="19690631 -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553335" y="3505835"/>
            <a:ext cx="2404110" cy="1419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B50DDC-22D2-47EF-B74A-D2AC287B2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330" y="2465748"/>
            <a:ext cx="6779340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33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rắng to">
            <a:extLst>
              <a:ext uri="{FF2B5EF4-FFF2-40B4-BE49-F238E27FC236}">
                <a16:creationId xmlns:a16="http://schemas.microsoft.com/office/drawing/2014/main" id="{1805A941-37CE-4533-8A71-D7BCCA428F2B}"/>
              </a:ext>
            </a:extLst>
          </p:cNvPr>
          <p:cNvSpPr/>
          <p:nvPr/>
        </p:nvSpPr>
        <p:spPr>
          <a:xfrm rot="10800000">
            <a:off x="475175" y="462092"/>
            <a:ext cx="11241651" cy="5933817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6">
            <a:extLst>
              <a:ext uri="{FF2B5EF4-FFF2-40B4-BE49-F238E27FC236}">
                <a16:creationId xmlns:a16="http://schemas.microsoft.com/office/drawing/2014/main" id="{B3E36A33-06E0-4AA9-AC17-3A0787C2D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43" y="5108252"/>
            <a:ext cx="3177388" cy="1749747"/>
          </a:xfrm>
          <a:prstGeom prst="rect">
            <a:avLst/>
          </a:prstGeom>
        </p:spPr>
      </p:pic>
      <p:pic>
        <p:nvPicPr>
          <p:cNvPr id="15" name="Picture 14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4D466B48-2777-4E22-A220-FC1DFBEF3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72" y="886375"/>
            <a:ext cx="8310828" cy="493776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56A782DC-128B-4A49-9B0D-A65A8F08243B}"/>
              </a:ext>
            </a:extLst>
          </p:cNvPr>
          <p:cNvSpPr/>
          <p:nvPr/>
        </p:nvSpPr>
        <p:spPr>
          <a:xfrm flipH="1">
            <a:off x="9977172" y="1401093"/>
            <a:ext cx="1843563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15804ED-2542-4379-808F-8C8DC0864F5E}"/>
              </a:ext>
            </a:extLst>
          </p:cNvPr>
          <p:cNvSpPr/>
          <p:nvPr/>
        </p:nvSpPr>
        <p:spPr>
          <a:xfrm>
            <a:off x="4267689" y="1519082"/>
            <a:ext cx="18283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FC1548-8975-4B95-87FA-6E1833780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912" y="52712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rắng to">
            <a:extLst>
              <a:ext uri="{FF2B5EF4-FFF2-40B4-BE49-F238E27FC236}">
                <a16:creationId xmlns:a16="http://schemas.microsoft.com/office/drawing/2014/main" id="{1805A941-37CE-4533-8A71-D7BCCA428F2B}"/>
              </a:ext>
            </a:extLst>
          </p:cNvPr>
          <p:cNvSpPr/>
          <p:nvPr/>
        </p:nvSpPr>
        <p:spPr>
          <a:xfrm rot="10800000">
            <a:off x="287079" y="462090"/>
            <a:ext cx="11589487" cy="5933817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44">
            <a:extLst>
              <a:ext uri="{FF2B5EF4-FFF2-40B4-BE49-F238E27FC236}">
                <a16:creationId xmlns:a16="http://schemas.microsoft.com/office/drawing/2014/main" id="{8D8BE592-6CED-4B63-BACA-F78064B8C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1162DBBC-9845-48A8-8412-4D69EF873E25}"/>
              </a:ext>
            </a:extLst>
          </p:cNvPr>
          <p:cNvSpPr/>
          <p:nvPr/>
        </p:nvSpPr>
        <p:spPr>
          <a:xfrm>
            <a:off x="617552" y="2014092"/>
            <a:ext cx="2981324" cy="1990725"/>
          </a:xfrm>
          <a:prstGeom prst="cloud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26C5E104-918C-4839-A656-3DB0E947B8BB}"/>
              </a:ext>
            </a:extLst>
          </p:cNvPr>
          <p:cNvSpPr/>
          <p:nvPr/>
        </p:nvSpPr>
        <p:spPr>
          <a:xfrm>
            <a:off x="3808426" y="1852167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65BAAE-5714-484A-931E-3F90288AA57C}"/>
              </a:ext>
            </a:extLst>
          </p:cNvPr>
          <p:cNvSpPr/>
          <p:nvPr/>
        </p:nvSpPr>
        <p:spPr>
          <a:xfrm>
            <a:off x="4246573" y="1294955"/>
            <a:ext cx="2247903" cy="131445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C585F9-EA54-4AE1-9BB5-95EDF58F98D6}"/>
              </a:ext>
            </a:extLst>
          </p:cNvPr>
          <p:cNvSpPr/>
          <p:nvPr/>
        </p:nvSpPr>
        <p:spPr>
          <a:xfrm>
            <a:off x="4246573" y="4190555"/>
            <a:ext cx="2362203" cy="103107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173FF4-0942-4253-B205-F256DC0436C3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6494476" y="1552353"/>
            <a:ext cx="969580" cy="399827"/>
          </a:xfrm>
          <a:prstGeom prst="line">
            <a:avLst/>
          </a:prstGeom>
          <a:solidFill>
            <a:srgbClr val="FFC000"/>
          </a:solidFill>
          <a:ln w="5715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B4F4137-0287-41EC-9BFA-6A897E895E2F}"/>
              </a:ext>
            </a:extLst>
          </p:cNvPr>
          <p:cNvSpPr/>
          <p:nvPr/>
        </p:nvSpPr>
        <p:spPr>
          <a:xfrm>
            <a:off x="7464056" y="1092409"/>
            <a:ext cx="3982142" cy="58671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84A2916-4B4F-4AC4-A356-F427B8E6DDF4}"/>
              </a:ext>
            </a:extLst>
          </p:cNvPr>
          <p:cNvCxnSpPr>
            <a:cxnSpLocks/>
          </p:cNvCxnSpPr>
          <p:nvPr/>
        </p:nvCxnSpPr>
        <p:spPr>
          <a:xfrm flipV="1">
            <a:off x="6618298" y="3902149"/>
            <a:ext cx="969580" cy="832521"/>
          </a:xfrm>
          <a:prstGeom prst="line">
            <a:avLst/>
          </a:prstGeom>
          <a:solidFill>
            <a:srgbClr val="FFC000"/>
          </a:solidFill>
          <a:ln w="5715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3C2D508-1C47-4A93-9C81-4A049672A66C}"/>
              </a:ext>
            </a:extLst>
          </p:cNvPr>
          <p:cNvSpPr/>
          <p:nvPr/>
        </p:nvSpPr>
        <p:spPr>
          <a:xfrm>
            <a:off x="7589850" y="3295205"/>
            <a:ext cx="4014699" cy="131445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FC6647-963A-4548-B8CB-C085DC8E605A}"/>
              </a:ext>
            </a:extLst>
          </p:cNvPr>
          <p:cNvCxnSpPr>
            <a:cxnSpLocks/>
          </p:cNvCxnSpPr>
          <p:nvPr/>
        </p:nvCxnSpPr>
        <p:spPr>
          <a:xfrm>
            <a:off x="6494476" y="2056025"/>
            <a:ext cx="969580" cy="552968"/>
          </a:xfrm>
          <a:prstGeom prst="line">
            <a:avLst/>
          </a:prstGeom>
          <a:solidFill>
            <a:srgbClr val="FFC000"/>
          </a:solidFill>
          <a:ln w="5715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1C01907-5E83-4D9F-85AE-787367DDF9F0}"/>
              </a:ext>
            </a:extLst>
          </p:cNvPr>
          <p:cNvSpPr/>
          <p:nvPr/>
        </p:nvSpPr>
        <p:spPr>
          <a:xfrm>
            <a:off x="7341622" y="1991830"/>
            <a:ext cx="4262927" cy="103979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75220B-0991-43C6-96AB-ABE471ED3471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6608776" y="4706094"/>
            <a:ext cx="979102" cy="774082"/>
          </a:xfrm>
          <a:prstGeom prst="line">
            <a:avLst/>
          </a:prstGeom>
          <a:solidFill>
            <a:srgbClr val="FFC000"/>
          </a:solidFill>
          <a:ln w="5715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C209F39-396C-4753-80EA-52A0E26BCED5}"/>
              </a:ext>
            </a:extLst>
          </p:cNvPr>
          <p:cNvSpPr/>
          <p:nvPr/>
        </p:nvSpPr>
        <p:spPr>
          <a:xfrm>
            <a:off x="7587879" y="5085408"/>
            <a:ext cx="3858320" cy="77408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mbria" panose="0204050305040603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  <p:bldP spid="23" grpId="0" animBg="1"/>
      <p:bldP spid="27" grpId="0" animBg="1"/>
      <p:bldP spid="29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365375" y="1207770"/>
            <a:ext cx="731520" cy="481965"/>
          </a:xfrm>
          <a:custGeom>
            <a:avLst/>
            <a:gdLst>
              <a:gd name="connsiteX0" fmla="*/ 298 w 1800"/>
              <a:gd name="connsiteY0" fmla="*/ 0 h 1421"/>
              <a:gd name="connsiteX1" fmla="*/ 1597 w 1800"/>
              <a:gd name="connsiteY1" fmla="*/ 0 h 1421"/>
              <a:gd name="connsiteX2" fmla="*/ 1800 w 1800"/>
              <a:gd name="connsiteY2" fmla="*/ 203 h 1421"/>
              <a:gd name="connsiteX3" fmla="*/ 1800 w 1800"/>
              <a:gd name="connsiteY3" fmla="*/ 885 h 1421"/>
              <a:gd name="connsiteX4" fmla="*/ 0 w 1800"/>
              <a:gd name="connsiteY4" fmla="*/ 1058 h 1421"/>
              <a:gd name="connsiteX5" fmla="*/ 300 w 1800"/>
              <a:gd name="connsiteY5" fmla="*/ 1421 h 1421"/>
              <a:gd name="connsiteX6" fmla="*/ 95 w 1800"/>
              <a:gd name="connsiteY6" fmla="*/ 1216 h 1421"/>
              <a:gd name="connsiteX7" fmla="*/ 95 w 1800"/>
              <a:gd name="connsiteY7" fmla="*/ 203 h 1421"/>
              <a:gd name="connsiteX8" fmla="*/ 298 w 1800"/>
              <a:gd name="connsiteY8" fmla="*/ 0 h 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" h="1421">
                <a:moveTo>
                  <a:pt x="298" y="0"/>
                </a:moveTo>
                <a:lnTo>
                  <a:pt x="1597" y="0"/>
                </a:lnTo>
                <a:lnTo>
                  <a:pt x="1800" y="203"/>
                </a:lnTo>
                <a:lnTo>
                  <a:pt x="1800" y="885"/>
                </a:lnTo>
                <a:lnTo>
                  <a:pt x="0" y="1058"/>
                </a:lnTo>
                <a:lnTo>
                  <a:pt x="300" y="1421"/>
                </a:lnTo>
                <a:lnTo>
                  <a:pt x="95" y="1216"/>
                </a:lnTo>
                <a:lnTo>
                  <a:pt x="95" y="203"/>
                </a:lnTo>
                <a:cubicBezTo>
                  <a:pt x="95" y="91"/>
                  <a:pt x="186" y="0"/>
                  <a:pt x="298" y="0"/>
                </a:cubicBezTo>
                <a:close/>
              </a:path>
            </a:pathLst>
          </a:custGeom>
          <a:solidFill>
            <a:srgbClr val="09722C"/>
          </a:solidFill>
          <a:ln>
            <a:solidFill>
              <a:srgbClr val="097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pic>
        <p:nvPicPr>
          <p:cNvPr id="8" name="图片 7" descr="19690631 -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553335" y="3505835"/>
            <a:ext cx="2404110" cy="14192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09431" y="2091789"/>
            <a:ext cx="540263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5号-简雅黑"/>
              </a:rPr>
              <a:t>TẠM BIỆT VÀ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5号-简雅黑"/>
              </a:rPr>
              <a:t> HẸN </a:t>
            </a: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5号-简雅黑"/>
              </a:rPr>
              <a:t>GẶP LẠI!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05号-简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69" y="850605"/>
            <a:ext cx="11007634" cy="566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189" y="1010093"/>
            <a:ext cx="10789920" cy="540491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00307-8035-4C85-A6D5-B69316D9E6BD}"/>
              </a:ext>
            </a:extLst>
          </p:cNvPr>
          <p:cNvSpPr txBox="1"/>
          <p:nvPr/>
        </p:nvSpPr>
        <p:spPr>
          <a:xfrm>
            <a:off x="1176595" y="1350706"/>
            <a:ext cx="10336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1.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Tìm từ chỉ đặc điểm có trong đoạn thơ dưới đây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字魂105号-简雅黑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1A4D4-341A-452C-8325-9465E02D726C}"/>
              </a:ext>
            </a:extLst>
          </p:cNvPr>
          <p:cNvSpPr txBox="1"/>
          <p:nvPr/>
        </p:nvSpPr>
        <p:spPr>
          <a:xfrm>
            <a:off x="889185" y="2523863"/>
            <a:ext cx="4848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Có một giờ Văn như thế</a:t>
            </a:r>
          </a:p>
          <a:p>
            <a:r>
              <a:rPr lang="vi-VN" sz="2800" dirty="0"/>
              <a:t>Lớp em im phắc lặng nghe</a:t>
            </a:r>
          </a:p>
          <a:p>
            <a:r>
              <a:rPr lang="vi-VN" sz="2800" dirty="0"/>
              <a:t>Bài “Mẹ vắng nhà ngày bão”</a:t>
            </a:r>
          </a:p>
          <a:p>
            <a:r>
              <a:rPr lang="vi-VN" sz="2800" dirty="0"/>
              <a:t>Cô giảng miệt mài say mê.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B7C615-A8C8-4ABB-B517-8DF840981A21}"/>
              </a:ext>
            </a:extLst>
          </p:cNvPr>
          <p:cNvSpPr txBox="1"/>
          <p:nvPr/>
        </p:nvSpPr>
        <p:spPr>
          <a:xfrm>
            <a:off x="6297615" y="2502598"/>
            <a:ext cx="5337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Ai cũng nghĩ đến mẹ mình</a:t>
            </a:r>
          </a:p>
          <a:p>
            <a:r>
              <a:rPr lang="vi-VN" sz="2800" dirty="0"/>
              <a:t>Dịu dàng, đảm đang, tần tảo</a:t>
            </a:r>
          </a:p>
          <a:p>
            <a:r>
              <a:rPr lang="vi-VN" sz="2800" dirty="0"/>
              <a:t>Ai cũng thương thương bố mình</a:t>
            </a:r>
          </a:p>
          <a:p>
            <a:r>
              <a:rPr lang="vi-VN" sz="2800" dirty="0"/>
              <a:t>Vụng về chăm con ngày bão.</a:t>
            </a:r>
          </a:p>
          <a:p>
            <a:pPr algn="r"/>
            <a:r>
              <a:rPr lang="vi-VN" sz="2800" dirty="0"/>
              <a:t>(Nguyễn Thị Mai)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D1A3AD-DC2B-4E4F-9722-552908DEF0FD}"/>
              </a:ext>
            </a:extLst>
          </p:cNvPr>
          <p:cNvCxnSpPr/>
          <p:nvPr/>
        </p:nvCxnSpPr>
        <p:spPr>
          <a:xfrm>
            <a:off x="2615609" y="1860698"/>
            <a:ext cx="287079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4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69" y="850605"/>
            <a:ext cx="11007634" cy="566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189" y="1010093"/>
            <a:ext cx="10789920" cy="540491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00307-8035-4C85-A6D5-B69316D9E6BD}"/>
              </a:ext>
            </a:extLst>
          </p:cNvPr>
          <p:cNvSpPr txBox="1"/>
          <p:nvPr/>
        </p:nvSpPr>
        <p:spPr>
          <a:xfrm>
            <a:off x="1176595" y="1350706"/>
            <a:ext cx="10336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1.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Tìm từ chỉ đặc điểm có trong đoạn thơ dưới đây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字魂105号-简雅黑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1A4D4-341A-452C-8325-9465E02D726C}"/>
              </a:ext>
            </a:extLst>
          </p:cNvPr>
          <p:cNvSpPr txBox="1"/>
          <p:nvPr/>
        </p:nvSpPr>
        <p:spPr>
          <a:xfrm>
            <a:off x="889185" y="2523863"/>
            <a:ext cx="4848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rPr>
              <a:t>Có một giờ Văn như thế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rPr>
              <a:t>Lớp em im phắc lặng nghe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rPr>
              <a:t>Bài “Mẹ vắng nhà ngày bão”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rPr>
              <a:t>Cô giảng miệt mài say mê.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B7C615-A8C8-4ABB-B517-8DF840981A21}"/>
              </a:ext>
            </a:extLst>
          </p:cNvPr>
          <p:cNvSpPr txBox="1"/>
          <p:nvPr/>
        </p:nvSpPr>
        <p:spPr>
          <a:xfrm>
            <a:off x="6297615" y="2502598"/>
            <a:ext cx="5337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rPr>
              <a:t>Ai cũng nghĩ đến mẹ mình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rPr>
              <a:t>Dịu dàng, đảm đang, tần tảo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rPr>
              <a:t>Ai cũng thương thương bố mình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rPr>
              <a:t>Vụng về chăm con ngày bão.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5号-简雅黑"/>
                <a:cs typeface="+mn-cs"/>
              </a:rPr>
              <a:t>(Nguyễn Thị Mai)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52524A-545D-4CE5-8870-1685B7F1596F}"/>
              </a:ext>
            </a:extLst>
          </p:cNvPr>
          <p:cNvCxnSpPr>
            <a:cxnSpLocks/>
          </p:cNvCxnSpPr>
          <p:nvPr/>
        </p:nvCxnSpPr>
        <p:spPr>
          <a:xfrm>
            <a:off x="6390167" y="3420029"/>
            <a:ext cx="13184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7D7E2B-B701-479F-8D44-5E52D9A1ABCF}"/>
              </a:ext>
            </a:extLst>
          </p:cNvPr>
          <p:cNvCxnSpPr>
            <a:cxnSpLocks/>
          </p:cNvCxnSpPr>
          <p:nvPr/>
        </p:nvCxnSpPr>
        <p:spPr>
          <a:xfrm>
            <a:off x="8070111" y="3420029"/>
            <a:ext cx="14460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3FE40F-7CB5-43B2-8897-DA5E1F08E5D0}"/>
              </a:ext>
            </a:extLst>
          </p:cNvPr>
          <p:cNvCxnSpPr>
            <a:cxnSpLocks/>
          </p:cNvCxnSpPr>
          <p:nvPr/>
        </p:nvCxnSpPr>
        <p:spPr>
          <a:xfrm>
            <a:off x="9771320" y="3429000"/>
            <a:ext cx="11057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CC3987-A1C3-4DE5-A533-98268DDF0245}"/>
              </a:ext>
            </a:extLst>
          </p:cNvPr>
          <p:cNvCxnSpPr>
            <a:cxnSpLocks/>
          </p:cNvCxnSpPr>
          <p:nvPr/>
        </p:nvCxnSpPr>
        <p:spPr>
          <a:xfrm>
            <a:off x="6390167" y="4254685"/>
            <a:ext cx="13184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C35ED8-C5AC-BCEC-1C43-1FB0592AD1D1}"/>
              </a:ext>
            </a:extLst>
          </p:cNvPr>
          <p:cNvCxnSpPr>
            <a:cxnSpLocks/>
          </p:cNvCxnSpPr>
          <p:nvPr/>
        </p:nvCxnSpPr>
        <p:spPr>
          <a:xfrm>
            <a:off x="2560503" y="4254685"/>
            <a:ext cx="13184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9C6650-F264-844E-5352-3BAD5EA486EE}"/>
              </a:ext>
            </a:extLst>
          </p:cNvPr>
          <p:cNvCxnSpPr>
            <a:cxnSpLocks/>
          </p:cNvCxnSpPr>
          <p:nvPr/>
        </p:nvCxnSpPr>
        <p:spPr>
          <a:xfrm>
            <a:off x="2285199" y="3398768"/>
            <a:ext cx="13184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1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69" y="580265"/>
            <a:ext cx="11007634" cy="5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189" y="728311"/>
            <a:ext cx="10789920" cy="5686697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70F6273-CBBB-4D93-8779-E57B737B61B9}"/>
              </a:ext>
            </a:extLst>
          </p:cNvPr>
          <p:cNvSpPr/>
          <p:nvPr/>
        </p:nvSpPr>
        <p:spPr>
          <a:xfrm>
            <a:off x="1451103" y="1265240"/>
            <a:ext cx="7900109" cy="2306419"/>
          </a:xfrm>
          <a:custGeom>
            <a:avLst/>
            <a:gdLst>
              <a:gd name="connsiteX0" fmla="*/ 0 w 7900109"/>
              <a:gd name="connsiteY0" fmla="*/ 115136 h 2306419"/>
              <a:gd name="connsiteX1" fmla="*/ 115136 w 7900109"/>
              <a:gd name="connsiteY1" fmla="*/ 0 h 2306419"/>
              <a:gd name="connsiteX2" fmla="*/ 7784973 w 7900109"/>
              <a:gd name="connsiteY2" fmla="*/ 0 h 2306419"/>
              <a:gd name="connsiteX3" fmla="*/ 7900109 w 7900109"/>
              <a:gd name="connsiteY3" fmla="*/ 115136 h 2306419"/>
              <a:gd name="connsiteX4" fmla="*/ 7900109 w 7900109"/>
              <a:gd name="connsiteY4" fmla="*/ 2191283 h 2306419"/>
              <a:gd name="connsiteX5" fmla="*/ 7784973 w 7900109"/>
              <a:gd name="connsiteY5" fmla="*/ 2306419 h 2306419"/>
              <a:gd name="connsiteX6" fmla="*/ 115136 w 7900109"/>
              <a:gd name="connsiteY6" fmla="*/ 2306419 h 2306419"/>
              <a:gd name="connsiteX7" fmla="*/ 0 w 7900109"/>
              <a:gd name="connsiteY7" fmla="*/ 2191283 h 2306419"/>
              <a:gd name="connsiteX8" fmla="*/ 0 w 7900109"/>
              <a:gd name="connsiteY8" fmla="*/ 115136 h 23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00109" h="2306419" fill="none" extrusionOk="0">
                <a:moveTo>
                  <a:pt x="0" y="115136"/>
                </a:moveTo>
                <a:cubicBezTo>
                  <a:pt x="-2041" y="58806"/>
                  <a:pt x="45705" y="2864"/>
                  <a:pt x="115136" y="0"/>
                </a:cubicBezTo>
                <a:cubicBezTo>
                  <a:pt x="1826163" y="46004"/>
                  <a:pt x="5386112" y="-130779"/>
                  <a:pt x="7784973" y="0"/>
                </a:cubicBezTo>
                <a:cubicBezTo>
                  <a:pt x="7853397" y="-1713"/>
                  <a:pt x="7899241" y="51907"/>
                  <a:pt x="7900109" y="115136"/>
                </a:cubicBezTo>
                <a:cubicBezTo>
                  <a:pt x="7770213" y="1016280"/>
                  <a:pt x="7826047" y="1330288"/>
                  <a:pt x="7900109" y="2191283"/>
                </a:cubicBezTo>
                <a:cubicBezTo>
                  <a:pt x="7896714" y="2249072"/>
                  <a:pt x="7849641" y="2304086"/>
                  <a:pt x="7784973" y="2306419"/>
                </a:cubicBezTo>
                <a:cubicBezTo>
                  <a:pt x="4013849" y="2162827"/>
                  <a:pt x="3609561" y="2357656"/>
                  <a:pt x="115136" y="2306419"/>
                </a:cubicBezTo>
                <a:cubicBezTo>
                  <a:pt x="48855" y="2303067"/>
                  <a:pt x="11582" y="2254115"/>
                  <a:pt x="0" y="2191283"/>
                </a:cubicBezTo>
                <a:cubicBezTo>
                  <a:pt x="-11777" y="1377640"/>
                  <a:pt x="73841" y="1138160"/>
                  <a:pt x="0" y="115136"/>
                </a:cubicBezTo>
                <a:close/>
              </a:path>
              <a:path w="7900109" h="2306419" stroke="0" extrusionOk="0">
                <a:moveTo>
                  <a:pt x="0" y="115136"/>
                </a:moveTo>
                <a:cubicBezTo>
                  <a:pt x="5821" y="51870"/>
                  <a:pt x="50178" y="-359"/>
                  <a:pt x="115136" y="0"/>
                </a:cubicBezTo>
                <a:cubicBezTo>
                  <a:pt x="2142924" y="43276"/>
                  <a:pt x="4372275" y="12265"/>
                  <a:pt x="7784973" y="0"/>
                </a:cubicBezTo>
                <a:cubicBezTo>
                  <a:pt x="7854050" y="5812"/>
                  <a:pt x="7903754" y="46040"/>
                  <a:pt x="7900109" y="115136"/>
                </a:cubicBezTo>
                <a:cubicBezTo>
                  <a:pt x="7926654" y="774337"/>
                  <a:pt x="8025737" y="1165305"/>
                  <a:pt x="7900109" y="2191283"/>
                </a:cubicBezTo>
                <a:cubicBezTo>
                  <a:pt x="7900897" y="2263856"/>
                  <a:pt x="7850424" y="2305167"/>
                  <a:pt x="7784973" y="2306419"/>
                </a:cubicBezTo>
                <a:cubicBezTo>
                  <a:pt x="6912874" y="2141534"/>
                  <a:pt x="3077998" y="2404391"/>
                  <a:pt x="115136" y="2306419"/>
                </a:cubicBezTo>
                <a:cubicBezTo>
                  <a:pt x="55700" y="2299852"/>
                  <a:pt x="1672" y="2255166"/>
                  <a:pt x="0" y="2191283"/>
                </a:cubicBezTo>
                <a:cubicBezTo>
                  <a:pt x="-117259" y="1444062"/>
                  <a:pt x="18689" y="910766"/>
                  <a:pt x="0" y="11513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E8C02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64262876">
                  <a:prstGeom prst="roundRect">
                    <a:avLst>
                      <a:gd name="adj" fmla="val 49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vừa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7A48CCD1-7A85-4540-8B2B-920CCFD63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29" b="79967" l="23478" r="81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074" r="11673" b="11378"/>
          <a:stretch/>
        </p:blipFill>
        <p:spPr>
          <a:xfrm>
            <a:off x="8723891" y="2008912"/>
            <a:ext cx="3369273" cy="44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77" y="265814"/>
            <a:ext cx="11007634" cy="6234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189" y="457201"/>
            <a:ext cx="10789920" cy="5957808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00307-8035-4C85-A6D5-B69316D9E6BD}"/>
              </a:ext>
            </a:extLst>
          </p:cNvPr>
          <p:cNvSpPr txBox="1"/>
          <p:nvPr/>
        </p:nvSpPr>
        <p:spPr>
          <a:xfrm>
            <a:off x="1967023" y="457201"/>
            <a:ext cx="8697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kiểu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字魂105号-简雅黑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72AA0-2EFD-4D6B-9D75-4B5336086325}"/>
              </a:ext>
            </a:extLst>
          </p:cNvPr>
          <p:cNvSpPr txBox="1"/>
          <p:nvPr/>
        </p:nvSpPr>
        <p:spPr>
          <a:xfrm>
            <a:off x="1770842" y="966340"/>
            <a:ext cx="94948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- </a:t>
            </a:r>
            <a:r>
              <a:rPr lang="en-US" sz="3200" dirty="0" err="1">
                <a:latin typeface="+mj-lt"/>
              </a:rPr>
              <a:t>Chị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xóa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dòng</a:t>
            </a:r>
            <a:r>
              <a:rPr lang="en-US" sz="3200" dirty="0">
                <a:latin typeface="+mj-lt"/>
              </a:rPr>
              <a:t> “</a:t>
            </a:r>
            <a:r>
              <a:rPr lang="en-US" sz="3200" dirty="0" err="1">
                <a:latin typeface="+mj-lt"/>
              </a:rPr>
              <a:t>Nấu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ăn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ngon</a:t>
            </a:r>
            <a:r>
              <a:rPr lang="en-US" sz="3200" dirty="0">
                <a:latin typeface="+mj-lt"/>
              </a:rPr>
              <a:t>” </a:t>
            </a:r>
            <a:r>
              <a:rPr lang="en-US" sz="3200" dirty="0" err="1">
                <a:latin typeface="+mj-lt"/>
              </a:rPr>
              <a:t>đi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chị</a:t>
            </a:r>
            <a:r>
              <a:rPr lang="en-US" sz="3200" dirty="0">
                <a:latin typeface="+mj-lt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- A,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rất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đẹp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trai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nữa</a:t>
            </a:r>
            <a:r>
              <a:rPr lang="en-US" sz="3200" dirty="0">
                <a:latin typeface="+mj-lt"/>
              </a:rPr>
              <a:t> ạ!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- </a:t>
            </a:r>
            <a:r>
              <a:rPr lang="en-US" sz="3200" dirty="0" err="1">
                <a:latin typeface="+mj-lt"/>
              </a:rPr>
              <a:t>Chị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cắm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cúi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thêm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tấm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thiệp</a:t>
            </a:r>
            <a:r>
              <a:rPr lang="en-US" sz="3200" dirty="0">
                <a:latin typeface="+mj-lt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B24A12-9CDE-4F2F-817D-EBA9CCBE9349}"/>
              </a:ext>
            </a:extLst>
          </p:cNvPr>
          <p:cNvGrpSpPr/>
          <p:nvPr/>
        </p:nvGrpSpPr>
        <p:grpSpPr>
          <a:xfrm>
            <a:off x="1330145" y="3221669"/>
            <a:ext cx="2635542" cy="1276883"/>
            <a:chOff x="1225898" y="1497783"/>
            <a:chExt cx="2411087" cy="100183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38925F-8386-4732-86D1-21EF2B044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98" y="1497783"/>
              <a:ext cx="2411087" cy="100183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27097D-0E64-47E3-9EE1-25D4AF68D6E2}"/>
                </a:ext>
              </a:extLst>
            </p:cNvPr>
            <p:cNvSpPr txBox="1"/>
            <p:nvPr/>
          </p:nvSpPr>
          <p:spPr>
            <a:xfrm>
              <a:off x="1520792" y="1779176"/>
              <a:ext cx="2009182" cy="50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</a:rPr>
                <a:t>Câu</a:t>
              </a:r>
              <a:r>
                <a:rPr lang="en-US" sz="3600" b="1" dirty="0">
                  <a:solidFill>
                    <a:srgbClr val="FFFF00"/>
                  </a:solidFill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</a:rPr>
                <a:t>kể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635DA7-91F2-426D-B406-0C7CB556659A}"/>
              </a:ext>
            </a:extLst>
          </p:cNvPr>
          <p:cNvGrpSpPr/>
          <p:nvPr/>
        </p:nvGrpSpPr>
        <p:grpSpPr>
          <a:xfrm>
            <a:off x="4783260" y="3221670"/>
            <a:ext cx="2825778" cy="1276882"/>
            <a:chOff x="1225898" y="1497783"/>
            <a:chExt cx="2411087" cy="100183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F0BAAF-1D1B-43C5-B06F-499C37B8C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98" y="1497783"/>
              <a:ext cx="2411087" cy="100183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1D2506-D6CC-4095-9FF5-4F6A44FDBAC9}"/>
                </a:ext>
              </a:extLst>
            </p:cNvPr>
            <p:cNvSpPr txBox="1"/>
            <p:nvPr/>
          </p:nvSpPr>
          <p:spPr>
            <a:xfrm>
              <a:off x="1505022" y="1890802"/>
              <a:ext cx="2009182" cy="50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</a:rPr>
                <a:t>Câu</a:t>
              </a:r>
              <a:r>
                <a:rPr lang="en-US" sz="3600" b="1" dirty="0">
                  <a:solidFill>
                    <a:srgbClr val="FFFF00"/>
                  </a:solidFill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</a:rPr>
                <a:t>cảm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DD3E80-4265-4493-B9EF-BB98DB66006F}"/>
              </a:ext>
            </a:extLst>
          </p:cNvPr>
          <p:cNvGrpSpPr/>
          <p:nvPr/>
        </p:nvGrpSpPr>
        <p:grpSpPr>
          <a:xfrm>
            <a:off x="8185678" y="3183422"/>
            <a:ext cx="3086783" cy="1276883"/>
            <a:chOff x="1225898" y="1497783"/>
            <a:chExt cx="2411087" cy="100183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E4C8CBF-0B1C-405C-9B7A-5F473A7FF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98" y="1497783"/>
              <a:ext cx="2411087" cy="100183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AFC8FA-6C0D-4F51-9A50-5DED5AF2273F}"/>
                </a:ext>
              </a:extLst>
            </p:cNvPr>
            <p:cNvSpPr txBox="1"/>
            <p:nvPr/>
          </p:nvSpPr>
          <p:spPr>
            <a:xfrm>
              <a:off x="1426850" y="1785397"/>
              <a:ext cx="2009182" cy="53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</a:rPr>
                <a:t>Câu</a:t>
              </a:r>
              <a:r>
                <a:rPr lang="en-US" sz="3600" b="1" dirty="0">
                  <a:solidFill>
                    <a:srgbClr val="FFFF00"/>
                  </a:solidFill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</a:rPr>
                <a:t>khiến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F643C6-08BF-4F84-A3B9-8535728CA27A}"/>
              </a:ext>
            </a:extLst>
          </p:cNvPr>
          <p:cNvGrpSpPr/>
          <p:nvPr/>
        </p:nvGrpSpPr>
        <p:grpSpPr>
          <a:xfrm>
            <a:off x="1000526" y="5178941"/>
            <a:ext cx="11509596" cy="838770"/>
            <a:chOff x="979260" y="5369623"/>
            <a:chExt cx="11509596" cy="83877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33925D3-E068-448F-BF3C-86DAB8000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260" y="5369623"/>
              <a:ext cx="10365798" cy="83877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B2E65-B04D-4E1E-99C8-A39C61224022}"/>
                </a:ext>
              </a:extLst>
            </p:cNvPr>
            <p:cNvSpPr txBox="1"/>
            <p:nvPr/>
          </p:nvSpPr>
          <p:spPr>
            <a:xfrm>
              <a:off x="1403497" y="5514262"/>
              <a:ext cx="1108535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 hãy nhắc lại công dụng của câu kể, câu cảm, câu khiến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6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trắng to">
            <a:extLst>
              <a:ext uri="{FF2B5EF4-FFF2-40B4-BE49-F238E27FC236}">
                <a16:creationId xmlns:a16="http://schemas.microsoft.com/office/drawing/2014/main" id="{1805A941-37CE-4533-8A71-D7BCCA428F2B}"/>
              </a:ext>
            </a:extLst>
          </p:cNvPr>
          <p:cNvSpPr/>
          <p:nvPr/>
        </p:nvSpPr>
        <p:spPr>
          <a:xfrm rot="10800000">
            <a:off x="475175" y="462092"/>
            <a:ext cx="11241651" cy="5933817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!!3">
            <a:extLst>
              <a:ext uri="{FF2B5EF4-FFF2-40B4-BE49-F238E27FC236}">
                <a16:creationId xmlns:a16="http://schemas.microsoft.com/office/drawing/2014/main" id="{8D2A525A-34D9-4C60-ACAF-FBE0D8FFA25C}"/>
              </a:ext>
            </a:extLst>
          </p:cNvPr>
          <p:cNvSpPr/>
          <p:nvPr/>
        </p:nvSpPr>
        <p:spPr>
          <a:xfrm rot="10800000">
            <a:off x="7907975" y="2585111"/>
            <a:ext cx="3291840" cy="3291840"/>
          </a:xfrm>
          <a:prstGeom prst="ellipse">
            <a:avLst/>
          </a:prstGeom>
          <a:solidFill>
            <a:srgbClr val="8EBBE2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577DC6CC-DDA9-4F6E-8EF2-F465B71A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427" y="1695658"/>
            <a:ext cx="3502398" cy="429768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!!2">
            <a:extLst>
              <a:ext uri="{FF2B5EF4-FFF2-40B4-BE49-F238E27FC236}">
                <a16:creationId xmlns:a16="http://schemas.microsoft.com/office/drawing/2014/main" id="{35C9D04E-E9E6-4421-B2E6-9EEAB8502B2A}"/>
              </a:ext>
            </a:extLst>
          </p:cNvPr>
          <p:cNvSpPr/>
          <p:nvPr/>
        </p:nvSpPr>
        <p:spPr>
          <a:xfrm rot="10800000">
            <a:off x="4222492" y="959608"/>
            <a:ext cx="3383280" cy="3383280"/>
          </a:xfrm>
          <a:prstGeom prst="ellipse">
            <a:avLst/>
          </a:prstGeom>
          <a:noFill/>
          <a:ln w="38100">
            <a:solidFill>
              <a:srgbClr val="8EBBE2"/>
            </a:solidFill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!!1">
            <a:extLst>
              <a:ext uri="{FF2B5EF4-FFF2-40B4-BE49-F238E27FC236}">
                <a16:creationId xmlns:a16="http://schemas.microsoft.com/office/drawing/2014/main" id="{33D9D6CC-87DA-4C07-BA15-D45FACA1ACDA}"/>
              </a:ext>
            </a:extLst>
          </p:cNvPr>
          <p:cNvSpPr/>
          <p:nvPr/>
        </p:nvSpPr>
        <p:spPr>
          <a:xfrm rot="10800000">
            <a:off x="992186" y="2506799"/>
            <a:ext cx="3108960" cy="31089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8EBBE2"/>
            </a:solidFill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12">
            <a:extLst>
              <a:ext uri="{FF2B5EF4-FFF2-40B4-BE49-F238E27FC236}">
                <a16:creationId xmlns:a16="http://schemas.microsoft.com/office/drawing/2014/main" id="{B916B3E3-AB3F-4B82-A1DE-E4DAE06CA891}"/>
              </a:ext>
            </a:extLst>
          </p:cNvPr>
          <p:cNvSpPr txBox="1">
            <a:spLocks/>
          </p:cNvSpPr>
          <p:nvPr/>
        </p:nvSpPr>
        <p:spPr>
          <a:xfrm>
            <a:off x="1380344" y="2647922"/>
            <a:ext cx="233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15号-刀刀体" panose="00000500000000000000" pitchFamily="2" charset="-122"/>
              </a:rPr>
              <a:t>Trình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15号-刀刀体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15号-刀刀体" panose="00000500000000000000" pitchFamily="2" charset="-122"/>
              </a:rPr>
              <a:t>bày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字魂115号-刀刀体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F8F272-53BF-4A6D-9B93-D5FC713BD4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0" r="5960"/>
          <a:stretch/>
        </p:blipFill>
        <p:spPr>
          <a:xfrm>
            <a:off x="1449384" y="3354956"/>
            <a:ext cx="2194561" cy="21945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2F2652-F372-41C1-9312-C968A7632F0E}"/>
              </a:ext>
            </a:extLst>
          </p:cNvPr>
          <p:cNvGrpSpPr/>
          <p:nvPr/>
        </p:nvGrpSpPr>
        <p:grpSpPr>
          <a:xfrm>
            <a:off x="4505363" y="1213511"/>
            <a:ext cx="3029914" cy="2468880"/>
            <a:chOff x="4505364" y="1300542"/>
            <a:chExt cx="3029914" cy="246888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884393E-4B06-4C8C-8BEA-E8650E374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05364" y="1300542"/>
              <a:ext cx="3029914" cy="246888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D4D8FA7-98B0-48EA-AAE5-748F9A65D0F7}"/>
                </a:ext>
              </a:extLst>
            </p:cNvPr>
            <p:cNvSpPr txBox="1">
              <a:spLocks/>
            </p:cNvSpPr>
            <p:nvPr/>
          </p:nvSpPr>
          <p:spPr>
            <a:xfrm>
              <a:off x="4611774" y="1996290"/>
              <a:ext cx="14085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字魂115号-刀刀体" panose="00000500000000000000" pitchFamily="2" charset="-122"/>
                  <a:cs typeface="Calibri" panose="020F0502020204030204" pitchFamily="34" charset="0"/>
                </a:rPr>
                <a:t>Nhận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字魂115号-刀刀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字魂115号-刀刀体" panose="00000500000000000000" pitchFamily="2" charset="-122"/>
                  <a:cs typeface="Calibri" panose="020F0502020204030204" pitchFamily="34" charset="0"/>
                </a:rPr>
                <a:t>xét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15号-刀刀体" panose="00000500000000000000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0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475" y="457201"/>
            <a:ext cx="11007634" cy="640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189" y="457201"/>
            <a:ext cx="10789920" cy="5957808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00307-8035-4C85-A6D5-B69316D9E6BD}"/>
              </a:ext>
            </a:extLst>
          </p:cNvPr>
          <p:cNvSpPr txBox="1"/>
          <p:nvPr/>
        </p:nvSpPr>
        <p:spPr>
          <a:xfrm>
            <a:off x="1967023" y="457201"/>
            <a:ext cx="8697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kiểu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字魂105号-简雅黑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72AA0-2EFD-4D6B-9D75-4B5336086325}"/>
              </a:ext>
            </a:extLst>
          </p:cNvPr>
          <p:cNvSpPr txBox="1"/>
          <p:nvPr/>
        </p:nvSpPr>
        <p:spPr>
          <a:xfrm>
            <a:off x="3496726" y="4925045"/>
            <a:ext cx="9494875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B24A12-9CDE-4F2F-817D-EBA9CCBE9349}"/>
              </a:ext>
            </a:extLst>
          </p:cNvPr>
          <p:cNvGrpSpPr/>
          <p:nvPr/>
        </p:nvGrpSpPr>
        <p:grpSpPr>
          <a:xfrm>
            <a:off x="801189" y="1491162"/>
            <a:ext cx="2635542" cy="1276883"/>
            <a:chOff x="1225898" y="1497783"/>
            <a:chExt cx="2411087" cy="100183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38925F-8386-4732-86D1-21EF2B044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98" y="1497783"/>
              <a:ext cx="2411087" cy="100183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27097D-0E64-47E3-9EE1-25D4AF68D6E2}"/>
                </a:ext>
              </a:extLst>
            </p:cNvPr>
            <p:cNvSpPr txBox="1"/>
            <p:nvPr/>
          </p:nvSpPr>
          <p:spPr>
            <a:xfrm>
              <a:off x="1520792" y="1779176"/>
              <a:ext cx="2009182" cy="50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</a:rPr>
                <a:t>Câu</a:t>
              </a:r>
              <a:r>
                <a:rPr lang="en-US" sz="3600" b="1" dirty="0">
                  <a:solidFill>
                    <a:srgbClr val="FFFF00"/>
                  </a:solidFill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</a:rPr>
                <a:t>kể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635DA7-91F2-426D-B406-0C7CB556659A}"/>
              </a:ext>
            </a:extLst>
          </p:cNvPr>
          <p:cNvGrpSpPr/>
          <p:nvPr/>
        </p:nvGrpSpPr>
        <p:grpSpPr>
          <a:xfrm>
            <a:off x="828308" y="2852007"/>
            <a:ext cx="2668418" cy="1237949"/>
            <a:chOff x="1225898" y="1497783"/>
            <a:chExt cx="2411087" cy="100183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F0BAAF-1D1B-43C5-B06F-499C37B8C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98" y="1497783"/>
              <a:ext cx="2411087" cy="100183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1D2506-D6CC-4095-9FF5-4F6A44FDBAC9}"/>
                </a:ext>
              </a:extLst>
            </p:cNvPr>
            <p:cNvSpPr txBox="1"/>
            <p:nvPr/>
          </p:nvSpPr>
          <p:spPr>
            <a:xfrm>
              <a:off x="1505022" y="1890802"/>
              <a:ext cx="2009182" cy="50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</a:rPr>
                <a:t>Câu</a:t>
              </a:r>
              <a:r>
                <a:rPr lang="en-US" sz="3600" b="1" dirty="0">
                  <a:solidFill>
                    <a:srgbClr val="FFFF00"/>
                  </a:solidFill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</a:rPr>
                <a:t>cảm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DD3E80-4265-4493-B9EF-BB98DB66006F}"/>
              </a:ext>
            </a:extLst>
          </p:cNvPr>
          <p:cNvGrpSpPr/>
          <p:nvPr/>
        </p:nvGrpSpPr>
        <p:grpSpPr>
          <a:xfrm>
            <a:off x="793966" y="4725435"/>
            <a:ext cx="2855361" cy="1054094"/>
            <a:chOff x="1225898" y="1497783"/>
            <a:chExt cx="2411087" cy="100183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E4C8CBF-0B1C-405C-9B7A-5F473A7FF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98" y="1497783"/>
              <a:ext cx="2411087" cy="100183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AFC8FA-6C0D-4F51-9A50-5DED5AF2273F}"/>
                </a:ext>
              </a:extLst>
            </p:cNvPr>
            <p:cNvSpPr txBox="1"/>
            <p:nvPr/>
          </p:nvSpPr>
          <p:spPr>
            <a:xfrm>
              <a:off x="1426850" y="1785397"/>
              <a:ext cx="2009182" cy="53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</a:rPr>
                <a:t>Câu</a:t>
              </a:r>
              <a:r>
                <a:rPr lang="en-US" sz="3600" b="1" dirty="0">
                  <a:solidFill>
                    <a:srgbClr val="FFFF00"/>
                  </a:solidFill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</a:rPr>
                <a:t>khiến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04158" y="1816122"/>
            <a:ext cx="689163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4158" y="3221913"/>
            <a:ext cx="4591321" cy="783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</p:txBody>
      </p:sp>
    </p:spTree>
    <p:extLst>
      <p:ext uri="{BB962C8B-B14F-4D97-AF65-F5344CB8AC3E}">
        <p14:creationId xmlns:p14="http://schemas.microsoft.com/office/powerpoint/2010/main" val="30427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69" y="580265"/>
            <a:ext cx="11007634" cy="5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189" y="728311"/>
            <a:ext cx="10789920" cy="5686697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DD9D4-6C17-44FC-888F-252FCB0FFBAD}"/>
              </a:ext>
            </a:extLst>
          </p:cNvPr>
          <p:cNvSpPr txBox="1"/>
          <p:nvPr/>
        </p:nvSpPr>
        <p:spPr>
          <a:xfrm>
            <a:off x="1235465" y="806376"/>
            <a:ext cx="10013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en-US" sz="4000" b="1" dirty="0" err="1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altLang="en-US" sz="4000" b="1" dirty="0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altLang="en-US" sz="4000" b="1" dirty="0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altLang="en-US" sz="4000" b="1" dirty="0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sz="4000" b="1" dirty="0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4000" b="1" dirty="0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000" b="1" dirty="0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US" altLang="en-US" sz="4000" b="1" dirty="0">
                <a:solidFill>
                  <a:srgbClr val="0158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15892"/>
              </a:solidFill>
              <a:effectLst/>
              <a:uLnTx/>
              <a:uFillTx/>
              <a:latin typeface="Calibri" panose="020F0502020204030204" pitchFamily="34" charset="0"/>
              <a:ea typeface="字魂105号-简雅黑"/>
              <a:cs typeface="Calibri" panose="020F0502020204030204" pitchFamily="34" charset="0"/>
            </a:endParaRPr>
          </a:p>
        </p:txBody>
      </p:sp>
      <p:grpSp>
        <p:nvGrpSpPr>
          <p:cNvPr id="32" name="组合 24">
            <a:extLst>
              <a:ext uri="{FF2B5EF4-FFF2-40B4-BE49-F238E27FC236}">
                <a16:creationId xmlns:a16="http://schemas.microsoft.com/office/drawing/2014/main" id="{B2703CFC-67A4-461F-846F-134205BEBC73}"/>
              </a:ext>
            </a:extLst>
          </p:cNvPr>
          <p:cNvGrpSpPr/>
          <p:nvPr/>
        </p:nvGrpSpPr>
        <p:grpSpPr>
          <a:xfrm>
            <a:off x="869925" y="1360968"/>
            <a:ext cx="4722801" cy="4174702"/>
            <a:chOff x="834836" y="1602709"/>
            <a:chExt cx="3657600" cy="3448050"/>
          </a:xfrm>
        </p:grpSpPr>
        <p:grpSp>
          <p:nvGrpSpPr>
            <p:cNvPr id="33" name="组合 3">
              <a:extLst>
                <a:ext uri="{FF2B5EF4-FFF2-40B4-BE49-F238E27FC236}">
                  <a16:creationId xmlns:a16="http://schemas.microsoft.com/office/drawing/2014/main" id="{7EB29583-5A52-47DD-80D8-7CDE33D4C846}"/>
                </a:ext>
              </a:extLst>
            </p:cNvPr>
            <p:cNvGrpSpPr/>
            <p:nvPr/>
          </p:nvGrpSpPr>
          <p:grpSpPr>
            <a:xfrm>
              <a:off x="834836" y="1602709"/>
              <a:ext cx="3657600" cy="3448050"/>
              <a:chOff x="2052318" y="2533650"/>
              <a:chExt cx="3657600" cy="3448050"/>
            </a:xfrm>
          </p:grpSpPr>
          <p:sp>
            <p:nvSpPr>
              <p:cNvPr id="38" name="泪滴形 4">
                <a:extLst>
                  <a:ext uri="{FF2B5EF4-FFF2-40B4-BE49-F238E27FC236}">
                    <a16:creationId xmlns:a16="http://schemas.microsoft.com/office/drawing/2014/main" id="{09A44401-8569-4E11-9E96-B17D7803C4DE}"/>
                  </a:ext>
                </a:extLst>
              </p:cNvPr>
              <p:cNvSpPr/>
              <p:nvPr/>
            </p:nvSpPr>
            <p:spPr>
              <a:xfrm>
                <a:off x="2052318" y="2533650"/>
                <a:ext cx="3657600" cy="3448050"/>
              </a:xfrm>
              <a:prstGeom prst="cloud">
                <a:avLst/>
              </a:prstGeom>
              <a:solidFill>
                <a:srgbClr val="E76F6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泪滴形 5">
                <a:extLst>
                  <a:ext uri="{FF2B5EF4-FFF2-40B4-BE49-F238E27FC236}">
                    <a16:creationId xmlns:a16="http://schemas.microsoft.com/office/drawing/2014/main" id="{EC49159C-6CCE-4B7D-AF42-5E2A838B1CB1}"/>
                  </a:ext>
                </a:extLst>
              </p:cNvPr>
              <p:cNvSpPr/>
              <p:nvPr/>
            </p:nvSpPr>
            <p:spPr>
              <a:xfrm>
                <a:off x="2299968" y="2781300"/>
                <a:ext cx="3162300" cy="2952750"/>
              </a:xfrm>
              <a:prstGeom prst="cloud">
                <a:avLst/>
              </a:prstGeom>
              <a:solidFill>
                <a:srgbClr val="FAEEE2"/>
              </a:solidFill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4" name="组合 10">
              <a:extLst>
                <a:ext uri="{FF2B5EF4-FFF2-40B4-BE49-F238E27FC236}">
                  <a16:creationId xmlns:a16="http://schemas.microsoft.com/office/drawing/2014/main" id="{D42208DF-27BE-467C-BCE3-208619920F5A}"/>
                </a:ext>
              </a:extLst>
            </p:cNvPr>
            <p:cNvGrpSpPr/>
            <p:nvPr/>
          </p:nvGrpSpPr>
          <p:grpSpPr>
            <a:xfrm>
              <a:off x="1082486" y="1850359"/>
              <a:ext cx="2997998" cy="2788023"/>
              <a:chOff x="5234165" y="2193740"/>
              <a:chExt cx="2997998" cy="2788023"/>
            </a:xfrm>
          </p:grpSpPr>
          <p:sp>
            <p:nvSpPr>
              <p:cNvPr id="35" name="任意多边形: 形状 6">
                <a:extLst>
                  <a:ext uri="{FF2B5EF4-FFF2-40B4-BE49-F238E27FC236}">
                    <a16:creationId xmlns:a16="http://schemas.microsoft.com/office/drawing/2014/main" id="{5C64512F-C2BC-4F2D-B845-D968A0E17CA3}"/>
                  </a:ext>
                </a:extLst>
              </p:cNvPr>
              <p:cNvSpPr/>
              <p:nvPr/>
            </p:nvSpPr>
            <p:spPr>
              <a:xfrm rot="11880000">
                <a:off x="7650441" y="4419075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DE077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任意多边形: 形状 7">
                <a:extLst>
                  <a:ext uri="{FF2B5EF4-FFF2-40B4-BE49-F238E27FC236}">
                    <a16:creationId xmlns:a16="http://schemas.microsoft.com/office/drawing/2014/main" id="{3E45D58B-185F-4A43-8B88-ADC4C9185B31}"/>
                  </a:ext>
                </a:extLst>
              </p:cNvPr>
              <p:cNvSpPr/>
              <p:nvPr/>
            </p:nvSpPr>
            <p:spPr>
              <a:xfrm rot="11880000">
                <a:off x="5771193" y="2414644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任意多边形: 形状 8">
                <a:extLst>
                  <a:ext uri="{FF2B5EF4-FFF2-40B4-BE49-F238E27FC236}">
                    <a16:creationId xmlns:a16="http://schemas.microsoft.com/office/drawing/2014/main" id="{8B46D306-B389-4E39-83D8-111BA41BC168}"/>
                  </a:ext>
                </a:extLst>
              </p:cNvPr>
              <p:cNvSpPr/>
              <p:nvPr/>
            </p:nvSpPr>
            <p:spPr>
              <a:xfrm rot="11880000">
                <a:off x="5234165" y="2193740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pic>
        <p:nvPicPr>
          <p:cNvPr id="40" name="Picture 11">
            <a:extLst>
              <a:ext uri="{FF2B5EF4-FFF2-40B4-BE49-F238E27FC236}">
                <a16:creationId xmlns:a16="http://schemas.microsoft.com/office/drawing/2014/main" id="{8FC88601-577F-4577-AEAF-C1FD02600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01189" y="4018426"/>
            <a:ext cx="1702896" cy="28263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FF2E06B-3C8C-4546-A403-30C5885A0B8C}"/>
              </a:ext>
            </a:extLst>
          </p:cNvPr>
          <p:cNvSpPr txBox="1"/>
          <p:nvPr/>
        </p:nvSpPr>
        <p:spPr>
          <a:xfrm>
            <a:off x="1435159" y="2540607"/>
            <a:ext cx="38910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dựa vào câu khiến đã xác định được ở bài tập trước để nêu dấu hiệu.</a:t>
            </a:r>
          </a:p>
        </p:txBody>
      </p:sp>
      <p:pic>
        <p:nvPicPr>
          <p:cNvPr id="43" name="图片 8">
            <a:extLst>
              <a:ext uri="{FF2B5EF4-FFF2-40B4-BE49-F238E27FC236}">
                <a16:creationId xmlns:a16="http://schemas.microsoft.com/office/drawing/2014/main" id="{CD501988-822D-46FD-A26A-5A95A82B0D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30833" r="15823" b="25833"/>
          <a:stretch>
            <a:fillRect/>
          </a:stretch>
        </p:blipFill>
        <p:spPr>
          <a:xfrm>
            <a:off x="5147682" y="1517576"/>
            <a:ext cx="7145766" cy="397945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7616996-F376-4B79-B486-C968D023EC51}"/>
              </a:ext>
            </a:extLst>
          </p:cNvPr>
          <p:cNvSpPr txBox="1"/>
          <p:nvPr/>
        </p:nvSpPr>
        <p:spPr>
          <a:xfrm>
            <a:off x="5679607" y="2446730"/>
            <a:ext cx="60760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 khiến có dấu hiệu nhận biết là</a:t>
            </a:r>
            <a:r>
              <a:rPr lang="vi-VN" sz="30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 thúc bằng dấu chấm than.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Dùng để đưa ra yêu cầu đối với người khác.</a:t>
            </a:r>
          </a:p>
        </p:txBody>
      </p:sp>
    </p:spTree>
    <p:extLst>
      <p:ext uri="{BB962C8B-B14F-4D97-AF65-F5344CB8AC3E}">
        <p14:creationId xmlns:p14="http://schemas.microsoft.com/office/powerpoint/2010/main" val="8938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ÂM-THANH-XO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77" y="265814"/>
            <a:ext cx="11007634" cy="6234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189" y="457201"/>
            <a:ext cx="10789920" cy="5957808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00307-8035-4C85-A6D5-B69316D9E6BD}"/>
              </a:ext>
            </a:extLst>
          </p:cNvPr>
          <p:cNvSpPr txBox="1"/>
          <p:nvPr/>
        </p:nvSpPr>
        <p:spPr>
          <a:xfrm>
            <a:off x="1063257" y="925034"/>
            <a:ext cx="104319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các từ hãy, đ</a:t>
            </a:r>
            <a:r>
              <a:rPr lang="en-US" altLang="en-US" sz="3600" b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ừ</a:t>
            </a:r>
            <a:r>
              <a:rPr lang="vi-VN" altLang="en-US" sz="3600" b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</a:t>
            </a:r>
            <a:r>
              <a:rPr lang="vi-VN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chớ, đi, thôi, nào, nhé  để đặt câu khiến trong mỗi tình huống dưới đây: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字魂105号-简雅黑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6F332-2557-45A2-ABA3-D11E057D7177}"/>
              </a:ext>
            </a:extLst>
          </p:cNvPr>
          <p:cNvSpPr txBox="1"/>
          <p:nvPr/>
        </p:nvSpPr>
        <p:spPr>
          <a:xfrm>
            <a:off x="1818167" y="2339163"/>
            <a:ext cx="9572644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/>
              <a:t> </a:t>
            </a:r>
            <a:r>
              <a:rPr lang="en-US" sz="3200" dirty="0" err="1"/>
              <a:t>Nhờ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bưu</a:t>
            </a:r>
            <a:r>
              <a:rPr lang="en-US" sz="3200" dirty="0"/>
              <a:t> </a:t>
            </a:r>
            <a:r>
              <a:rPr lang="en-US" sz="3200" dirty="0" err="1"/>
              <a:t>thiếp</a:t>
            </a:r>
            <a:endParaRPr lang="en-US" sz="3200" dirty="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/>
              <a:t> </a:t>
            </a:r>
            <a:r>
              <a:rPr lang="en-US" sz="3200" dirty="0" err="1"/>
              <a:t>Muốn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nhỏ</a:t>
            </a:r>
            <a:r>
              <a:rPr lang="en-US" sz="3200" dirty="0"/>
              <a:t> </a:t>
            </a:r>
            <a:r>
              <a:rPr lang="en-US" sz="3200" dirty="0" err="1"/>
              <a:t>trật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phim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rạp</a:t>
            </a:r>
            <a:endParaRPr lang="en-US" sz="3200" dirty="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/>
              <a:t> </a:t>
            </a:r>
            <a:r>
              <a:rPr lang="en-US" sz="3200" dirty="0" err="1"/>
              <a:t>Muốn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thăm</a:t>
            </a:r>
            <a:r>
              <a:rPr lang="en-US" sz="3200" dirty="0"/>
              <a:t> </a:t>
            </a:r>
            <a:r>
              <a:rPr lang="en-US" sz="3200" dirty="0" err="1"/>
              <a:t>quê</a:t>
            </a:r>
            <a:endParaRPr lang="en-US" sz="3200" dirty="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/>
              <a:t> </a:t>
            </a:r>
            <a:r>
              <a:rPr lang="en-US" sz="3200" dirty="0" err="1"/>
              <a:t>Muốn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cuốn</a:t>
            </a:r>
            <a:r>
              <a:rPr lang="en-US" sz="3200" dirty="0"/>
              <a:t> </a:t>
            </a:r>
            <a:r>
              <a:rPr lang="en-US" sz="3200" dirty="0" err="1"/>
              <a:t>truyện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004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-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字魂105号-简雅黑"/>
        <a:cs typeface=""/>
      </a:majorFont>
      <a:minorFont>
        <a:latin typeface="Arial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447</Words>
  <Application>Microsoft Office PowerPoint</Application>
  <PresentationFormat>Widescreen</PresentationFormat>
  <Paragraphs>62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微软雅黑</vt:lpstr>
      <vt:lpstr>Arial</vt:lpstr>
      <vt:lpstr>Calibri</vt:lpstr>
      <vt:lpstr>Cambria</vt:lpstr>
      <vt:lpstr>Times New Roman</vt:lpstr>
      <vt:lpstr>Wingdings</vt:lpstr>
      <vt:lpstr>字魂55号-龙吟手书</vt:lpstr>
      <vt:lpstr>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33</cp:revision>
  <dcterms:created xsi:type="dcterms:W3CDTF">2022-07-28T23:11:30Z</dcterms:created>
  <dcterms:modified xsi:type="dcterms:W3CDTF">2025-11-10T05:48:12Z</dcterms:modified>
</cp:coreProperties>
</file>