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Default Extension="mp4" ContentType="video/mp4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3" r:id="rId2"/>
    <p:sldId id="264" r:id="rId3"/>
    <p:sldId id="265" r:id="rId4"/>
    <p:sldId id="266" r:id="rId5"/>
    <p:sldId id="262" r:id="rId6"/>
    <p:sldId id="261" r:id="rId7"/>
    <p:sldId id="260" r:id="rId8"/>
    <p:sldId id="258" r:id="rId9"/>
    <p:sldId id="257" r:id="rId10"/>
    <p:sldId id="267" r:id="rId11"/>
    <p:sldId id="268" r:id="rId12"/>
    <p:sldId id="271" r:id="rId13"/>
    <p:sldId id="272" r:id="rId14"/>
    <p:sldId id="273" r:id="rId15"/>
    <p:sldId id="275" r:id="rId16"/>
    <p:sldId id="277" r:id="rId17"/>
    <p:sldId id="279" r:id="rId18"/>
    <p:sldId id="274" r:id="rId19"/>
    <p:sldId id="280" r:id="rId2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3" d="100"/>
          <a:sy n="63" d="100"/>
        </p:scale>
        <p:origin x="1374" y="6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6C4004-EFB2-4143-B8C7-B1E55538EADE}" type="datetimeFigureOut">
              <a:rPr lang="en-US" smtClean="0"/>
              <a:t>5/1/2023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15059A-435C-49E0-BBA4-4E218F5B45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06862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6C4004-EFB2-4143-B8C7-B1E55538EADE}" type="datetimeFigureOut">
              <a:rPr lang="en-US" smtClean="0"/>
              <a:t>5/1/2023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15059A-435C-49E0-BBA4-4E218F5B45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50477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6C4004-EFB2-4143-B8C7-B1E55538EADE}" type="datetimeFigureOut">
              <a:rPr lang="en-US" smtClean="0"/>
              <a:t>5/1/2023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15059A-435C-49E0-BBA4-4E218F5B45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42482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145950" y="-1140051"/>
            <a:ext cx="6852100" cy="91440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23608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6C4004-EFB2-4143-B8C7-B1E55538EADE}" type="datetimeFigureOut">
              <a:rPr lang="en-US" smtClean="0"/>
              <a:t>5/1/2023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15059A-435C-49E0-BBA4-4E218F5B45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51796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6C4004-EFB2-4143-B8C7-B1E55538EADE}" type="datetimeFigureOut">
              <a:rPr lang="en-US" smtClean="0"/>
              <a:t>5/1/2023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15059A-435C-49E0-BBA4-4E218F5B45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73484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6C4004-EFB2-4143-B8C7-B1E55538EADE}" type="datetimeFigureOut">
              <a:rPr lang="en-US" smtClean="0"/>
              <a:t>5/1/2023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15059A-435C-49E0-BBA4-4E218F5B45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66258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6C4004-EFB2-4143-B8C7-B1E55538EADE}" type="datetimeFigureOut">
              <a:rPr lang="en-US" smtClean="0"/>
              <a:t>5/1/2023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15059A-435C-49E0-BBA4-4E218F5B45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025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6C4004-EFB2-4143-B8C7-B1E55538EADE}" type="datetimeFigureOut">
              <a:rPr lang="en-US" smtClean="0"/>
              <a:t>5/1/2023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15059A-435C-49E0-BBA4-4E218F5B45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43037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6C4004-EFB2-4143-B8C7-B1E55538EADE}" type="datetimeFigureOut">
              <a:rPr lang="en-US" smtClean="0"/>
              <a:t>5/1/2023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15059A-435C-49E0-BBA4-4E218F5B45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76184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6C4004-EFB2-4143-B8C7-B1E55538EADE}" type="datetimeFigureOut">
              <a:rPr lang="en-US" smtClean="0"/>
              <a:t>5/1/2023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15059A-435C-49E0-BBA4-4E218F5B45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8953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6C4004-EFB2-4143-B8C7-B1E55538EADE}" type="datetimeFigureOut">
              <a:rPr lang="en-US" smtClean="0"/>
              <a:t>5/1/2023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15059A-435C-49E0-BBA4-4E218F5B45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64043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6C4004-EFB2-4143-B8C7-B1E55538EADE}" type="datetimeFigureOut">
              <a:rPr lang="en-US" smtClean="0"/>
              <a:t>5/1/2023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15059A-435C-49E0-BBA4-4E218F5B45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33241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.xml"/><Relationship Id="rId6" Type="http://schemas.openxmlformats.org/officeDocument/2006/relationships/image" Target="../media/image11.jpg"/><Relationship Id="rId5" Type="http://schemas.openxmlformats.org/officeDocument/2006/relationships/image" Target="../media/image10.jpeg"/><Relationship Id="rId4" Type="http://schemas.openxmlformats.org/officeDocument/2006/relationships/image" Target="../media/image9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.xml"/><Relationship Id="rId5" Type="http://schemas.openxmlformats.org/officeDocument/2006/relationships/image" Target="../media/image12.png"/><Relationship Id="rId4" Type="http://schemas.openxmlformats.org/officeDocument/2006/relationships/image" Target="../media/image9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1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3.xml"/><Relationship Id="rId6" Type="http://schemas.openxmlformats.org/officeDocument/2006/relationships/image" Target="../media/image15.jpeg"/><Relationship Id="rId5" Type="http://schemas.openxmlformats.org/officeDocument/2006/relationships/image" Target="../media/image12.png"/><Relationship Id="rId4" Type="http://schemas.openxmlformats.org/officeDocument/2006/relationships/image" Target="../media/image9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4.xml"/><Relationship Id="rId5" Type="http://schemas.openxmlformats.org/officeDocument/2006/relationships/image" Target="../media/image12.png"/><Relationship Id="rId4" Type="http://schemas.openxmlformats.org/officeDocument/2006/relationships/image" Target="../media/image9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NGUYEN THI MINH\Desktop\Nền PP\1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/>
          <p:nvPr/>
        </p:nvSpPr>
        <p:spPr>
          <a:xfrm>
            <a:off x="601402" y="1143000"/>
            <a:ext cx="7780598" cy="2057400"/>
          </a:xfrm>
          <a:prstGeom prst="rect">
            <a:avLst/>
          </a:prstGeom>
          <a:noFill/>
        </p:spPr>
        <p:txBody>
          <a:bodyPr wrap="none">
            <a:prstTxWarp prst="textCanUp">
              <a:avLst>
                <a:gd name="adj" fmla="val 92974"/>
              </a:avLst>
            </a:prstTxWarp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>
              <a:spcBef>
                <a:spcPts val="1000"/>
              </a:spcBef>
              <a:defRPr/>
            </a:pPr>
            <a:r>
              <a:rPr lang="en-US" sz="2400" b="1" dirty="0">
                <a:ln w="11430"/>
                <a:latin typeface="Arial" pitchFamily="34" charset="0"/>
                <a:cs typeface="Arial" pitchFamily="34" charset="0"/>
              </a:rPr>
              <a:t>CHÀO MỪNG CÁC CON </a:t>
            </a:r>
          </a:p>
          <a:p>
            <a:pPr algn="ctr">
              <a:spcBef>
                <a:spcPts val="1000"/>
              </a:spcBef>
              <a:defRPr/>
            </a:pPr>
            <a:r>
              <a:rPr lang="en-US" sz="2400" b="1" dirty="0">
                <a:ln w="11430"/>
                <a:latin typeface="Arial" pitchFamily="34" charset="0"/>
                <a:cs typeface="Arial" pitchFamily="34" charset="0"/>
              </a:rPr>
              <a:t>ĐẾN VỚI TIẾT TỰ NHIÊN VÀ XÃ HỘI LỚP 2</a:t>
            </a:r>
          </a:p>
        </p:txBody>
      </p:sp>
    </p:spTree>
    <p:extLst>
      <p:ext uri="{BB962C8B-B14F-4D97-AF65-F5344CB8AC3E}">
        <p14:creationId xmlns:p14="http://schemas.microsoft.com/office/powerpoint/2010/main" val="2982641425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D8513000-AC02-48D4-A16D-79543B1058DA}"/>
              </a:ext>
            </a:extLst>
          </p:cNvPr>
          <p:cNvSpPr txBox="1"/>
          <p:nvPr/>
        </p:nvSpPr>
        <p:spPr>
          <a:xfrm>
            <a:off x="914401" y="153864"/>
            <a:ext cx="7848600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Arial" pitchFamily="34" charset="0"/>
                <a:cs typeface="Arial" pitchFamily="34" charset="0"/>
              </a:rPr>
              <a:t>Con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vật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sống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ở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nước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ngọt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(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ao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hồ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bể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cá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cảnh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)</a:t>
            </a:r>
            <a:endParaRPr lang="en-US" sz="28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215" t="4342" r="35149" b="70581"/>
          <a:stretch/>
        </p:blipFill>
        <p:spPr>
          <a:xfrm>
            <a:off x="152400" y="800193"/>
            <a:ext cx="4572000" cy="480187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205" t="37534" r="5009" b="34881"/>
          <a:stretch/>
        </p:blipFill>
        <p:spPr>
          <a:xfrm>
            <a:off x="4724400" y="990599"/>
            <a:ext cx="4419599" cy="4574743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D8513000-AC02-48D4-A16D-79543B1058DA}"/>
              </a:ext>
            </a:extLst>
          </p:cNvPr>
          <p:cNvSpPr txBox="1"/>
          <p:nvPr/>
        </p:nvSpPr>
        <p:spPr>
          <a:xfrm>
            <a:off x="935183" y="5584028"/>
            <a:ext cx="1823916" cy="646331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latin typeface="Arial" pitchFamily="34" charset="0"/>
                <a:cs typeface="Arial" pitchFamily="34" charset="0"/>
              </a:rPr>
              <a:t>cá</a:t>
            </a:r>
            <a:r>
              <a:rPr lang="en-US" sz="3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600" dirty="0" err="1" smtClean="0">
                <a:latin typeface="Arial" pitchFamily="34" charset="0"/>
                <a:cs typeface="Arial" pitchFamily="34" charset="0"/>
              </a:rPr>
              <a:t>vàng</a:t>
            </a:r>
            <a:endParaRPr lang="en-US" sz="3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8513000-AC02-48D4-A16D-79543B1058DA}"/>
              </a:ext>
            </a:extLst>
          </p:cNvPr>
          <p:cNvSpPr txBox="1"/>
          <p:nvPr/>
        </p:nvSpPr>
        <p:spPr>
          <a:xfrm>
            <a:off x="5333980" y="5565343"/>
            <a:ext cx="2209820" cy="646331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latin typeface="Arial" pitchFamily="34" charset="0"/>
                <a:cs typeface="Arial" pitchFamily="34" charset="0"/>
              </a:rPr>
              <a:t>cua</a:t>
            </a:r>
            <a:r>
              <a:rPr lang="en-US" sz="3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600" dirty="0" err="1" smtClean="0">
                <a:latin typeface="Arial" pitchFamily="34" charset="0"/>
                <a:cs typeface="Arial" pitchFamily="34" charset="0"/>
              </a:rPr>
              <a:t>đồng</a:t>
            </a:r>
            <a:endParaRPr lang="en-US" sz="36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273144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26"/>
          <p:cNvSpPr txBox="1">
            <a:spLocks noChangeArrowheads="1"/>
          </p:cNvSpPr>
          <p:nvPr/>
        </p:nvSpPr>
        <p:spPr bwMode="auto">
          <a:xfrm>
            <a:off x="457200" y="76200"/>
            <a:ext cx="8458200" cy="10143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07000"/>
              </a:lnSpc>
              <a:spcAft>
                <a:spcPts val="800"/>
              </a:spcAft>
              <a:buNone/>
            </a:pPr>
            <a:r>
              <a:rPr lang="en-US" dirty="0" err="1" smtClean="0">
                <a:effectLst/>
                <a:latin typeface="Arial" pitchFamily="34" charset="0"/>
                <a:ea typeface="Calibri" panose="020F0502020204030204" pitchFamily="34" charset="0"/>
                <a:cs typeface="Arial" pitchFamily="34" charset="0"/>
              </a:rPr>
              <a:t>Hoàn</a:t>
            </a:r>
            <a:r>
              <a:rPr lang="en-US" dirty="0" smtClean="0">
                <a:effectLst/>
                <a:latin typeface="Arial" pitchFamily="34" charset="0"/>
                <a:ea typeface="Calibri" panose="020F0502020204030204" pitchFamily="34" charset="0"/>
                <a:cs typeface="Arial" pitchFamily="34" charset="0"/>
              </a:rPr>
              <a:t> </a:t>
            </a:r>
            <a:r>
              <a:rPr lang="en-US" dirty="0" err="1" smtClean="0">
                <a:effectLst/>
                <a:latin typeface="Arial" pitchFamily="34" charset="0"/>
                <a:ea typeface="Calibri" panose="020F0502020204030204" pitchFamily="34" charset="0"/>
                <a:cs typeface="Arial" pitchFamily="34" charset="0"/>
              </a:rPr>
              <a:t>thành</a:t>
            </a:r>
            <a:r>
              <a:rPr lang="en-US" dirty="0" smtClean="0">
                <a:effectLst/>
                <a:latin typeface="Arial" pitchFamily="34" charset="0"/>
                <a:ea typeface="Calibri" panose="020F0502020204030204" pitchFamily="34" charset="0"/>
                <a:cs typeface="Arial" pitchFamily="34" charset="0"/>
              </a:rPr>
              <a:t> </a:t>
            </a:r>
            <a:r>
              <a:rPr lang="en-US" dirty="0" err="1" smtClean="0">
                <a:effectLst/>
                <a:latin typeface="Arial" pitchFamily="34" charset="0"/>
                <a:ea typeface="Calibri" panose="020F0502020204030204" pitchFamily="34" charset="0"/>
                <a:cs typeface="Arial" pitchFamily="34" charset="0"/>
              </a:rPr>
              <a:t>bảng</a:t>
            </a:r>
            <a:r>
              <a:rPr lang="en-US" dirty="0" smtClean="0">
                <a:effectLst/>
                <a:latin typeface="Arial" pitchFamily="34" charset="0"/>
                <a:ea typeface="Calibri" panose="020F0502020204030204" pitchFamily="34" charset="0"/>
                <a:cs typeface="Arial" pitchFamily="34" charset="0"/>
              </a:rPr>
              <a:t> </a:t>
            </a:r>
            <a:r>
              <a:rPr lang="en-US" dirty="0" err="1" smtClean="0">
                <a:effectLst/>
                <a:latin typeface="Arial" pitchFamily="34" charset="0"/>
                <a:ea typeface="Calibri" panose="020F0502020204030204" pitchFamily="34" charset="0"/>
                <a:cs typeface="Arial" pitchFamily="34" charset="0"/>
              </a:rPr>
              <a:t>theo</a:t>
            </a:r>
            <a:r>
              <a:rPr lang="en-US" dirty="0" smtClean="0">
                <a:effectLst/>
                <a:latin typeface="Arial" pitchFamily="34" charset="0"/>
                <a:ea typeface="Calibri" panose="020F0502020204030204" pitchFamily="34" charset="0"/>
                <a:cs typeface="Arial" pitchFamily="34" charset="0"/>
              </a:rPr>
              <a:t> </a:t>
            </a:r>
            <a:r>
              <a:rPr lang="en-US" dirty="0" err="1" smtClean="0">
                <a:effectLst/>
                <a:latin typeface="Arial" pitchFamily="34" charset="0"/>
                <a:ea typeface="Calibri" panose="020F0502020204030204" pitchFamily="34" charset="0"/>
                <a:cs typeface="Arial" pitchFamily="34" charset="0"/>
              </a:rPr>
              <a:t>gợi</a:t>
            </a:r>
            <a:r>
              <a:rPr lang="en-US" dirty="0" smtClean="0">
                <a:effectLst/>
                <a:latin typeface="Arial" pitchFamily="34" charset="0"/>
                <a:ea typeface="Calibri" panose="020F0502020204030204" pitchFamily="34" charset="0"/>
                <a:cs typeface="Arial" pitchFamily="34" charset="0"/>
              </a:rPr>
              <a:t> ý </a:t>
            </a:r>
            <a:r>
              <a:rPr lang="en-US" dirty="0" err="1" smtClean="0">
                <a:effectLst/>
                <a:latin typeface="Arial" pitchFamily="34" charset="0"/>
                <a:ea typeface="Calibri" panose="020F0502020204030204" pitchFamily="34" charset="0"/>
                <a:cs typeface="Arial" pitchFamily="34" charset="0"/>
              </a:rPr>
              <a:t>dưới</a:t>
            </a:r>
            <a:r>
              <a:rPr lang="en-US" dirty="0" smtClean="0">
                <a:effectLst/>
                <a:latin typeface="Arial" pitchFamily="34" charset="0"/>
                <a:ea typeface="Calibri" panose="020F0502020204030204" pitchFamily="34" charset="0"/>
                <a:cs typeface="Arial" pitchFamily="34" charset="0"/>
              </a:rPr>
              <a:t> </a:t>
            </a:r>
            <a:r>
              <a:rPr lang="en-US" dirty="0" err="1" smtClean="0">
                <a:effectLst/>
                <a:latin typeface="Arial" pitchFamily="34" charset="0"/>
                <a:ea typeface="Calibri" panose="020F0502020204030204" pitchFamily="34" charset="0"/>
                <a:cs typeface="Arial" pitchFamily="34" charset="0"/>
              </a:rPr>
              <a:t>đây</a:t>
            </a:r>
            <a:r>
              <a:rPr lang="en-US" dirty="0" smtClean="0">
                <a:effectLst/>
                <a:latin typeface="Arial" pitchFamily="34" charset="0"/>
                <a:ea typeface="Calibri" panose="020F0502020204030204" pitchFamily="34" charset="0"/>
                <a:cs typeface="Arial" pitchFamily="34" charset="0"/>
              </a:rPr>
              <a:t> </a:t>
            </a:r>
            <a:r>
              <a:rPr lang="en-US" dirty="0" err="1" smtClean="0">
                <a:effectLst/>
                <a:latin typeface="Arial" pitchFamily="34" charset="0"/>
                <a:ea typeface="Calibri" panose="020F0502020204030204" pitchFamily="34" charset="0"/>
                <a:cs typeface="Arial" pitchFamily="34" charset="0"/>
              </a:rPr>
              <a:t>rồi</a:t>
            </a:r>
            <a:r>
              <a:rPr lang="en-US" dirty="0" smtClean="0">
                <a:effectLst/>
                <a:latin typeface="Arial" pitchFamily="34" charset="0"/>
                <a:ea typeface="Calibri" panose="020F0502020204030204" pitchFamily="34" charset="0"/>
                <a:cs typeface="Arial" pitchFamily="34" charset="0"/>
              </a:rPr>
              <a:t> chia </a:t>
            </a:r>
            <a:r>
              <a:rPr lang="en-US" dirty="0" err="1" smtClean="0">
                <a:effectLst/>
                <a:latin typeface="Arial" pitchFamily="34" charset="0"/>
                <a:ea typeface="Calibri" panose="020F0502020204030204" pitchFamily="34" charset="0"/>
                <a:cs typeface="Arial" pitchFamily="34" charset="0"/>
              </a:rPr>
              <a:t>sẻ</a:t>
            </a:r>
            <a:r>
              <a:rPr lang="en-US" dirty="0" smtClean="0">
                <a:effectLst/>
                <a:latin typeface="Arial" pitchFamily="34" charset="0"/>
                <a:ea typeface="Calibri" panose="020F0502020204030204" pitchFamily="34" charset="0"/>
                <a:cs typeface="Arial" pitchFamily="34" charset="0"/>
              </a:rPr>
              <a:t> </a:t>
            </a:r>
            <a:r>
              <a:rPr lang="en-US" dirty="0" err="1" smtClean="0">
                <a:effectLst/>
                <a:latin typeface="Arial" pitchFamily="34" charset="0"/>
                <a:ea typeface="Calibri" panose="020F0502020204030204" pitchFamily="34" charset="0"/>
                <a:cs typeface="Arial" pitchFamily="34" charset="0"/>
              </a:rPr>
              <a:t>với</a:t>
            </a:r>
            <a:r>
              <a:rPr lang="en-US" dirty="0" smtClean="0">
                <a:effectLst/>
                <a:latin typeface="Arial" pitchFamily="34" charset="0"/>
                <a:ea typeface="Calibri" panose="020F0502020204030204" pitchFamily="34" charset="0"/>
                <a:cs typeface="Arial" pitchFamily="34" charset="0"/>
              </a:rPr>
              <a:t> </a:t>
            </a:r>
            <a:r>
              <a:rPr lang="en-US" dirty="0" err="1" smtClean="0">
                <a:effectLst/>
                <a:latin typeface="Arial" pitchFamily="34" charset="0"/>
                <a:ea typeface="Calibri" panose="020F0502020204030204" pitchFamily="34" charset="0"/>
                <a:cs typeface="Arial" pitchFamily="34" charset="0"/>
              </a:rPr>
              <a:t>các</a:t>
            </a:r>
            <a:r>
              <a:rPr lang="en-US" dirty="0" smtClean="0">
                <a:effectLst/>
                <a:latin typeface="Arial" pitchFamily="34" charset="0"/>
                <a:ea typeface="Calibri" panose="020F0502020204030204" pitchFamily="34" charset="0"/>
                <a:cs typeface="Arial" pitchFamily="34" charset="0"/>
              </a:rPr>
              <a:t> </a:t>
            </a:r>
            <a:r>
              <a:rPr lang="en-US" dirty="0" err="1" smtClean="0">
                <a:effectLst/>
                <a:latin typeface="Arial" pitchFamily="34" charset="0"/>
                <a:ea typeface="Calibri" panose="020F0502020204030204" pitchFamily="34" charset="0"/>
                <a:cs typeface="Arial" pitchFamily="34" charset="0"/>
              </a:rPr>
              <a:t>bạn</a:t>
            </a:r>
            <a:r>
              <a:rPr lang="en-US" dirty="0" smtClean="0">
                <a:effectLst/>
                <a:latin typeface="Arial" pitchFamily="34" charset="0"/>
                <a:ea typeface="Calibri" panose="020F0502020204030204" pitchFamily="34" charset="0"/>
                <a:cs typeface="Arial" pitchFamily="34" charset="0"/>
              </a:rPr>
              <a:t> </a:t>
            </a:r>
            <a:r>
              <a:rPr lang="en-US" dirty="0" err="1" smtClean="0">
                <a:effectLst/>
                <a:latin typeface="Arial" pitchFamily="34" charset="0"/>
                <a:ea typeface="Calibri" panose="020F0502020204030204" pitchFamily="34" charset="0"/>
                <a:cs typeface="Arial" pitchFamily="34" charset="0"/>
              </a:rPr>
              <a:t>trong</a:t>
            </a:r>
            <a:r>
              <a:rPr lang="en-US" dirty="0" smtClean="0">
                <a:effectLst/>
                <a:latin typeface="Arial" pitchFamily="34" charset="0"/>
                <a:ea typeface="Calibri" panose="020F0502020204030204" pitchFamily="34" charset="0"/>
                <a:cs typeface="Arial" pitchFamily="34" charset="0"/>
              </a:rPr>
              <a:t> </a:t>
            </a:r>
            <a:r>
              <a:rPr lang="en-US" dirty="0" err="1" smtClean="0">
                <a:effectLst/>
                <a:latin typeface="Arial" pitchFamily="34" charset="0"/>
                <a:ea typeface="Calibri" panose="020F0502020204030204" pitchFamily="34" charset="0"/>
                <a:cs typeface="Arial" pitchFamily="34" charset="0"/>
              </a:rPr>
              <a:t>nhóm</a:t>
            </a:r>
            <a:r>
              <a:rPr lang="en-US" dirty="0" smtClean="0">
                <a:effectLst/>
                <a:latin typeface="Arial" pitchFamily="34" charset="0"/>
                <a:ea typeface="Calibri" panose="020F0502020204030204" pitchFamily="34" charset="0"/>
                <a:cs typeface="Arial" pitchFamily="34" charset="0"/>
              </a:rPr>
              <a:t>.</a:t>
            </a:r>
            <a:endParaRPr lang="en-US" dirty="0">
              <a:effectLst/>
              <a:latin typeface="Arial" pitchFamily="34" charset="0"/>
              <a:ea typeface="Calibri" panose="020F0502020204030204" pitchFamily="34" charset="0"/>
              <a:cs typeface="Arial" pitchFamily="34" charset="0"/>
            </a:endParaRPr>
          </a:p>
        </p:txBody>
      </p:sp>
      <p:sp>
        <p:nvSpPr>
          <p:cNvPr id="3" name="文本框 26"/>
          <p:cNvSpPr txBox="1">
            <a:spLocks noChangeArrowheads="1"/>
          </p:cNvSpPr>
          <p:nvPr/>
        </p:nvSpPr>
        <p:spPr bwMode="auto">
          <a:xfrm>
            <a:off x="101993" y="76200"/>
            <a:ext cx="762000" cy="5533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07000"/>
              </a:lnSpc>
              <a:spcAft>
                <a:spcPts val="800"/>
              </a:spcAft>
              <a:buNone/>
            </a:pPr>
            <a:r>
              <a:rPr lang="en-US" dirty="0" smtClean="0">
                <a:latin typeface="Arial" pitchFamily="34" charset="0"/>
                <a:ea typeface="Calibri" panose="020F0502020204030204" pitchFamily="34" charset="0"/>
                <a:cs typeface="Arial" pitchFamily="34" charset="0"/>
              </a:rPr>
              <a:t>2.</a:t>
            </a:r>
            <a:endParaRPr lang="en-US" dirty="0">
              <a:effectLst/>
              <a:latin typeface="Arial" pitchFamily="34" charset="0"/>
              <a:ea typeface="Calibri" panose="020F0502020204030204" pitchFamily="34" charset="0"/>
              <a:cs typeface="Arial" pitchFamily="34" charset="0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72226681"/>
              </p:ext>
            </p:extLst>
          </p:nvPr>
        </p:nvGraphicFramePr>
        <p:xfrm>
          <a:off x="157413" y="1288475"/>
          <a:ext cx="8813407" cy="50292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01371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39298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20335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20335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17914">
                <a:tc rowSpan="2">
                  <a:txBody>
                    <a:bodyPr/>
                    <a:lstStyle/>
                    <a:p>
                      <a:pPr algn="ctr"/>
                      <a:r>
                        <a:rPr lang="en-US" sz="2400" b="1" dirty="0" err="1" smtClean="0">
                          <a:latin typeface="Arial" pitchFamily="34" charset="0"/>
                          <a:cs typeface="Arial" pitchFamily="34" charset="0"/>
                        </a:rPr>
                        <a:t>Hình</a:t>
                      </a:r>
                      <a:endParaRPr lang="en-US" sz="24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solidFill>
                      <a:srgbClr val="92D050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2400" b="1" dirty="0" err="1" smtClean="0">
                          <a:latin typeface="Arial" pitchFamily="34" charset="0"/>
                          <a:cs typeface="Arial" pitchFamily="34" charset="0"/>
                        </a:rPr>
                        <a:t>Tên</a:t>
                      </a:r>
                      <a:r>
                        <a:rPr lang="en-US" sz="2400" b="1" baseline="0" dirty="0" smtClean="0">
                          <a:latin typeface="Arial" pitchFamily="34" charset="0"/>
                          <a:cs typeface="Arial" pitchFamily="34" charset="0"/>
                        </a:rPr>
                        <a:t> con </a:t>
                      </a:r>
                      <a:r>
                        <a:rPr lang="en-US" sz="2400" b="1" baseline="0" dirty="0" err="1" smtClean="0">
                          <a:latin typeface="Arial" pitchFamily="34" charset="0"/>
                          <a:cs typeface="Arial" pitchFamily="34" charset="0"/>
                        </a:rPr>
                        <a:t>vật</a:t>
                      </a:r>
                      <a:endParaRPr lang="en-US" sz="24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solidFill>
                      <a:srgbClr val="92D050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2400" b="1" dirty="0" err="1" smtClean="0">
                          <a:latin typeface="Arial" pitchFamily="34" charset="0"/>
                          <a:cs typeface="Arial" pitchFamily="34" charset="0"/>
                        </a:rPr>
                        <a:t>Môi</a:t>
                      </a:r>
                      <a:r>
                        <a:rPr lang="en-US" sz="2400" b="1" baseline="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2400" b="1" baseline="0" dirty="0" err="1" smtClean="0">
                          <a:latin typeface="Arial" pitchFamily="34" charset="0"/>
                          <a:cs typeface="Arial" pitchFamily="34" charset="0"/>
                        </a:rPr>
                        <a:t>trường</a:t>
                      </a:r>
                      <a:r>
                        <a:rPr lang="en-US" sz="2400" b="1" baseline="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2400" b="1" baseline="0" dirty="0" err="1" smtClean="0">
                          <a:latin typeface="Arial" pitchFamily="34" charset="0"/>
                          <a:cs typeface="Arial" pitchFamily="34" charset="0"/>
                        </a:rPr>
                        <a:t>sống</a:t>
                      </a:r>
                      <a:endParaRPr lang="en-US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solidFill>
                      <a:srgbClr val="92D05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17914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US" sz="2400" dirty="0"/>
                    </a:p>
                  </a:txBody>
                  <a:tcPr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 smtClean="0">
                          <a:latin typeface="Arial" pitchFamily="34" charset="0"/>
                          <a:cs typeface="Arial" pitchFamily="34" charset="0"/>
                        </a:rPr>
                        <a:t>Trên</a:t>
                      </a:r>
                      <a:r>
                        <a:rPr lang="en-US" sz="2400" baseline="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2400" baseline="0" dirty="0" err="1" smtClean="0">
                          <a:latin typeface="Arial" pitchFamily="34" charset="0"/>
                          <a:cs typeface="Arial" pitchFamily="34" charset="0"/>
                        </a:rPr>
                        <a:t>cạn</a:t>
                      </a:r>
                      <a:endParaRPr lang="en-US"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 smtClean="0">
                          <a:latin typeface="Arial" pitchFamily="34" charset="0"/>
                          <a:cs typeface="Arial" pitchFamily="34" charset="0"/>
                        </a:rPr>
                        <a:t>Dưới</a:t>
                      </a:r>
                      <a:r>
                        <a:rPr lang="en-US" sz="2400" baseline="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2400" baseline="0" dirty="0" err="1" smtClean="0">
                          <a:latin typeface="Arial" pitchFamily="34" charset="0"/>
                          <a:cs typeface="Arial" pitchFamily="34" charset="0"/>
                        </a:rPr>
                        <a:t>nước</a:t>
                      </a:r>
                      <a:endParaRPr lang="en-US"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17914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  <a:endParaRPr lang="en-US"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2400" dirty="0" err="1" smtClean="0">
                          <a:latin typeface="Arial" pitchFamily="34" charset="0"/>
                          <a:cs typeface="Arial" pitchFamily="34" charset="0"/>
                        </a:rPr>
                        <a:t>bò</a:t>
                      </a:r>
                      <a:endParaRPr lang="en-US"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Arial" pitchFamily="34" charset="0"/>
                          <a:cs typeface="Arial" pitchFamily="34" charset="0"/>
                        </a:rPr>
                        <a:t>x</a:t>
                      </a:r>
                      <a:endParaRPr lang="en-US"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17914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Arial" pitchFamily="34" charset="0"/>
                          <a:cs typeface="Arial" pitchFamily="34" charset="0"/>
                        </a:rPr>
                        <a:t>2</a:t>
                      </a:r>
                      <a:endParaRPr lang="en-US"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2400" dirty="0" err="1" smtClean="0">
                          <a:latin typeface="Arial" pitchFamily="34" charset="0"/>
                          <a:cs typeface="Arial" pitchFamily="34" charset="0"/>
                        </a:rPr>
                        <a:t>cá</a:t>
                      </a:r>
                      <a:r>
                        <a:rPr lang="en-US" sz="2400" baseline="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2400" baseline="0" dirty="0" err="1" smtClean="0">
                          <a:latin typeface="Arial" pitchFamily="34" charset="0"/>
                          <a:cs typeface="Arial" pitchFamily="34" charset="0"/>
                        </a:rPr>
                        <a:t>vàng</a:t>
                      </a:r>
                      <a:endParaRPr lang="en-US"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Arial" pitchFamily="34" charset="0"/>
                          <a:cs typeface="Arial" pitchFamily="34" charset="0"/>
                        </a:rPr>
                        <a:t>x</a:t>
                      </a:r>
                      <a:endParaRPr lang="en-US"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17914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Arial" pitchFamily="34" charset="0"/>
                          <a:cs typeface="Arial" pitchFamily="34" charset="0"/>
                        </a:rPr>
                        <a:t>3</a:t>
                      </a:r>
                      <a:endParaRPr lang="en-US"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2400" dirty="0" err="1" smtClean="0">
                          <a:latin typeface="Arial" pitchFamily="34" charset="0"/>
                          <a:cs typeface="Arial" pitchFamily="34" charset="0"/>
                        </a:rPr>
                        <a:t>gà</a:t>
                      </a:r>
                      <a:r>
                        <a:rPr lang="en-US" sz="2400" baseline="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2400" baseline="0" dirty="0" err="1" smtClean="0">
                          <a:latin typeface="Arial" pitchFamily="34" charset="0"/>
                          <a:cs typeface="Arial" pitchFamily="34" charset="0"/>
                        </a:rPr>
                        <a:t>trống</a:t>
                      </a:r>
                      <a:endParaRPr lang="en-US"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Arial" pitchFamily="34" charset="0"/>
                          <a:cs typeface="Arial" pitchFamily="34" charset="0"/>
                        </a:rPr>
                        <a:t>x</a:t>
                      </a:r>
                      <a:endParaRPr lang="en-US"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17914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Arial" pitchFamily="34" charset="0"/>
                          <a:cs typeface="Arial" pitchFamily="34" charset="0"/>
                        </a:rPr>
                        <a:t>4</a:t>
                      </a:r>
                      <a:endParaRPr lang="en-US"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2400" dirty="0" err="1" smtClean="0">
                          <a:latin typeface="Arial" pitchFamily="34" charset="0"/>
                          <a:cs typeface="Arial" pitchFamily="34" charset="0"/>
                        </a:rPr>
                        <a:t>chó</a:t>
                      </a:r>
                      <a:endParaRPr lang="en-US"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Arial" pitchFamily="34" charset="0"/>
                          <a:cs typeface="Arial" pitchFamily="34" charset="0"/>
                        </a:rPr>
                        <a:t>x</a:t>
                      </a:r>
                      <a:endParaRPr lang="en-US"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17914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Arial" pitchFamily="34" charset="0"/>
                          <a:cs typeface="Arial" pitchFamily="34" charset="0"/>
                        </a:rPr>
                        <a:t>5</a:t>
                      </a:r>
                      <a:endParaRPr lang="en-US"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2400" dirty="0" err="1" smtClean="0">
                          <a:latin typeface="Arial" pitchFamily="34" charset="0"/>
                          <a:cs typeface="Arial" pitchFamily="34" charset="0"/>
                        </a:rPr>
                        <a:t>hổ</a:t>
                      </a:r>
                      <a:endParaRPr lang="en-US"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Arial" pitchFamily="34" charset="0"/>
                          <a:cs typeface="Arial" pitchFamily="34" charset="0"/>
                        </a:rPr>
                        <a:t>x</a:t>
                      </a:r>
                      <a:endParaRPr lang="en-US"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17914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Arial" pitchFamily="34" charset="0"/>
                          <a:cs typeface="Arial" pitchFamily="34" charset="0"/>
                        </a:rPr>
                        <a:t>6</a:t>
                      </a:r>
                      <a:endParaRPr lang="en-US"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2400" baseline="0" dirty="0" err="1" smtClean="0">
                          <a:latin typeface="Arial" pitchFamily="34" charset="0"/>
                          <a:cs typeface="Arial" pitchFamily="34" charset="0"/>
                        </a:rPr>
                        <a:t>cua</a:t>
                      </a:r>
                      <a:r>
                        <a:rPr lang="en-US" sz="2400" baseline="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2400" baseline="0" dirty="0" err="1" smtClean="0">
                          <a:latin typeface="Arial" pitchFamily="34" charset="0"/>
                          <a:cs typeface="Arial" pitchFamily="34" charset="0"/>
                        </a:rPr>
                        <a:t>đồng</a:t>
                      </a:r>
                      <a:endParaRPr lang="en-US"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Arial" pitchFamily="34" charset="0"/>
                          <a:cs typeface="Arial" pitchFamily="34" charset="0"/>
                        </a:rPr>
                        <a:t>x</a:t>
                      </a:r>
                      <a:endParaRPr lang="en-US"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17914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Arial" pitchFamily="34" charset="0"/>
                          <a:cs typeface="Arial" pitchFamily="34" charset="0"/>
                        </a:rPr>
                        <a:t>7</a:t>
                      </a:r>
                      <a:endParaRPr lang="en-US"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2400" baseline="0" dirty="0" err="1" smtClean="0">
                          <a:latin typeface="Arial" pitchFamily="34" charset="0"/>
                          <a:cs typeface="Arial" pitchFamily="34" charset="0"/>
                        </a:rPr>
                        <a:t>cá</a:t>
                      </a:r>
                      <a:r>
                        <a:rPr lang="en-US" sz="2400" baseline="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2400" baseline="0" dirty="0" err="1" smtClean="0">
                          <a:latin typeface="Arial" pitchFamily="34" charset="0"/>
                          <a:cs typeface="Arial" pitchFamily="34" charset="0"/>
                        </a:rPr>
                        <a:t>heo</a:t>
                      </a:r>
                      <a:endParaRPr lang="en-US"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Arial" pitchFamily="34" charset="0"/>
                          <a:cs typeface="Arial" pitchFamily="34" charset="0"/>
                        </a:rPr>
                        <a:t>x</a:t>
                      </a:r>
                      <a:endParaRPr lang="en-US"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17914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Arial" pitchFamily="34" charset="0"/>
                          <a:cs typeface="Arial" pitchFamily="34" charset="0"/>
                        </a:rPr>
                        <a:t>8</a:t>
                      </a:r>
                      <a:endParaRPr lang="en-US"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2400" dirty="0" err="1" smtClean="0">
                          <a:latin typeface="Arial" pitchFamily="34" charset="0"/>
                          <a:cs typeface="Arial" pitchFamily="34" charset="0"/>
                        </a:rPr>
                        <a:t>sao</a:t>
                      </a:r>
                      <a:r>
                        <a:rPr lang="en-US" sz="240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2400" dirty="0" err="1" smtClean="0">
                          <a:latin typeface="Arial" pitchFamily="34" charset="0"/>
                          <a:cs typeface="Arial" pitchFamily="34" charset="0"/>
                        </a:rPr>
                        <a:t>biển</a:t>
                      </a:r>
                      <a:endParaRPr lang="en-US"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Arial" pitchFamily="34" charset="0"/>
                          <a:cs typeface="Arial" pitchFamily="34" charset="0"/>
                        </a:rPr>
                        <a:t>x</a:t>
                      </a:r>
                      <a:endParaRPr lang="en-US"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417914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Arial" pitchFamily="34" charset="0"/>
                          <a:cs typeface="Arial" pitchFamily="34" charset="0"/>
                        </a:rPr>
                        <a:t>9</a:t>
                      </a:r>
                      <a:endParaRPr lang="en-US"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2400" dirty="0" err="1" smtClean="0">
                          <a:latin typeface="Arial" pitchFamily="34" charset="0"/>
                          <a:cs typeface="Arial" pitchFamily="34" charset="0"/>
                        </a:rPr>
                        <a:t>lạc</a:t>
                      </a:r>
                      <a:r>
                        <a:rPr lang="en-US" sz="2400" baseline="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2400" baseline="0" dirty="0" err="1" smtClean="0">
                          <a:latin typeface="Arial" pitchFamily="34" charset="0"/>
                          <a:cs typeface="Arial" pitchFamily="34" charset="0"/>
                        </a:rPr>
                        <a:t>đà</a:t>
                      </a:r>
                      <a:endParaRPr lang="en-US"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Arial" pitchFamily="34" charset="0"/>
                          <a:cs typeface="Arial" pitchFamily="34" charset="0"/>
                        </a:rPr>
                        <a:t>x</a:t>
                      </a:r>
                      <a:endParaRPr lang="en-US"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621453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本框 26"/>
          <p:cNvSpPr txBox="1">
            <a:spLocks noChangeArrowheads="1"/>
          </p:cNvSpPr>
          <p:nvPr/>
        </p:nvSpPr>
        <p:spPr bwMode="auto">
          <a:xfrm>
            <a:off x="1069394" y="739485"/>
            <a:ext cx="7513504" cy="750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algn="ctr">
              <a:lnSpc>
                <a:spcPct val="107000"/>
              </a:lnSpc>
              <a:spcAft>
                <a:spcPts val="800"/>
              </a:spcAft>
              <a:buNone/>
            </a:pPr>
            <a:r>
              <a:rPr lang="en-US" sz="4000" dirty="0" smtClean="0">
                <a:latin typeface="Arial" pitchFamily="34" charset="0"/>
                <a:cs typeface="Arial" pitchFamily="34" charset="0"/>
              </a:rPr>
              <a:t>“</a:t>
            </a:r>
            <a:r>
              <a:rPr lang="en-US" sz="4000" dirty="0" err="1" smtClean="0">
                <a:latin typeface="Arial" pitchFamily="34" charset="0"/>
                <a:cs typeface="Arial" pitchFamily="34" charset="0"/>
              </a:rPr>
              <a:t>Tìm</a:t>
            </a:r>
            <a:r>
              <a:rPr lang="en-US" sz="4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4000" dirty="0" err="1" smtClean="0">
                <a:latin typeface="Arial" pitchFamily="34" charset="0"/>
                <a:cs typeface="Arial" pitchFamily="34" charset="0"/>
              </a:rPr>
              <a:t>những</a:t>
            </a:r>
            <a:r>
              <a:rPr lang="en-US" sz="4000" dirty="0" smtClean="0">
                <a:latin typeface="Arial" pitchFamily="34" charset="0"/>
                <a:cs typeface="Arial" pitchFamily="34" charset="0"/>
              </a:rPr>
              <a:t> con </a:t>
            </a:r>
            <a:r>
              <a:rPr lang="en-US" sz="4000" dirty="0" err="1" smtClean="0">
                <a:latin typeface="Arial" pitchFamily="34" charset="0"/>
                <a:cs typeface="Arial" pitchFamily="34" charset="0"/>
              </a:rPr>
              <a:t>vật</a:t>
            </a:r>
            <a:r>
              <a:rPr lang="en-US" sz="4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4000" dirty="0" err="1" smtClean="0">
                <a:latin typeface="Arial" pitchFamily="34" charset="0"/>
                <a:cs typeface="Arial" pitchFamily="34" charset="0"/>
              </a:rPr>
              <a:t>cùng</a:t>
            </a:r>
            <a:r>
              <a:rPr lang="en-US" sz="4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4000" dirty="0" err="1" smtClean="0">
                <a:latin typeface="Arial" pitchFamily="34" charset="0"/>
                <a:cs typeface="Arial" pitchFamily="34" charset="0"/>
              </a:rPr>
              <a:t>nhóm</a:t>
            </a:r>
            <a:r>
              <a:rPr lang="en-US" sz="4000" dirty="0" smtClean="0">
                <a:latin typeface="Arial" pitchFamily="34" charset="0"/>
                <a:cs typeface="Arial" pitchFamily="34" charset="0"/>
              </a:rPr>
              <a:t>”</a:t>
            </a:r>
            <a:r>
              <a:rPr lang="vi-VN" sz="4000" dirty="0" smtClean="0">
                <a:latin typeface="Arial" pitchFamily="34" charset="0"/>
                <a:cs typeface="Arial" pitchFamily="34" charset="0"/>
              </a:rPr>
              <a:t> </a:t>
            </a:r>
            <a:endParaRPr lang="en-US" sz="4000" dirty="0">
              <a:effectLst/>
              <a:latin typeface="Arial" pitchFamily="34" charset="0"/>
              <a:ea typeface="Calibri" panose="020F0502020204030204" pitchFamily="34" charset="0"/>
              <a:cs typeface="Arial" pitchFamily="34" charset="0"/>
            </a:endParaRPr>
          </a:p>
        </p:txBody>
      </p:sp>
      <p:pic>
        <p:nvPicPr>
          <p:cNvPr id="8" name="图片 1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800600" y="116897"/>
            <a:ext cx="3886200" cy="714375"/>
          </a:xfrm>
          <a:prstGeom prst="rect">
            <a:avLst/>
          </a:prstGeom>
        </p:spPr>
      </p:pic>
      <p:pic>
        <p:nvPicPr>
          <p:cNvPr id="9" name="PA_图片 20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2860960" y="40620"/>
            <a:ext cx="783113" cy="7429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2" name="Picture 2" descr="C:\Users\Minhthangpc.VN\Desktop\z3050446885620_73b4f35fe1a89c364ced727543dc990a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004" y="702212"/>
            <a:ext cx="862013" cy="8096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004" y="1518170"/>
            <a:ext cx="8807596" cy="50951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05636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26"/>
          <p:cNvSpPr txBox="1">
            <a:spLocks noChangeArrowheads="1"/>
          </p:cNvSpPr>
          <p:nvPr/>
        </p:nvSpPr>
        <p:spPr bwMode="auto">
          <a:xfrm>
            <a:off x="741214" y="635248"/>
            <a:ext cx="8174185" cy="5533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07000"/>
              </a:lnSpc>
              <a:spcAft>
                <a:spcPts val="800"/>
              </a:spcAft>
              <a:buNone/>
            </a:pPr>
            <a:r>
              <a:rPr lang="en-US" dirty="0" err="1" smtClean="0">
                <a:effectLst/>
                <a:latin typeface="Arial" pitchFamily="34" charset="0"/>
                <a:ea typeface="Calibri" panose="020F0502020204030204" pitchFamily="34" charset="0"/>
                <a:cs typeface="Arial" pitchFamily="34" charset="0"/>
              </a:rPr>
              <a:t>Bảng</a:t>
            </a:r>
            <a:r>
              <a:rPr lang="en-US" dirty="0" smtClean="0">
                <a:effectLst/>
                <a:latin typeface="Arial" pitchFamily="34" charset="0"/>
                <a:ea typeface="Calibri" panose="020F0502020204030204" pitchFamily="34" charset="0"/>
                <a:cs typeface="Arial" pitchFamily="34" charset="0"/>
              </a:rPr>
              <a:t> </a:t>
            </a:r>
            <a:r>
              <a:rPr lang="en-US" dirty="0" err="1" smtClean="0">
                <a:effectLst/>
                <a:latin typeface="Arial" pitchFamily="34" charset="0"/>
                <a:ea typeface="Calibri" panose="020F0502020204030204" pitchFamily="34" charset="0"/>
                <a:cs typeface="Arial" pitchFamily="34" charset="0"/>
              </a:rPr>
              <a:t>phân</a:t>
            </a:r>
            <a:r>
              <a:rPr lang="en-US" dirty="0" smtClean="0">
                <a:effectLst/>
                <a:latin typeface="Arial" pitchFamily="34" charset="0"/>
                <a:ea typeface="Calibri" panose="020F0502020204030204" pitchFamily="34" charset="0"/>
                <a:cs typeface="Arial" pitchFamily="34" charset="0"/>
              </a:rPr>
              <a:t> </a:t>
            </a:r>
            <a:r>
              <a:rPr lang="en-US" dirty="0" err="1" smtClean="0">
                <a:effectLst/>
                <a:latin typeface="Arial" pitchFamily="34" charset="0"/>
                <a:ea typeface="Calibri" panose="020F0502020204030204" pitchFamily="34" charset="0"/>
                <a:cs typeface="Arial" pitchFamily="34" charset="0"/>
              </a:rPr>
              <a:t>loại</a:t>
            </a:r>
            <a:r>
              <a:rPr lang="en-US" dirty="0" smtClean="0">
                <a:effectLst/>
                <a:latin typeface="Arial" pitchFamily="34" charset="0"/>
                <a:ea typeface="Calibri" panose="020F0502020204030204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ea typeface="Calibri" panose="020F0502020204030204" pitchFamily="34" charset="0"/>
                <a:cs typeface="Arial" pitchFamily="34" charset="0"/>
              </a:rPr>
              <a:t>động</a:t>
            </a:r>
            <a:r>
              <a:rPr lang="en-US" dirty="0" smtClean="0">
                <a:effectLst/>
                <a:latin typeface="Arial" pitchFamily="34" charset="0"/>
                <a:ea typeface="Calibri" panose="020F0502020204030204" pitchFamily="34" charset="0"/>
                <a:cs typeface="Arial" pitchFamily="34" charset="0"/>
              </a:rPr>
              <a:t> </a:t>
            </a:r>
            <a:r>
              <a:rPr lang="en-US" dirty="0" err="1" smtClean="0">
                <a:effectLst/>
                <a:latin typeface="Arial" pitchFamily="34" charset="0"/>
                <a:ea typeface="Calibri" panose="020F0502020204030204" pitchFamily="34" charset="0"/>
                <a:cs typeface="Arial" pitchFamily="34" charset="0"/>
              </a:rPr>
              <a:t>vật</a:t>
            </a:r>
            <a:r>
              <a:rPr lang="en-US" dirty="0" smtClean="0">
                <a:effectLst/>
                <a:latin typeface="Arial" pitchFamily="34" charset="0"/>
                <a:ea typeface="Calibri" panose="020F0502020204030204" pitchFamily="34" charset="0"/>
                <a:cs typeface="Arial" pitchFamily="34" charset="0"/>
              </a:rPr>
              <a:t> </a:t>
            </a:r>
            <a:r>
              <a:rPr lang="en-US" dirty="0" err="1" smtClean="0">
                <a:effectLst/>
                <a:latin typeface="Arial" pitchFamily="34" charset="0"/>
                <a:ea typeface="Calibri" panose="020F0502020204030204" pitchFamily="34" charset="0"/>
                <a:cs typeface="Arial" pitchFamily="34" charset="0"/>
              </a:rPr>
              <a:t>theo</a:t>
            </a:r>
            <a:r>
              <a:rPr lang="en-US" dirty="0" smtClean="0">
                <a:effectLst/>
                <a:latin typeface="Arial" pitchFamily="34" charset="0"/>
                <a:ea typeface="Calibri" panose="020F0502020204030204" pitchFamily="34" charset="0"/>
                <a:cs typeface="Arial" pitchFamily="34" charset="0"/>
              </a:rPr>
              <a:t> </a:t>
            </a:r>
            <a:r>
              <a:rPr lang="en-US" dirty="0" err="1" smtClean="0">
                <a:effectLst/>
                <a:latin typeface="Arial" pitchFamily="34" charset="0"/>
                <a:ea typeface="Calibri" panose="020F0502020204030204" pitchFamily="34" charset="0"/>
                <a:cs typeface="Arial" pitchFamily="34" charset="0"/>
              </a:rPr>
              <a:t>môi</a:t>
            </a:r>
            <a:r>
              <a:rPr lang="en-US" dirty="0" smtClean="0">
                <a:effectLst/>
                <a:latin typeface="Arial" pitchFamily="34" charset="0"/>
                <a:ea typeface="Calibri" panose="020F0502020204030204" pitchFamily="34" charset="0"/>
                <a:cs typeface="Arial" pitchFamily="34" charset="0"/>
              </a:rPr>
              <a:t> </a:t>
            </a:r>
            <a:r>
              <a:rPr lang="en-US" dirty="0" err="1" smtClean="0">
                <a:effectLst/>
                <a:latin typeface="Arial" pitchFamily="34" charset="0"/>
                <a:ea typeface="Calibri" panose="020F0502020204030204" pitchFamily="34" charset="0"/>
                <a:cs typeface="Arial" pitchFamily="34" charset="0"/>
              </a:rPr>
              <a:t>trường</a:t>
            </a:r>
            <a:r>
              <a:rPr lang="en-US" dirty="0" smtClean="0">
                <a:effectLst/>
                <a:latin typeface="Arial" pitchFamily="34" charset="0"/>
                <a:ea typeface="Calibri" panose="020F0502020204030204" pitchFamily="34" charset="0"/>
                <a:cs typeface="Arial" pitchFamily="34" charset="0"/>
              </a:rPr>
              <a:t> </a:t>
            </a:r>
            <a:r>
              <a:rPr lang="en-US" dirty="0" err="1" smtClean="0">
                <a:effectLst/>
                <a:latin typeface="Arial" pitchFamily="34" charset="0"/>
                <a:ea typeface="Calibri" panose="020F0502020204030204" pitchFamily="34" charset="0"/>
                <a:cs typeface="Arial" pitchFamily="34" charset="0"/>
              </a:rPr>
              <a:t>sống</a:t>
            </a:r>
            <a:endParaRPr lang="en-US" dirty="0">
              <a:effectLst/>
              <a:latin typeface="Arial" pitchFamily="34" charset="0"/>
              <a:ea typeface="Calibri" panose="020F0502020204030204" pitchFamily="34" charset="0"/>
              <a:cs typeface="Arial" pitchFamily="34" charset="0"/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06304649"/>
              </p:ext>
            </p:extLst>
          </p:nvPr>
        </p:nvGraphicFramePr>
        <p:xfrm>
          <a:off x="242455" y="1563260"/>
          <a:ext cx="8610600" cy="4114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053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3053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400" baseline="0" dirty="0" err="1" smtClean="0">
                          <a:latin typeface="Arial" pitchFamily="34" charset="0"/>
                          <a:cs typeface="Arial" pitchFamily="34" charset="0"/>
                        </a:rPr>
                        <a:t>Động</a:t>
                      </a:r>
                      <a:r>
                        <a:rPr lang="en-US" sz="2400" baseline="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2400" baseline="0" dirty="0" err="1" smtClean="0">
                          <a:latin typeface="Arial" pitchFamily="34" charset="0"/>
                          <a:cs typeface="Arial" pitchFamily="34" charset="0"/>
                        </a:rPr>
                        <a:t>vật</a:t>
                      </a:r>
                      <a:r>
                        <a:rPr lang="en-US" sz="2400" baseline="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2400" baseline="0" dirty="0" err="1" smtClean="0">
                          <a:latin typeface="Arial" pitchFamily="34" charset="0"/>
                          <a:cs typeface="Arial" pitchFamily="34" charset="0"/>
                        </a:rPr>
                        <a:t>sống</a:t>
                      </a:r>
                      <a:r>
                        <a:rPr lang="en-US" sz="2400" baseline="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2400" baseline="0" dirty="0" err="1" smtClean="0">
                          <a:latin typeface="Arial" pitchFamily="34" charset="0"/>
                          <a:cs typeface="Arial" pitchFamily="34" charset="0"/>
                        </a:rPr>
                        <a:t>trên</a:t>
                      </a:r>
                      <a:r>
                        <a:rPr lang="en-US" sz="2400" baseline="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2400" baseline="0" dirty="0" err="1" smtClean="0">
                          <a:latin typeface="Arial" pitchFamily="34" charset="0"/>
                          <a:cs typeface="Arial" pitchFamily="34" charset="0"/>
                        </a:rPr>
                        <a:t>cạn</a:t>
                      </a:r>
                      <a:endParaRPr lang="en-US"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aseline="0" dirty="0" err="1" smtClean="0">
                          <a:latin typeface="Arial" pitchFamily="34" charset="0"/>
                          <a:cs typeface="Arial" pitchFamily="34" charset="0"/>
                        </a:rPr>
                        <a:t>Động</a:t>
                      </a:r>
                      <a:r>
                        <a:rPr lang="en-US" sz="2400" baseline="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2400" baseline="0" dirty="0" err="1" smtClean="0">
                          <a:latin typeface="Arial" pitchFamily="34" charset="0"/>
                          <a:cs typeface="Arial" pitchFamily="34" charset="0"/>
                        </a:rPr>
                        <a:t>vật</a:t>
                      </a:r>
                      <a:r>
                        <a:rPr lang="en-US" sz="2400" baseline="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2400" baseline="0" dirty="0" err="1" smtClean="0">
                          <a:latin typeface="Arial" pitchFamily="34" charset="0"/>
                          <a:cs typeface="Arial" pitchFamily="34" charset="0"/>
                        </a:rPr>
                        <a:t>sống</a:t>
                      </a:r>
                      <a:r>
                        <a:rPr lang="en-US" sz="2400" baseline="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2400" baseline="0" dirty="0" err="1" smtClean="0">
                          <a:latin typeface="Arial" pitchFamily="34" charset="0"/>
                          <a:cs typeface="Arial" pitchFamily="34" charset="0"/>
                        </a:rPr>
                        <a:t>dưới</a:t>
                      </a:r>
                      <a:r>
                        <a:rPr lang="en-US" sz="2400" baseline="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2400" baseline="0" dirty="0" err="1" smtClean="0">
                          <a:latin typeface="Arial" pitchFamily="34" charset="0"/>
                          <a:cs typeface="Arial" pitchFamily="34" charset="0"/>
                        </a:rPr>
                        <a:t>nước</a:t>
                      </a:r>
                      <a:endParaRPr lang="en-US"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aseline="0" dirty="0" err="1" smtClean="0">
                          <a:latin typeface="Arial" pitchFamily="34" charset="0"/>
                          <a:cs typeface="Arial" pitchFamily="34" charset="0"/>
                        </a:rPr>
                        <a:t>cá</a:t>
                      </a:r>
                      <a:r>
                        <a:rPr lang="en-US" sz="2400" baseline="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2400" baseline="0" dirty="0" err="1" smtClean="0">
                          <a:latin typeface="Arial" pitchFamily="34" charset="0"/>
                          <a:cs typeface="Arial" pitchFamily="34" charset="0"/>
                        </a:rPr>
                        <a:t>thu</a:t>
                      </a:r>
                      <a:endParaRPr lang="en-US"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aseline="0" dirty="0" err="1" smtClean="0">
                          <a:latin typeface="Arial" pitchFamily="34" charset="0"/>
                          <a:cs typeface="Arial" pitchFamily="34" charset="0"/>
                        </a:rPr>
                        <a:t>thỏ</a:t>
                      </a:r>
                      <a:endParaRPr lang="en-US"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aseline="0" dirty="0" err="1" smtClean="0">
                          <a:latin typeface="Arial" pitchFamily="34" charset="0"/>
                          <a:cs typeface="Arial" pitchFamily="34" charset="0"/>
                        </a:rPr>
                        <a:t>ngựa</a:t>
                      </a:r>
                      <a:endParaRPr lang="en-US"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aseline="0" dirty="0" err="1" smtClean="0">
                          <a:latin typeface="Arial" pitchFamily="34" charset="0"/>
                          <a:cs typeface="Arial" pitchFamily="34" charset="0"/>
                        </a:rPr>
                        <a:t>voi</a:t>
                      </a:r>
                      <a:endParaRPr lang="en-US"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aseline="0" dirty="0" err="1" smtClean="0">
                          <a:latin typeface="Arial" pitchFamily="34" charset="0"/>
                          <a:cs typeface="Arial" pitchFamily="34" charset="0"/>
                        </a:rPr>
                        <a:t>chim</a:t>
                      </a:r>
                      <a:r>
                        <a:rPr lang="en-US" sz="2400" baseline="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2400" baseline="0" dirty="0" err="1" smtClean="0">
                          <a:latin typeface="Arial" pitchFamily="34" charset="0"/>
                          <a:cs typeface="Arial" pitchFamily="34" charset="0"/>
                        </a:rPr>
                        <a:t>bồ</a:t>
                      </a:r>
                      <a:r>
                        <a:rPr lang="en-US" sz="2400" baseline="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2400" baseline="0" dirty="0" err="1" smtClean="0">
                          <a:latin typeface="Arial" pitchFamily="34" charset="0"/>
                          <a:cs typeface="Arial" pitchFamily="34" charset="0"/>
                        </a:rPr>
                        <a:t>câu</a:t>
                      </a:r>
                      <a:endParaRPr lang="en-US"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aseline="0" dirty="0" err="1" smtClean="0">
                          <a:latin typeface="Arial" pitchFamily="34" charset="0"/>
                          <a:cs typeface="Arial" pitchFamily="34" charset="0"/>
                        </a:rPr>
                        <a:t>gấu</a:t>
                      </a:r>
                      <a:endParaRPr lang="en-US"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aseline="0" dirty="0" err="1" smtClean="0">
                          <a:latin typeface="Arial" pitchFamily="34" charset="0"/>
                          <a:cs typeface="Arial" pitchFamily="34" charset="0"/>
                        </a:rPr>
                        <a:t>tôm</a:t>
                      </a:r>
                      <a:endParaRPr lang="en-US"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 smtClean="0">
                          <a:latin typeface="Arial" pitchFamily="34" charset="0"/>
                          <a:cs typeface="Arial" pitchFamily="34" charset="0"/>
                        </a:rPr>
                        <a:t>cá</a:t>
                      </a:r>
                      <a:r>
                        <a:rPr lang="en-US" sz="2400" baseline="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2400" baseline="0" dirty="0" err="1" smtClean="0">
                          <a:latin typeface="Arial" pitchFamily="34" charset="0"/>
                          <a:cs typeface="Arial" pitchFamily="34" charset="0"/>
                        </a:rPr>
                        <a:t>chép</a:t>
                      </a:r>
                      <a:endParaRPr lang="en-US"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cxnSp>
        <p:nvCxnSpPr>
          <p:cNvPr id="4" name="Straight Connector 3"/>
          <p:cNvCxnSpPr/>
          <p:nvPr/>
        </p:nvCxnSpPr>
        <p:spPr>
          <a:xfrm flipV="1">
            <a:off x="3373483" y="3415553"/>
            <a:ext cx="2397033" cy="26894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626903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本框 26"/>
          <p:cNvSpPr txBox="1">
            <a:spLocks noChangeArrowheads="1"/>
          </p:cNvSpPr>
          <p:nvPr/>
        </p:nvSpPr>
        <p:spPr bwMode="auto">
          <a:xfrm>
            <a:off x="348994" y="1031946"/>
            <a:ext cx="8372442" cy="40780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algn="just">
              <a:lnSpc>
                <a:spcPct val="107000"/>
              </a:lnSpc>
              <a:spcAft>
                <a:spcPts val="800"/>
              </a:spcAft>
              <a:buNone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- </a:t>
            </a:r>
            <a:r>
              <a:rPr lang="en-US" sz="4000" dirty="0" err="1" smtClean="0">
                <a:latin typeface="Arial" pitchFamily="34" charset="0"/>
                <a:cs typeface="Arial" pitchFamily="34" charset="0"/>
              </a:rPr>
              <a:t>Có</a:t>
            </a:r>
            <a:r>
              <a:rPr lang="en-US" sz="4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4000" dirty="0" err="1" smtClean="0">
                <a:latin typeface="Arial" pitchFamily="34" charset="0"/>
                <a:cs typeface="Arial" pitchFamily="34" charset="0"/>
              </a:rPr>
              <a:t>môi</a:t>
            </a:r>
            <a:r>
              <a:rPr lang="en-US" sz="4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4000" dirty="0" err="1" smtClean="0">
                <a:latin typeface="Arial" pitchFamily="34" charset="0"/>
                <a:cs typeface="Arial" pitchFamily="34" charset="0"/>
              </a:rPr>
              <a:t>trường</a:t>
            </a:r>
            <a:r>
              <a:rPr lang="en-US" sz="4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4000" dirty="0" err="1" smtClean="0">
                <a:latin typeface="Arial" pitchFamily="34" charset="0"/>
                <a:cs typeface="Arial" pitchFamily="34" charset="0"/>
              </a:rPr>
              <a:t>sống</a:t>
            </a:r>
            <a:r>
              <a:rPr lang="en-US" sz="4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4000" dirty="0" err="1" smtClean="0">
                <a:latin typeface="Arial" pitchFamily="34" charset="0"/>
                <a:cs typeface="Arial" pitchFamily="34" charset="0"/>
              </a:rPr>
              <a:t>trên</a:t>
            </a:r>
            <a:r>
              <a:rPr lang="en-US" sz="4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4000" dirty="0" err="1" smtClean="0">
                <a:latin typeface="Arial" pitchFamily="34" charset="0"/>
                <a:cs typeface="Arial" pitchFamily="34" charset="0"/>
              </a:rPr>
              <a:t>cạn</a:t>
            </a:r>
            <a:r>
              <a:rPr lang="en-US" sz="4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4000" dirty="0" err="1" smtClean="0">
                <a:latin typeface="Arial" pitchFamily="34" charset="0"/>
                <a:cs typeface="Arial" pitchFamily="34" charset="0"/>
              </a:rPr>
              <a:t>và</a:t>
            </a:r>
            <a:r>
              <a:rPr lang="en-US" sz="4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4000" dirty="0" err="1" smtClean="0">
                <a:latin typeface="Arial" pitchFamily="34" charset="0"/>
                <a:cs typeface="Arial" pitchFamily="34" charset="0"/>
              </a:rPr>
              <a:t>môi</a:t>
            </a:r>
            <a:r>
              <a:rPr lang="en-US" sz="4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4000" dirty="0" err="1" smtClean="0">
                <a:latin typeface="Arial" pitchFamily="34" charset="0"/>
                <a:cs typeface="Arial" pitchFamily="34" charset="0"/>
              </a:rPr>
              <a:t>trường</a:t>
            </a:r>
            <a:r>
              <a:rPr lang="en-US" sz="4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4000" dirty="0" err="1" smtClean="0">
                <a:latin typeface="Arial" pitchFamily="34" charset="0"/>
                <a:cs typeface="Arial" pitchFamily="34" charset="0"/>
              </a:rPr>
              <a:t>sống</a:t>
            </a:r>
            <a:r>
              <a:rPr lang="en-US" sz="4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4000" dirty="0" err="1" smtClean="0">
                <a:latin typeface="Arial" pitchFamily="34" charset="0"/>
                <a:cs typeface="Arial" pitchFamily="34" charset="0"/>
              </a:rPr>
              <a:t>dưới</a:t>
            </a:r>
            <a:r>
              <a:rPr lang="en-US" sz="4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4000" dirty="0" err="1" smtClean="0">
                <a:latin typeface="Arial" pitchFamily="34" charset="0"/>
                <a:cs typeface="Arial" pitchFamily="34" charset="0"/>
              </a:rPr>
              <a:t>nước</a:t>
            </a:r>
            <a:r>
              <a:rPr lang="en-US" sz="4000" dirty="0" smtClean="0">
                <a:latin typeface="Arial" pitchFamily="34" charset="0"/>
                <a:cs typeface="Arial" pitchFamily="34" charset="0"/>
              </a:rPr>
              <a:t>. </a:t>
            </a:r>
          </a:p>
          <a:p>
            <a:pPr marL="571500" indent="-571500" algn="just">
              <a:lnSpc>
                <a:spcPct val="107000"/>
              </a:lnSpc>
              <a:spcAft>
                <a:spcPts val="800"/>
              </a:spcAft>
              <a:buFontTx/>
              <a:buChar char="-"/>
            </a:pPr>
            <a:r>
              <a:rPr lang="en-US" sz="4000" dirty="0" err="1" smtClean="0">
                <a:latin typeface="Arial" pitchFamily="34" charset="0"/>
                <a:cs typeface="Arial" pitchFamily="34" charset="0"/>
              </a:rPr>
              <a:t>Có</a:t>
            </a:r>
            <a:r>
              <a:rPr lang="en-US" sz="4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4000" dirty="0" err="1" smtClean="0">
                <a:latin typeface="Arial" pitchFamily="34" charset="0"/>
                <a:cs typeface="Arial" pitchFamily="34" charset="0"/>
              </a:rPr>
              <a:t>thể</a:t>
            </a:r>
            <a:r>
              <a:rPr lang="en-US" sz="4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4000" dirty="0" err="1" smtClean="0">
                <a:latin typeface="Arial" pitchFamily="34" charset="0"/>
                <a:cs typeface="Arial" pitchFamily="34" charset="0"/>
              </a:rPr>
              <a:t>phân</a:t>
            </a:r>
            <a:r>
              <a:rPr lang="en-US" sz="4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4000" dirty="0" err="1" smtClean="0">
                <a:latin typeface="Arial" pitchFamily="34" charset="0"/>
                <a:cs typeface="Arial" pitchFamily="34" charset="0"/>
              </a:rPr>
              <a:t>thành</a:t>
            </a:r>
            <a:r>
              <a:rPr lang="en-US" sz="4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4000" dirty="0" err="1" smtClean="0">
                <a:latin typeface="Arial" pitchFamily="34" charset="0"/>
                <a:cs typeface="Arial" pitchFamily="34" charset="0"/>
              </a:rPr>
              <a:t>hai</a:t>
            </a:r>
            <a:r>
              <a:rPr lang="en-US" sz="4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4000" dirty="0" err="1" smtClean="0">
                <a:latin typeface="Arial" pitchFamily="34" charset="0"/>
                <a:cs typeface="Arial" pitchFamily="34" charset="0"/>
              </a:rPr>
              <a:t>nhóm</a:t>
            </a:r>
            <a:r>
              <a:rPr lang="en-US" sz="4000" dirty="0" smtClean="0">
                <a:latin typeface="Arial" pitchFamily="34" charset="0"/>
                <a:cs typeface="Arial" pitchFamily="34" charset="0"/>
              </a:rPr>
              <a:t>: 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  <a:buNone/>
            </a:pPr>
            <a:r>
              <a:rPr lang="en-US" sz="4000" dirty="0" smtClean="0">
                <a:latin typeface="Arial" pitchFamily="34" charset="0"/>
                <a:cs typeface="Arial" pitchFamily="34" charset="0"/>
              </a:rPr>
              <a:t>+  </a:t>
            </a:r>
            <a:r>
              <a:rPr lang="en-US" sz="4000" dirty="0" err="1" smtClean="0">
                <a:latin typeface="Arial" pitchFamily="34" charset="0"/>
                <a:cs typeface="Arial" pitchFamily="34" charset="0"/>
              </a:rPr>
              <a:t>Động</a:t>
            </a:r>
            <a:r>
              <a:rPr lang="en-US" sz="4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4000" dirty="0" err="1" smtClean="0">
                <a:latin typeface="Arial" pitchFamily="34" charset="0"/>
                <a:cs typeface="Arial" pitchFamily="34" charset="0"/>
              </a:rPr>
              <a:t>vật</a:t>
            </a:r>
            <a:r>
              <a:rPr lang="en-US" sz="4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4000" dirty="0" err="1" smtClean="0">
                <a:latin typeface="Arial" pitchFamily="34" charset="0"/>
                <a:cs typeface="Arial" pitchFamily="34" charset="0"/>
              </a:rPr>
              <a:t>sống</a:t>
            </a:r>
            <a:r>
              <a:rPr lang="en-US" sz="4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4000" dirty="0" err="1" smtClean="0">
                <a:latin typeface="Arial" pitchFamily="34" charset="0"/>
                <a:cs typeface="Arial" pitchFamily="34" charset="0"/>
              </a:rPr>
              <a:t>trên</a:t>
            </a:r>
            <a:r>
              <a:rPr lang="en-US" sz="4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4000" dirty="0" err="1" smtClean="0">
                <a:latin typeface="Arial" pitchFamily="34" charset="0"/>
                <a:cs typeface="Arial" pitchFamily="34" charset="0"/>
              </a:rPr>
              <a:t>cạn</a:t>
            </a:r>
            <a:endParaRPr lang="en-US" sz="4000" dirty="0">
              <a:latin typeface="Arial" pitchFamily="34" charset="0"/>
              <a:cs typeface="Arial" pitchFamily="34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  <a:buNone/>
            </a:pPr>
            <a:r>
              <a:rPr lang="en-US" sz="4000" dirty="0" smtClean="0">
                <a:latin typeface="Arial" pitchFamily="34" charset="0"/>
                <a:cs typeface="Arial" pitchFamily="34" charset="0"/>
              </a:rPr>
              <a:t>+  </a:t>
            </a:r>
            <a:r>
              <a:rPr lang="en-US" sz="4000" dirty="0" err="1">
                <a:latin typeface="Arial" pitchFamily="34" charset="0"/>
                <a:cs typeface="Arial" pitchFamily="34" charset="0"/>
              </a:rPr>
              <a:t>Đ</a:t>
            </a:r>
            <a:r>
              <a:rPr lang="en-US" sz="4000" dirty="0" err="1" smtClean="0">
                <a:latin typeface="Arial" pitchFamily="34" charset="0"/>
                <a:cs typeface="Arial" pitchFamily="34" charset="0"/>
              </a:rPr>
              <a:t>ộng</a:t>
            </a:r>
            <a:r>
              <a:rPr lang="en-US" sz="4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4000" dirty="0" err="1" smtClean="0">
                <a:latin typeface="Arial" pitchFamily="34" charset="0"/>
                <a:cs typeface="Arial" pitchFamily="34" charset="0"/>
              </a:rPr>
              <a:t>vật</a:t>
            </a:r>
            <a:r>
              <a:rPr lang="en-US" sz="4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4000" dirty="0" err="1" smtClean="0">
                <a:latin typeface="Arial" pitchFamily="34" charset="0"/>
                <a:cs typeface="Arial" pitchFamily="34" charset="0"/>
              </a:rPr>
              <a:t>sống</a:t>
            </a:r>
            <a:r>
              <a:rPr lang="en-US" sz="4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4000" dirty="0" err="1" smtClean="0">
                <a:latin typeface="Arial" pitchFamily="34" charset="0"/>
                <a:cs typeface="Arial" pitchFamily="34" charset="0"/>
              </a:rPr>
              <a:t>dưới</a:t>
            </a:r>
            <a:r>
              <a:rPr lang="en-US" sz="4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4000" dirty="0" err="1" smtClean="0">
                <a:latin typeface="Arial" pitchFamily="34" charset="0"/>
                <a:cs typeface="Arial" pitchFamily="34" charset="0"/>
              </a:rPr>
              <a:t>nước</a:t>
            </a:r>
            <a:r>
              <a:rPr lang="en-US" sz="4000" dirty="0" smtClean="0">
                <a:latin typeface="Arial" pitchFamily="34" charset="0"/>
                <a:cs typeface="Arial" pitchFamily="34" charset="0"/>
              </a:rPr>
              <a:t>.</a:t>
            </a:r>
            <a:endParaRPr lang="en-US" sz="4000" dirty="0">
              <a:effectLst/>
              <a:latin typeface="Arial" pitchFamily="34" charset="0"/>
              <a:ea typeface="Calibri" panose="020F0502020204030204" pitchFamily="34" charset="0"/>
              <a:cs typeface="Arial" pitchFamily="34" charset="0"/>
            </a:endParaRPr>
          </a:p>
        </p:txBody>
      </p:sp>
      <p:pic>
        <p:nvPicPr>
          <p:cNvPr id="8" name="图片 1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500579" y="685800"/>
            <a:ext cx="3886200" cy="714375"/>
          </a:xfrm>
          <a:prstGeom prst="rect">
            <a:avLst/>
          </a:prstGeom>
        </p:spPr>
      </p:pic>
      <p:pic>
        <p:nvPicPr>
          <p:cNvPr id="9" name="PA_图片 20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314358" y="123824"/>
            <a:ext cx="783113" cy="7429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0" name="3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2172" r="6123"/>
          <a:stretch>
            <a:fillRect/>
          </a:stretch>
        </p:blipFill>
        <p:spPr>
          <a:xfrm>
            <a:off x="0" y="5602039"/>
            <a:ext cx="5715000" cy="1255960"/>
          </a:xfrm>
          <a:prstGeom prst="rect">
            <a:avLst/>
          </a:prstGeom>
        </p:spPr>
      </p:pic>
      <p:pic>
        <p:nvPicPr>
          <p:cNvPr id="11" name="3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2172" r="6123"/>
          <a:stretch>
            <a:fillRect/>
          </a:stretch>
        </p:blipFill>
        <p:spPr>
          <a:xfrm flipH="1">
            <a:off x="4267197" y="5302001"/>
            <a:ext cx="4856019" cy="15559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7206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834" y="457200"/>
            <a:ext cx="8924182" cy="5410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54204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ự sinh sản của ếch - Khoa học lớp 5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06896" y="838200"/>
            <a:ext cx="8162511" cy="5334000"/>
          </a:xfrm>
          <a:prstGeom prst="rect">
            <a:avLst/>
          </a:prstGeom>
        </p:spPr>
      </p:pic>
      <p:sp>
        <p:nvSpPr>
          <p:cNvPr id="3" name="文本框 26"/>
          <p:cNvSpPr txBox="1">
            <a:spLocks noChangeArrowheads="1"/>
          </p:cNvSpPr>
          <p:nvPr/>
        </p:nvSpPr>
        <p:spPr bwMode="auto">
          <a:xfrm>
            <a:off x="1219200" y="350694"/>
            <a:ext cx="5780887" cy="4587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algn="ctr">
              <a:lnSpc>
                <a:spcPct val="107000"/>
              </a:lnSpc>
              <a:spcAft>
                <a:spcPts val="800"/>
              </a:spcAft>
              <a:buNone/>
            </a:pPr>
            <a:r>
              <a:rPr lang="en-US" sz="2400" dirty="0" err="1" smtClean="0">
                <a:solidFill>
                  <a:srgbClr val="FF0000"/>
                </a:solidFill>
                <a:effectLst/>
                <a:latin typeface="Arial" pitchFamily="34" charset="0"/>
                <a:ea typeface="Calibri" panose="020F0502020204030204" pitchFamily="34" charset="0"/>
                <a:cs typeface="Arial" pitchFamily="34" charset="0"/>
              </a:rPr>
              <a:t>Mời</a:t>
            </a:r>
            <a:r>
              <a:rPr lang="en-US" sz="2400" dirty="0" smtClean="0">
                <a:solidFill>
                  <a:srgbClr val="FF0000"/>
                </a:solidFill>
                <a:effectLst/>
                <a:latin typeface="Arial" pitchFamily="34" charset="0"/>
                <a:ea typeface="Calibri" panose="020F0502020204030204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effectLst/>
                <a:latin typeface="Arial" pitchFamily="34" charset="0"/>
                <a:ea typeface="Calibri" panose="020F0502020204030204" pitchFamily="34" charset="0"/>
                <a:cs typeface="Arial" pitchFamily="34" charset="0"/>
              </a:rPr>
              <a:t>các</a:t>
            </a:r>
            <a:r>
              <a:rPr lang="en-US" sz="2400" dirty="0" smtClean="0">
                <a:solidFill>
                  <a:srgbClr val="FF0000"/>
                </a:solidFill>
                <a:effectLst/>
                <a:latin typeface="Arial" pitchFamily="34" charset="0"/>
                <a:ea typeface="Calibri" panose="020F0502020204030204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Arial" pitchFamily="34" charset="0"/>
                <a:ea typeface="Calibri" panose="020F0502020204030204" pitchFamily="34" charset="0"/>
                <a:cs typeface="Arial" pitchFamily="34" charset="0"/>
              </a:rPr>
              <a:t>bạn</a:t>
            </a:r>
            <a:r>
              <a:rPr lang="en-US" sz="2400" dirty="0" smtClean="0">
                <a:solidFill>
                  <a:srgbClr val="FF0000"/>
                </a:solidFill>
                <a:latin typeface="Arial" pitchFamily="34" charset="0"/>
                <a:ea typeface="Calibri" panose="020F0502020204030204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effectLst/>
                <a:latin typeface="Arial" pitchFamily="34" charset="0"/>
                <a:ea typeface="Calibri" panose="020F0502020204030204" pitchFamily="34" charset="0"/>
                <a:cs typeface="Arial" pitchFamily="34" charset="0"/>
              </a:rPr>
              <a:t>cùng</a:t>
            </a:r>
            <a:r>
              <a:rPr lang="en-US" sz="2400" dirty="0" smtClean="0">
                <a:solidFill>
                  <a:srgbClr val="FF0000"/>
                </a:solidFill>
                <a:effectLst/>
                <a:latin typeface="Arial" pitchFamily="34" charset="0"/>
                <a:ea typeface="Calibri" panose="020F0502020204030204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effectLst/>
                <a:latin typeface="Arial" pitchFamily="34" charset="0"/>
                <a:ea typeface="Calibri" panose="020F0502020204030204" pitchFamily="34" charset="0"/>
                <a:cs typeface="Arial" pitchFamily="34" charset="0"/>
              </a:rPr>
              <a:t>tìm</a:t>
            </a:r>
            <a:r>
              <a:rPr lang="en-US" sz="2400" dirty="0" smtClean="0">
                <a:solidFill>
                  <a:srgbClr val="FF0000"/>
                </a:solidFill>
                <a:effectLst/>
                <a:latin typeface="Arial" pitchFamily="34" charset="0"/>
                <a:ea typeface="Calibri" panose="020F0502020204030204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effectLst/>
                <a:latin typeface="Arial" pitchFamily="34" charset="0"/>
                <a:ea typeface="Calibri" panose="020F0502020204030204" pitchFamily="34" charset="0"/>
                <a:cs typeface="Arial" pitchFamily="34" charset="0"/>
              </a:rPr>
              <a:t>hiểu</a:t>
            </a:r>
            <a:r>
              <a:rPr lang="en-US" sz="2400" dirty="0" smtClean="0">
                <a:solidFill>
                  <a:srgbClr val="FF0000"/>
                </a:solidFill>
                <a:effectLst/>
                <a:latin typeface="Arial" pitchFamily="34" charset="0"/>
                <a:ea typeface="Calibri" panose="020F0502020204030204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effectLst/>
                <a:latin typeface="Arial" pitchFamily="34" charset="0"/>
                <a:ea typeface="Calibri" panose="020F0502020204030204" pitchFamily="34" charset="0"/>
                <a:cs typeface="Arial" pitchFamily="34" charset="0"/>
              </a:rPr>
              <a:t>về</a:t>
            </a:r>
            <a:r>
              <a:rPr lang="en-US" sz="2400" dirty="0" smtClean="0">
                <a:solidFill>
                  <a:srgbClr val="FF0000"/>
                </a:solidFill>
                <a:effectLst/>
                <a:latin typeface="Arial" pitchFamily="34" charset="0"/>
                <a:ea typeface="Calibri" panose="020F0502020204030204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effectLst/>
                <a:latin typeface="Arial" pitchFamily="34" charset="0"/>
                <a:ea typeface="Calibri" panose="020F0502020204030204" pitchFamily="34" charset="0"/>
                <a:cs typeface="Arial" pitchFamily="34" charset="0"/>
              </a:rPr>
              <a:t>loài</a:t>
            </a:r>
            <a:r>
              <a:rPr lang="en-US" sz="2400" dirty="0" smtClean="0">
                <a:solidFill>
                  <a:srgbClr val="FF0000"/>
                </a:solidFill>
                <a:effectLst/>
                <a:latin typeface="Arial" pitchFamily="34" charset="0"/>
                <a:ea typeface="Calibri" panose="020F0502020204030204" pitchFamily="34" charset="0"/>
                <a:cs typeface="Arial" pitchFamily="34" charset="0"/>
              </a:rPr>
              <a:t> </a:t>
            </a:r>
            <a:r>
              <a:rPr lang="en-US" sz="2400" i="1" dirty="0" err="1" smtClean="0">
                <a:solidFill>
                  <a:srgbClr val="FF0000"/>
                </a:solidFill>
                <a:effectLst/>
                <a:latin typeface="Arial" pitchFamily="34" charset="0"/>
                <a:ea typeface="Calibri" panose="020F0502020204030204" pitchFamily="34" charset="0"/>
                <a:cs typeface="Arial" pitchFamily="34" charset="0"/>
              </a:rPr>
              <a:t>ếch</a:t>
            </a:r>
            <a:r>
              <a:rPr lang="en-US" sz="2400" dirty="0" smtClean="0">
                <a:solidFill>
                  <a:srgbClr val="FF0000"/>
                </a:solidFill>
                <a:effectLst/>
                <a:latin typeface="Arial" pitchFamily="34" charset="0"/>
                <a:ea typeface="Calibri" panose="020F0502020204030204" pitchFamily="34" charset="0"/>
                <a:cs typeface="Arial" pitchFamily="34" charset="0"/>
              </a:rPr>
              <a:t>.</a:t>
            </a:r>
            <a:endParaRPr lang="en-US" sz="2400" dirty="0">
              <a:solidFill>
                <a:srgbClr val="FF0000"/>
              </a:solidFill>
              <a:effectLst/>
              <a:latin typeface="Arial" pitchFamily="34" charset="0"/>
              <a:ea typeface="Calibri" panose="020F0502020204030204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41311925"/>
      </p:ext>
    </p:extLst>
  </p:cSld>
  <p:clrMapOvr>
    <a:masterClrMapping/>
  </p:clrMapOvr>
  <p:timing>
    <p:tnLst>
      <p:par>
        <p:cTn id="1" dur="indefinite" restart="never" nodeType="tmRoot">
          <p:childTnLst>
            <p:video>
              <p:cMediaNode vol="80000">
                <p:cTn id="2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本框 26"/>
          <p:cNvSpPr txBox="1">
            <a:spLocks noChangeArrowheads="1"/>
          </p:cNvSpPr>
          <p:nvPr/>
        </p:nvSpPr>
        <p:spPr bwMode="auto">
          <a:xfrm>
            <a:off x="914400" y="2343383"/>
            <a:ext cx="7513504" cy="6420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algn="ctr">
              <a:lnSpc>
                <a:spcPct val="107000"/>
              </a:lnSpc>
              <a:spcAft>
                <a:spcPts val="800"/>
              </a:spcAft>
              <a:buNone/>
            </a:pPr>
            <a:r>
              <a:rPr lang="en-US" sz="3600" dirty="0" err="1" smtClean="0">
                <a:latin typeface="Arial" pitchFamily="34" charset="0"/>
                <a:cs typeface="Arial" pitchFamily="34" charset="0"/>
              </a:rPr>
              <a:t>Vẽ</a:t>
            </a:r>
            <a:r>
              <a:rPr lang="en-US" sz="3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600" dirty="0" err="1" smtClean="0">
                <a:latin typeface="Arial" pitchFamily="34" charset="0"/>
                <a:cs typeface="Arial" pitchFamily="34" charset="0"/>
              </a:rPr>
              <a:t>một</a:t>
            </a:r>
            <a:r>
              <a:rPr lang="en-US" sz="3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600" dirty="0" err="1" smtClean="0">
                <a:latin typeface="Arial" pitchFamily="34" charset="0"/>
                <a:cs typeface="Arial" pitchFamily="34" charset="0"/>
              </a:rPr>
              <a:t>cây</a:t>
            </a:r>
            <a:r>
              <a:rPr lang="en-US" sz="3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600" dirty="0" err="1" smtClean="0">
                <a:latin typeface="Arial" pitchFamily="34" charset="0"/>
                <a:cs typeface="Arial" pitchFamily="34" charset="0"/>
              </a:rPr>
              <a:t>và</a:t>
            </a:r>
            <a:r>
              <a:rPr lang="en-US" sz="3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600" dirty="0" err="1" smtClean="0">
                <a:latin typeface="Arial" pitchFamily="34" charset="0"/>
                <a:cs typeface="Arial" pitchFamily="34" charset="0"/>
              </a:rPr>
              <a:t>nơi</a:t>
            </a:r>
            <a:r>
              <a:rPr lang="en-US" sz="3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600" dirty="0" err="1" smtClean="0">
                <a:latin typeface="Arial" pitchFamily="34" charset="0"/>
                <a:cs typeface="Arial" pitchFamily="34" charset="0"/>
              </a:rPr>
              <a:t>sống</a:t>
            </a:r>
            <a:r>
              <a:rPr lang="en-US" sz="3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600" dirty="0" err="1" smtClean="0">
                <a:latin typeface="Arial" pitchFamily="34" charset="0"/>
                <a:cs typeface="Arial" pitchFamily="34" charset="0"/>
              </a:rPr>
              <a:t>của</a:t>
            </a:r>
            <a:r>
              <a:rPr lang="en-US" sz="3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600" dirty="0" err="1" smtClean="0">
                <a:latin typeface="Arial" pitchFamily="34" charset="0"/>
                <a:cs typeface="Arial" pitchFamily="34" charset="0"/>
              </a:rPr>
              <a:t>cây</a:t>
            </a:r>
            <a:r>
              <a:rPr lang="en-US" sz="3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600" dirty="0" err="1" smtClean="0">
                <a:latin typeface="Arial" pitchFamily="34" charset="0"/>
                <a:cs typeface="Arial" pitchFamily="34" charset="0"/>
              </a:rPr>
              <a:t>đó</a:t>
            </a:r>
            <a:endParaRPr lang="en-US" sz="3600" dirty="0">
              <a:effectLst/>
              <a:latin typeface="Arial" pitchFamily="34" charset="0"/>
              <a:ea typeface="Calibri" panose="020F0502020204030204" pitchFamily="34" charset="0"/>
              <a:cs typeface="Arial" pitchFamily="34" charset="0"/>
            </a:endParaRPr>
          </a:p>
        </p:txBody>
      </p:sp>
      <p:pic>
        <p:nvPicPr>
          <p:cNvPr id="8" name="图片 1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495800" y="509587"/>
            <a:ext cx="3886200" cy="714375"/>
          </a:xfrm>
          <a:prstGeom prst="rect">
            <a:avLst/>
          </a:prstGeom>
        </p:spPr>
      </p:pic>
      <p:pic>
        <p:nvPicPr>
          <p:cNvPr id="9" name="PA_图片 20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314358" y="123824"/>
            <a:ext cx="783113" cy="7429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0" name="3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2172" r="6123"/>
          <a:stretch>
            <a:fillRect/>
          </a:stretch>
        </p:blipFill>
        <p:spPr>
          <a:xfrm>
            <a:off x="0" y="3962400"/>
            <a:ext cx="5715000" cy="2895599"/>
          </a:xfrm>
          <a:prstGeom prst="rect">
            <a:avLst/>
          </a:prstGeom>
        </p:spPr>
      </p:pic>
      <p:pic>
        <p:nvPicPr>
          <p:cNvPr id="11" name="3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2172" r="6123"/>
          <a:stretch>
            <a:fillRect/>
          </a:stretch>
        </p:blipFill>
        <p:spPr>
          <a:xfrm flipH="1">
            <a:off x="4267199" y="3647719"/>
            <a:ext cx="4856019" cy="3210279"/>
          </a:xfrm>
          <a:prstGeom prst="rect">
            <a:avLst/>
          </a:prstGeom>
        </p:spPr>
      </p:pic>
      <p:pic>
        <p:nvPicPr>
          <p:cNvPr id="1026" name="Picture 2" descr="C:\Users\Minhthangpc.VN\Desktop\z3050494104203_30b989df6761d145940946fff8bfc15c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36" y="2260023"/>
            <a:ext cx="879764" cy="8641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88062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本框 26"/>
          <p:cNvSpPr txBox="1">
            <a:spLocks noChangeArrowheads="1"/>
          </p:cNvSpPr>
          <p:nvPr/>
        </p:nvSpPr>
        <p:spPr bwMode="auto">
          <a:xfrm>
            <a:off x="914400" y="2343383"/>
            <a:ext cx="7513504" cy="12779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algn="ctr">
              <a:lnSpc>
                <a:spcPct val="107000"/>
              </a:lnSpc>
              <a:spcAft>
                <a:spcPts val="800"/>
              </a:spcAft>
              <a:buNone/>
            </a:pPr>
            <a:r>
              <a:rPr lang="en-US" sz="3600" dirty="0" err="1" smtClean="0">
                <a:latin typeface="Arial" pitchFamily="34" charset="0"/>
                <a:cs typeface="Arial" pitchFamily="34" charset="0"/>
              </a:rPr>
              <a:t>Thực</a:t>
            </a:r>
            <a:r>
              <a:rPr lang="en-US" sz="3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600" dirty="0" err="1" smtClean="0">
                <a:latin typeface="Arial" pitchFamily="34" charset="0"/>
                <a:cs typeface="Arial" pitchFamily="34" charset="0"/>
              </a:rPr>
              <a:t>vật</a:t>
            </a:r>
            <a:r>
              <a:rPr lang="en-US" sz="3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600" dirty="0" err="1" smtClean="0">
                <a:latin typeface="Arial" pitchFamily="34" charset="0"/>
                <a:cs typeface="Arial" pitchFamily="34" charset="0"/>
              </a:rPr>
              <a:t>và</a:t>
            </a:r>
            <a:r>
              <a:rPr lang="en-US" sz="3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600" dirty="0" err="1" smtClean="0">
                <a:latin typeface="Arial" pitchFamily="34" charset="0"/>
                <a:cs typeface="Arial" pitchFamily="34" charset="0"/>
              </a:rPr>
              <a:t>động</a:t>
            </a:r>
            <a:r>
              <a:rPr lang="en-US" sz="3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600" dirty="0" err="1" smtClean="0">
                <a:latin typeface="Arial" pitchFamily="34" charset="0"/>
                <a:cs typeface="Arial" pitchFamily="34" charset="0"/>
              </a:rPr>
              <a:t>vật</a:t>
            </a:r>
            <a:r>
              <a:rPr lang="en-US" sz="3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600" dirty="0" err="1" smtClean="0">
                <a:latin typeface="Arial" pitchFamily="34" charset="0"/>
                <a:cs typeface="Arial" pitchFamily="34" charset="0"/>
              </a:rPr>
              <a:t>có</a:t>
            </a:r>
            <a:r>
              <a:rPr lang="en-US" sz="3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600" dirty="0" err="1" smtClean="0">
                <a:latin typeface="Arial" pitchFamily="34" charset="0"/>
                <a:cs typeface="Arial" pitchFamily="34" charset="0"/>
              </a:rPr>
              <a:t>thể</a:t>
            </a:r>
            <a:r>
              <a:rPr lang="en-US" sz="3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600" dirty="0" err="1" smtClean="0">
                <a:latin typeface="Arial" pitchFamily="34" charset="0"/>
                <a:cs typeface="Arial" pitchFamily="34" charset="0"/>
              </a:rPr>
              <a:t>sống</a:t>
            </a:r>
            <a:r>
              <a:rPr lang="en-US" sz="3600" dirty="0" smtClean="0">
                <a:latin typeface="Arial" pitchFamily="34" charset="0"/>
                <a:cs typeface="Arial" pitchFamily="34" charset="0"/>
              </a:rPr>
              <a:t> ở </a:t>
            </a:r>
            <a:r>
              <a:rPr lang="en-US" sz="3600" dirty="0" err="1" smtClean="0">
                <a:latin typeface="Arial" pitchFamily="34" charset="0"/>
                <a:cs typeface="Arial" pitchFamily="34" charset="0"/>
              </a:rPr>
              <a:t>khắp</a:t>
            </a:r>
            <a:r>
              <a:rPr lang="en-US" sz="3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600" dirty="0" err="1" smtClean="0">
                <a:latin typeface="Arial" pitchFamily="34" charset="0"/>
                <a:cs typeface="Arial" pitchFamily="34" charset="0"/>
              </a:rPr>
              <a:t>nơi</a:t>
            </a:r>
            <a:r>
              <a:rPr lang="en-US" sz="3600" dirty="0" smtClean="0">
                <a:latin typeface="Arial" pitchFamily="34" charset="0"/>
                <a:cs typeface="Arial" pitchFamily="34" charset="0"/>
              </a:rPr>
              <a:t>: </a:t>
            </a:r>
            <a:r>
              <a:rPr lang="en-US" sz="3600" dirty="0" err="1" smtClean="0">
                <a:latin typeface="Arial" pitchFamily="34" charset="0"/>
                <a:cs typeface="Arial" pitchFamily="34" charset="0"/>
              </a:rPr>
              <a:t>trên</a:t>
            </a:r>
            <a:r>
              <a:rPr lang="en-US" sz="3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600" dirty="0" err="1" smtClean="0">
                <a:latin typeface="Arial" pitchFamily="34" charset="0"/>
                <a:cs typeface="Arial" pitchFamily="34" charset="0"/>
              </a:rPr>
              <a:t>cạn</a:t>
            </a:r>
            <a:r>
              <a:rPr lang="en-US" sz="36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n-US" sz="3600" dirty="0" err="1" smtClean="0">
                <a:latin typeface="Arial" pitchFamily="34" charset="0"/>
                <a:cs typeface="Arial" pitchFamily="34" charset="0"/>
              </a:rPr>
              <a:t>dưới</a:t>
            </a:r>
            <a:r>
              <a:rPr lang="en-US" sz="3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600" dirty="0" err="1" smtClean="0">
                <a:latin typeface="Arial" pitchFamily="34" charset="0"/>
                <a:cs typeface="Arial" pitchFamily="34" charset="0"/>
              </a:rPr>
              <a:t>nước</a:t>
            </a:r>
            <a:r>
              <a:rPr lang="en-US" sz="3600" dirty="0" smtClean="0">
                <a:latin typeface="Arial" pitchFamily="34" charset="0"/>
                <a:cs typeface="Arial" pitchFamily="34" charset="0"/>
              </a:rPr>
              <a:t>.</a:t>
            </a:r>
            <a:endParaRPr lang="en-US" sz="3600" dirty="0">
              <a:effectLst/>
              <a:latin typeface="Arial" pitchFamily="34" charset="0"/>
              <a:ea typeface="Calibri" panose="020F0502020204030204" pitchFamily="34" charset="0"/>
              <a:cs typeface="Arial" pitchFamily="34" charset="0"/>
            </a:endParaRPr>
          </a:p>
        </p:txBody>
      </p:sp>
      <p:pic>
        <p:nvPicPr>
          <p:cNvPr id="8" name="图片 1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495800" y="509587"/>
            <a:ext cx="3886200" cy="714375"/>
          </a:xfrm>
          <a:prstGeom prst="rect">
            <a:avLst/>
          </a:prstGeom>
        </p:spPr>
      </p:pic>
      <p:pic>
        <p:nvPicPr>
          <p:cNvPr id="9" name="PA_图片 20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314358" y="123824"/>
            <a:ext cx="783113" cy="7429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0" name="3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2172" r="6123"/>
          <a:stretch>
            <a:fillRect/>
          </a:stretch>
        </p:blipFill>
        <p:spPr>
          <a:xfrm>
            <a:off x="0" y="3962400"/>
            <a:ext cx="5715000" cy="2895599"/>
          </a:xfrm>
          <a:prstGeom prst="rect">
            <a:avLst/>
          </a:prstGeom>
        </p:spPr>
      </p:pic>
      <p:pic>
        <p:nvPicPr>
          <p:cNvPr id="11" name="3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2172" r="6123"/>
          <a:stretch>
            <a:fillRect/>
          </a:stretch>
        </p:blipFill>
        <p:spPr>
          <a:xfrm flipH="1">
            <a:off x="4267199" y="3647719"/>
            <a:ext cx="4856019" cy="32102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64591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3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6813" y="-19050"/>
            <a:ext cx="9144000" cy="6877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477152" y="2556932"/>
            <a:ext cx="5976071" cy="1086137"/>
          </a:xfrm>
          <a:prstGeom prst="rect">
            <a:avLst/>
          </a:prstGeom>
          <a:noFill/>
        </p:spPr>
        <p:txBody>
          <a:bodyPr spcFirstLastPara="1">
            <a:prstTxWarp prst="textArchUp">
              <a:avLst/>
            </a:prstTxWarp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800" b="1" dirty="0" err="1" smtClean="0">
                <a:ln/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Chào</a:t>
            </a:r>
            <a:r>
              <a:rPr lang="en-US" sz="8800" b="1" dirty="0" smtClean="0">
                <a:ln/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8800" b="1" dirty="0" err="1" smtClean="0">
                <a:ln/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các</a:t>
            </a:r>
            <a:r>
              <a:rPr lang="en-US" sz="8800" b="1" dirty="0" smtClean="0">
                <a:ln/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con.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800" b="1" dirty="0" err="1" smtClean="0">
                <a:ln/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Chúc</a:t>
            </a:r>
            <a:r>
              <a:rPr lang="en-US" sz="8800" b="1" dirty="0" smtClean="0">
                <a:ln/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8800" b="1" dirty="0" err="1">
                <a:ln/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các</a:t>
            </a:r>
            <a:r>
              <a:rPr lang="en-US" sz="8800" b="1" dirty="0">
                <a:ln/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con </a:t>
            </a:r>
            <a:r>
              <a:rPr lang="en-US" sz="8800" b="1" dirty="0" err="1">
                <a:ln/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học</a:t>
            </a:r>
            <a:r>
              <a:rPr lang="en-US" sz="8800" b="1" dirty="0">
                <a:ln/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8800" b="1" dirty="0" err="1" smtClean="0">
                <a:ln/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tập</a:t>
            </a:r>
            <a:r>
              <a:rPr lang="en-US" sz="8800" b="1" dirty="0" smtClean="0">
                <a:ln/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8800" b="1" dirty="0" err="1" smtClean="0">
                <a:ln/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tốt</a:t>
            </a:r>
            <a:r>
              <a:rPr lang="en-US" sz="8800" b="1" dirty="0">
                <a:ln/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11251769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19"/>
          <p:cNvPicPr>
            <a:picLocks noChangeAspect="1"/>
          </p:cNvPicPr>
          <p:nvPr/>
        </p:nvPicPr>
        <p:blipFill rotWithShape="1">
          <a:blip r:embed="rId2" cstate="screen"/>
          <a:srcRect l="9168" r="13475"/>
          <a:stretch/>
        </p:blipFill>
        <p:spPr>
          <a:xfrm flipH="1">
            <a:off x="184244" y="294968"/>
            <a:ext cx="8959756" cy="6504039"/>
          </a:xfrm>
          <a:prstGeom prst="rect">
            <a:avLst/>
          </a:prstGeom>
        </p:spPr>
      </p:pic>
      <p:sp>
        <p:nvSpPr>
          <p:cNvPr id="4" name="Oval 3"/>
          <p:cNvSpPr/>
          <p:nvPr/>
        </p:nvSpPr>
        <p:spPr>
          <a:xfrm>
            <a:off x="46847" y="1185081"/>
            <a:ext cx="1263034" cy="1230575"/>
          </a:xfrm>
          <a:prstGeom prst="ellipse">
            <a:avLst/>
          </a:prstGeom>
          <a:noFill/>
          <a:ln w="38100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9" rIns="121917" bIns="60959" anchor="ctr"/>
          <a:lstStyle/>
          <a:p>
            <a:pPr algn="ctr">
              <a:defRPr/>
            </a:pPr>
            <a:endParaRPr lang="en-US" sz="6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-110845" y="1400568"/>
            <a:ext cx="1580056" cy="774988"/>
          </a:xfrm>
          <a:prstGeom prst="round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9" rIns="121917" bIns="60959" anchor="ctr"/>
          <a:lstStyle/>
          <a:p>
            <a:pPr algn="ctr">
              <a:defRPr/>
            </a:pPr>
            <a:r>
              <a:rPr lang="en-US" sz="3200" b="1" dirty="0" err="1" smtClean="0">
                <a:solidFill>
                  <a:schemeClr val="accent5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Bài</a:t>
            </a:r>
            <a:r>
              <a:rPr lang="en-US" sz="3200" b="1" dirty="0" smtClean="0">
                <a:solidFill>
                  <a:schemeClr val="accent5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11 </a:t>
            </a:r>
            <a:endParaRPr lang="en-US" sz="3200" b="1" dirty="0">
              <a:solidFill>
                <a:schemeClr val="accent5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1406866" y="1115806"/>
            <a:ext cx="7584734" cy="1491586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9" rIns="121917" bIns="60959" anchor="ctr"/>
          <a:lstStyle/>
          <a:p>
            <a:pPr algn="ctr">
              <a:defRPr/>
            </a:pPr>
            <a:r>
              <a:rPr lang="en-US" sz="3200" b="1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Môi</a:t>
            </a:r>
            <a:r>
              <a:rPr lang="en-US" sz="32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trường</a:t>
            </a:r>
            <a:r>
              <a:rPr lang="en-US" sz="32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sống</a:t>
            </a:r>
            <a:r>
              <a:rPr lang="en-US" sz="32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của</a:t>
            </a:r>
            <a:r>
              <a:rPr lang="en-US" sz="32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thực</a:t>
            </a:r>
            <a:r>
              <a:rPr lang="en-US" sz="32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vật</a:t>
            </a:r>
            <a:r>
              <a:rPr lang="en-US" sz="32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và</a:t>
            </a:r>
            <a:r>
              <a:rPr lang="en-US" sz="32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động</a:t>
            </a:r>
            <a:r>
              <a:rPr lang="en-US" sz="32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vật</a:t>
            </a:r>
            <a:r>
              <a:rPr lang="en-US" sz="32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(</a:t>
            </a:r>
            <a:r>
              <a:rPr lang="en-US" sz="3200" b="1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tiết</a:t>
            </a:r>
            <a:r>
              <a:rPr lang="en-US" sz="32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3</a:t>
            </a:r>
            <a:r>
              <a:rPr lang="en-US" sz="32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)</a:t>
            </a:r>
            <a:endParaRPr lang="en-US" sz="32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731451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9" descr="1-1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4648200"/>
            <a:ext cx="9082088" cy="220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3" name="TextBox 9"/>
          <p:cNvSpPr txBox="1">
            <a:spLocks noChangeArrowheads="1"/>
          </p:cNvSpPr>
          <p:nvPr/>
        </p:nvSpPr>
        <p:spPr bwMode="auto">
          <a:xfrm>
            <a:off x="280992" y="803275"/>
            <a:ext cx="4976808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en-US" altLang="en-US" sz="4400" b="1" dirty="0" err="1">
                <a:solidFill>
                  <a:srgbClr val="FF0066"/>
                </a:solidFill>
                <a:latin typeface="Arial" pitchFamily="34" charset="0"/>
                <a:cs typeface="Arial" pitchFamily="34" charset="0"/>
              </a:rPr>
              <a:t>Yêu</a:t>
            </a:r>
            <a:r>
              <a:rPr lang="en-US" altLang="en-US" sz="4400" b="1" dirty="0">
                <a:solidFill>
                  <a:srgbClr val="FF0066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4400" b="1" dirty="0" err="1">
                <a:solidFill>
                  <a:srgbClr val="FF0066"/>
                </a:solidFill>
                <a:latin typeface="Arial" pitchFamily="34" charset="0"/>
                <a:cs typeface="Arial" pitchFamily="34" charset="0"/>
              </a:rPr>
              <a:t>cầu</a:t>
            </a:r>
            <a:r>
              <a:rPr lang="en-US" altLang="en-US" sz="4400" b="1" dirty="0">
                <a:solidFill>
                  <a:srgbClr val="FF0066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4400" b="1" dirty="0" err="1">
                <a:solidFill>
                  <a:srgbClr val="FF0066"/>
                </a:solidFill>
                <a:latin typeface="Arial" pitchFamily="34" charset="0"/>
                <a:cs typeface="Arial" pitchFamily="34" charset="0"/>
              </a:rPr>
              <a:t>cần</a:t>
            </a:r>
            <a:r>
              <a:rPr lang="en-US" altLang="en-US" sz="4400" b="1" dirty="0">
                <a:solidFill>
                  <a:srgbClr val="FF0066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4400" b="1" dirty="0" err="1" smtClean="0">
                <a:solidFill>
                  <a:srgbClr val="FF0066"/>
                </a:solidFill>
                <a:latin typeface="Arial" pitchFamily="34" charset="0"/>
                <a:cs typeface="Arial" pitchFamily="34" charset="0"/>
              </a:rPr>
              <a:t>đạt</a:t>
            </a:r>
            <a:r>
              <a:rPr lang="en-US" altLang="en-US" sz="4400" b="1" dirty="0" smtClean="0">
                <a:solidFill>
                  <a:srgbClr val="FF0066"/>
                </a:solidFill>
                <a:latin typeface="Arial" pitchFamily="34" charset="0"/>
                <a:cs typeface="Arial" pitchFamily="34" charset="0"/>
              </a:rPr>
              <a:t>:</a:t>
            </a:r>
            <a:endParaRPr lang="en-US" altLang="en-US" sz="4400" b="1" dirty="0">
              <a:solidFill>
                <a:srgbClr val="FF0066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124" name="Rectangle 10"/>
          <p:cNvSpPr>
            <a:spLocks noChangeArrowheads="1"/>
          </p:cNvSpPr>
          <p:nvPr/>
        </p:nvSpPr>
        <p:spPr bwMode="auto">
          <a:xfrm>
            <a:off x="234951" y="1573213"/>
            <a:ext cx="8847138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en-US" altLang="en-US" sz="3200" dirty="0" smtClean="0">
                <a:latin typeface="Arial" pitchFamily="34" charset="0"/>
                <a:cs typeface="Arial" pitchFamily="34" charset="0"/>
              </a:rPr>
              <a:t>- </a:t>
            </a:r>
            <a:r>
              <a:rPr lang="en-US" altLang="en-US" sz="3200" dirty="0" err="1" smtClean="0">
                <a:latin typeface="Arial" pitchFamily="34" charset="0"/>
                <a:cs typeface="Arial" pitchFamily="34" charset="0"/>
              </a:rPr>
              <a:t>Học</a:t>
            </a:r>
            <a:r>
              <a:rPr lang="en-US" altLang="en-US" sz="3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3200" dirty="0" err="1" smtClean="0">
                <a:latin typeface="Arial" pitchFamily="34" charset="0"/>
                <a:cs typeface="Arial" pitchFamily="34" charset="0"/>
              </a:rPr>
              <a:t>sinh</a:t>
            </a:r>
            <a:r>
              <a:rPr lang="en-US" altLang="en-US" sz="3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3200" dirty="0" err="1" smtClean="0">
                <a:latin typeface="Arial" pitchFamily="34" charset="0"/>
                <a:cs typeface="Arial" pitchFamily="34" charset="0"/>
              </a:rPr>
              <a:t>biết</a:t>
            </a:r>
            <a:r>
              <a:rPr lang="en-US" altLang="en-US" sz="3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3200" dirty="0" err="1" smtClean="0">
                <a:latin typeface="Arial" pitchFamily="34" charset="0"/>
                <a:cs typeface="Arial" pitchFamily="34" charset="0"/>
              </a:rPr>
              <a:t>phân</a:t>
            </a:r>
            <a:r>
              <a:rPr lang="en-US" altLang="en-US" sz="3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3200" dirty="0" err="1" smtClean="0">
                <a:latin typeface="Arial" pitchFamily="34" charset="0"/>
                <a:cs typeface="Arial" pitchFamily="34" charset="0"/>
              </a:rPr>
              <a:t>loại</a:t>
            </a:r>
            <a:r>
              <a:rPr lang="en-US" altLang="en-US" sz="3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3200" dirty="0" err="1" smtClean="0">
                <a:latin typeface="Arial" pitchFamily="34" charset="0"/>
                <a:cs typeface="Arial" pitchFamily="34" charset="0"/>
              </a:rPr>
              <a:t>động</a:t>
            </a:r>
            <a:r>
              <a:rPr lang="en-US" altLang="en-US" sz="3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3200" dirty="0" err="1" smtClean="0">
                <a:latin typeface="Arial" pitchFamily="34" charset="0"/>
                <a:cs typeface="Arial" pitchFamily="34" charset="0"/>
              </a:rPr>
              <a:t>vật</a:t>
            </a:r>
            <a:r>
              <a:rPr lang="en-US" altLang="en-US" sz="3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3200" dirty="0" err="1" smtClean="0">
                <a:latin typeface="Arial" pitchFamily="34" charset="0"/>
                <a:cs typeface="Arial" pitchFamily="34" charset="0"/>
              </a:rPr>
              <a:t>theo</a:t>
            </a:r>
            <a:r>
              <a:rPr lang="en-US" altLang="en-US" sz="3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3200" dirty="0" err="1" smtClean="0">
                <a:latin typeface="Arial" pitchFamily="34" charset="0"/>
                <a:cs typeface="Arial" pitchFamily="34" charset="0"/>
              </a:rPr>
              <a:t>môi</a:t>
            </a:r>
            <a:r>
              <a:rPr lang="en-US" altLang="en-US" sz="3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3200" dirty="0" err="1" smtClean="0">
                <a:latin typeface="Arial" pitchFamily="34" charset="0"/>
                <a:cs typeface="Arial" pitchFamily="34" charset="0"/>
              </a:rPr>
              <a:t>trường</a:t>
            </a:r>
            <a:r>
              <a:rPr lang="en-US" altLang="en-US" sz="3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3200" dirty="0" err="1" smtClean="0">
                <a:latin typeface="Arial" pitchFamily="34" charset="0"/>
                <a:cs typeface="Arial" pitchFamily="34" charset="0"/>
              </a:rPr>
              <a:t>sống</a:t>
            </a:r>
            <a:r>
              <a:rPr lang="en-US" altLang="en-US" sz="3200" dirty="0" smtClean="0">
                <a:latin typeface="Arial" pitchFamily="34" charset="0"/>
                <a:cs typeface="Arial" pitchFamily="34" charset="0"/>
              </a:rPr>
              <a:t>.</a:t>
            </a:r>
            <a:endParaRPr lang="en-US" altLang="en-US" sz="3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125" name="Rectangle 11"/>
          <p:cNvSpPr>
            <a:spLocks noChangeArrowheads="1"/>
          </p:cNvSpPr>
          <p:nvPr/>
        </p:nvSpPr>
        <p:spPr bwMode="auto">
          <a:xfrm>
            <a:off x="236971" y="2506738"/>
            <a:ext cx="8740775" cy="18158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altLang="en-US" sz="3200" b="1" dirty="0">
                <a:solidFill>
                  <a:srgbClr val="FF3300"/>
                </a:solidFill>
                <a:latin typeface="Arial" pitchFamily="34" charset="0"/>
                <a:cs typeface="Arial" pitchFamily="34" charset="0"/>
              </a:rPr>
              <a:t>*</a:t>
            </a:r>
            <a:r>
              <a:rPr lang="en-US" altLang="en-US" sz="3200" b="1" dirty="0" err="1" smtClean="0">
                <a:solidFill>
                  <a:srgbClr val="FF3300"/>
                </a:solidFill>
                <a:latin typeface="Arial" pitchFamily="34" charset="0"/>
                <a:cs typeface="Arial" pitchFamily="34" charset="0"/>
              </a:rPr>
              <a:t>Phát</a:t>
            </a:r>
            <a:r>
              <a:rPr lang="en-US" altLang="en-US" sz="3200" b="1" dirty="0" smtClean="0">
                <a:solidFill>
                  <a:srgbClr val="FF33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3200" b="1" dirty="0" err="1" smtClean="0">
                <a:solidFill>
                  <a:srgbClr val="FF3300"/>
                </a:solidFill>
                <a:latin typeface="Arial" pitchFamily="34" charset="0"/>
                <a:cs typeface="Arial" pitchFamily="34" charset="0"/>
              </a:rPr>
              <a:t>triển</a:t>
            </a:r>
            <a:r>
              <a:rPr lang="en-US" altLang="en-US" sz="3200" b="1" dirty="0" smtClean="0">
                <a:solidFill>
                  <a:srgbClr val="FF33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3200" b="1" dirty="0" err="1" smtClean="0">
                <a:solidFill>
                  <a:srgbClr val="FF3300"/>
                </a:solidFill>
                <a:latin typeface="Arial" pitchFamily="34" charset="0"/>
                <a:cs typeface="Arial" pitchFamily="34" charset="0"/>
              </a:rPr>
              <a:t>năng</a:t>
            </a:r>
            <a:r>
              <a:rPr lang="en-US" altLang="en-US" sz="3200" b="1" dirty="0" smtClean="0">
                <a:solidFill>
                  <a:srgbClr val="FF33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3200" b="1" dirty="0" err="1" smtClean="0">
                <a:solidFill>
                  <a:srgbClr val="FF3300"/>
                </a:solidFill>
                <a:latin typeface="Arial" pitchFamily="34" charset="0"/>
                <a:cs typeface="Arial" pitchFamily="34" charset="0"/>
              </a:rPr>
              <a:t>lực</a:t>
            </a:r>
            <a:r>
              <a:rPr lang="en-US" altLang="en-US" sz="3200" b="1" dirty="0" smtClean="0">
                <a:solidFill>
                  <a:srgbClr val="FF33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3200" b="1" dirty="0" err="1" smtClean="0">
                <a:solidFill>
                  <a:srgbClr val="FF3300"/>
                </a:solidFill>
                <a:latin typeface="Arial" pitchFamily="34" charset="0"/>
                <a:cs typeface="Arial" pitchFamily="34" charset="0"/>
              </a:rPr>
              <a:t>và</a:t>
            </a:r>
            <a:r>
              <a:rPr lang="en-US" altLang="en-US" sz="3200" b="1" dirty="0" smtClean="0">
                <a:solidFill>
                  <a:srgbClr val="FF33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3200" b="1" dirty="0" err="1" smtClean="0">
                <a:solidFill>
                  <a:srgbClr val="FF3300"/>
                </a:solidFill>
                <a:latin typeface="Arial" pitchFamily="34" charset="0"/>
                <a:cs typeface="Arial" pitchFamily="34" charset="0"/>
              </a:rPr>
              <a:t>phẩm</a:t>
            </a:r>
            <a:r>
              <a:rPr lang="en-US" altLang="en-US" sz="3200" b="1" dirty="0" smtClean="0">
                <a:solidFill>
                  <a:srgbClr val="FF33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3200" b="1" dirty="0" err="1" smtClean="0">
                <a:solidFill>
                  <a:srgbClr val="FF3300"/>
                </a:solidFill>
                <a:latin typeface="Arial" pitchFamily="34" charset="0"/>
                <a:cs typeface="Arial" pitchFamily="34" charset="0"/>
              </a:rPr>
              <a:t>chất</a:t>
            </a:r>
            <a:r>
              <a:rPr lang="en-US" altLang="en-US" sz="3200" b="1" dirty="0" smtClean="0">
                <a:solidFill>
                  <a:srgbClr val="FF3300"/>
                </a:solidFill>
                <a:latin typeface="Arial" pitchFamily="34" charset="0"/>
                <a:cs typeface="Arial" pitchFamily="34" charset="0"/>
              </a:rPr>
              <a:t>:</a:t>
            </a:r>
            <a:endParaRPr lang="en-US" altLang="en-US" sz="3200" dirty="0">
              <a:latin typeface="Arial" pitchFamily="34" charset="0"/>
              <a:cs typeface="Arial" pitchFamily="34" charset="0"/>
            </a:endParaRPr>
          </a:p>
          <a:p>
            <a:r>
              <a:rPr lang="en-US" altLang="en-US" sz="3200" dirty="0" smtClean="0">
                <a:latin typeface="Arial" pitchFamily="34" charset="0"/>
                <a:cs typeface="Arial" pitchFamily="34" charset="0"/>
              </a:rPr>
              <a:t>- </a:t>
            </a:r>
            <a:r>
              <a:rPr lang="en-US" altLang="en-US" sz="3200" dirty="0" err="1" smtClean="0">
                <a:latin typeface="Arial" pitchFamily="34" charset="0"/>
                <a:cs typeface="Arial" pitchFamily="34" charset="0"/>
              </a:rPr>
              <a:t>Biết</a:t>
            </a:r>
            <a:r>
              <a:rPr lang="en-US" altLang="en-US" sz="3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3200" dirty="0" err="1" smtClean="0">
                <a:latin typeface="Arial" pitchFamily="34" charset="0"/>
                <a:cs typeface="Arial" pitchFamily="34" charset="0"/>
              </a:rPr>
              <a:t>sử</a:t>
            </a:r>
            <a:r>
              <a:rPr lang="fr-FR" altLang="en-US" sz="3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fr-FR" altLang="en-US" sz="3200" dirty="0" err="1" smtClean="0">
                <a:latin typeface="Arial" pitchFamily="34" charset="0"/>
                <a:cs typeface="Arial" pitchFamily="34" charset="0"/>
              </a:rPr>
              <a:t>dụng</a:t>
            </a:r>
            <a:r>
              <a:rPr lang="fr-FR" altLang="en-US" sz="3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fr-FR" altLang="en-US" sz="3200" dirty="0" err="1" smtClean="0">
                <a:latin typeface="Arial" pitchFamily="34" charset="0"/>
                <a:cs typeface="Arial" pitchFamily="34" charset="0"/>
              </a:rPr>
              <a:t>kiến</a:t>
            </a:r>
            <a:r>
              <a:rPr lang="fr-FR" altLang="en-US" sz="3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fr-FR" altLang="en-US" sz="3200" dirty="0" err="1" smtClean="0">
                <a:latin typeface="Arial" pitchFamily="34" charset="0"/>
                <a:cs typeface="Arial" pitchFamily="34" charset="0"/>
              </a:rPr>
              <a:t>thức</a:t>
            </a:r>
            <a:r>
              <a:rPr lang="fr-FR" altLang="en-US" sz="3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fr-FR" altLang="en-US" sz="3200" dirty="0" err="1" smtClean="0">
                <a:latin typeface="Arial" pitchFamily="34" charset="0"/>
                <a:cs typeface="Arial" pitchFamily="34" charset="0"/>
              </a:rPr>
              <a:t>đã</a:t>
            </a:r>
            <a:r>
              <a:rPr lang="fr-FR" altLang="en-US" sz="3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fr-FR" altLang="en-US" sz="3200" dirty="0" err="1" smtClean="0">
                <a:latin typeface="Arial" pitchFamily="34" charset="0"/>
                <a:cs typeface="Arial" pitchFamily="34" charset="0"/>
              </a:rPr>
              <a:t>học</a:t>
            </a:r>
            <a:r>
              <a:rPr lang="fr-FR" altLang="en-US" sz="3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fr-FR" altLang="en-US" sz="3200" dirty="0" err="1" smtClean="0">
                <a:latin typeface="Arial" pitchFamily="34" charset="0"/>
                <a:cs typeface="Arial" pitchFamily="34" charset="0"/>
              </a:rPr>
              <a:t>vào</a:t>
            </a:r>
            <a:r>
              <a:rPr lang="fr-FR" altLang="en-US" sz="3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fr-FR" altLang="en-US" sz="3200" dirty="0" err="1" smtClean="0">
                <a:latin typeface="Arial" pitchFamily="34" charset="0"/>
                <a:cs typeface="Arial" pitchFamily="34" charset="0"/>
              </a:rPr>
              <a:t>cuộc</a:t>
            </a:r>
            <a:r>
              <a:rPr lang="fr-FR" altLang="en-US" sz="3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fr-FR" altLang="en-US" sz="3200" dirty="0" err="1" smtClean="0">
                <a:latin typeface="Arial" pitchFamily="34" charset="0"/>
                <a:cs typeface="Arial" pitchFamily="34" charset="0"/>
              </a:rPr>
              <a:t>sống</a:t>
            </a:r>
            <a:r>
              <a:rPr lang="fr-FR" altLang="en-US" sz="3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fr-FR" altLang="en-US" sz="3200" dirty="0" err="1" smtClean="0">
                <a:latin typeface="Arial" pitchFamily="34" charset="0"/>
                <a:cs typeface="Arial" pitchFamily="34" charset="0"/>
              </a:rPr>
              <a:t>hàng</a:t>
            </a:r>
            <a:r>
              <a:rPr lang="fr-FR" altLang="en-US" sz="3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fr-FR" altLang="en-US" sz="3200" dirty="0" err="1" smtClean="0">
                <a:latin typeface="Arial" pitchFamily="34" charset="0"/>
                <a:cs typeface="Arial" pitchFamily="34" charset="0"/>
              </a:rPr>
              <a:t>ngày</a:t>
            </a:r>
            <a:r>
              <a:rPr lang="fr-FR" altLang="en-US" sz="3200" dirty="0" smtClean="0">
                <a:latin typeface="Arial" pitchFamily="34" charset="0"/>
                <a:cs typeface="Arial" pitchFamily="34" charset="0"/>
              </a:rPr>
              <a:t>.</a:t>
            </a:r>
            <a:endParaRPr lang="en-US" altLang="en-US" sz="3200" dirty="0" smtClean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654316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255" y="304800"/>
            <a:ext cx="7391400" cy="655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itle 1"/>
          <p:cNvSpPr txBox="1">
            <a:spLocks noChangeArrowheads="1"/>
          </p:cNvSpPr>
          <p:nvPr/>
        </p:nvSpPr>
        <p:spPr>
          <a:xfrm>
            <a:off x="2677556" y="3258221"/>
            <a:ext cx="3962400" cy="995360"/>
          </a:xfrm>
          <a:prstGeom prst="rect">
            <a:avLst/>
          </a:prstGeom>
        </p:spPr>
        <p:txBody>
          <a:bodyPr/>
          <a:lstStyle>
            <a:lvl1pPr algn="l" defTabSz="6858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defTabSz="6858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2pPr>
            <a:lvl3pPr algn="l" defTabSz="6858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3pPr>
            <a:lvl4pPr algn="l" defTabSz="6858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4pPr>
            <a:lvl5pPr algn="l" defTabSz="6858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5pPr>
            <a:lvl6pPr marL="457200" algn="l" defTabSz="685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6pPr>
            <a:lvl7pPr marL="914400" algn="l" defTabSz="685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7pPr>
            <a:lvl8pPr marL="1371600" algn="l" defTabSz="685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8pPr>
            <a:lvl9pPr marL="1828800" algn="l" defTabSz="685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9pPr>
          </a:lstStyle>
          <a:p>
            <a:pPr eaLnBrk="1" hangingPunct="1">
              <a:defRPr/>
            </a:pPr>
            <a:r>
              <a:rPr lang="en-US" altLang="en-US" sz="4800" b="1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Khám</a:t>
            </a:r>
            <a:r>
              <a:rPr lang="en-US" altLang="en-US" sz="48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4800" b="1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phá</a:t>
            </a:r>
            <a:endParaRPr lang="en-US" altLang="en-US" sz="4800" b="1" dirty="0" smtClean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  <a:p>
            <a:pPr eaLnBrk="1" hangingPunct="1">
              <a:defRPr/>
            </a:pPr>
            <a:r>
              <a:rPr lang="en-US" altLang="en-US" sz="5400" b="1" dirty="0" smtClean="0">
                <a:solidFill>
                  <a:srgbClr val="92D05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altLang="en-US" sz="5400" b="1" dirty="0" smtClean="0">
                <a:solidFill>
                  <a:srgbClr val="92D05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altLang="en-US" sz="5400" b="1" dirty="0" smtClean="0">
                <a:solidFill>
                  <a:srgbClr val="92D05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altLang="en-US" sz="5400" b="1" dirty="0" smtClean="0">
                <a:solidFill>
                  <a:srgbClr val="92D050"/>
                </a:solidFill>
                <a:latin typeface="Times New Roman" pitchFamily="18" charset="0"/>
                <a:cs typeface="Times New Roman" pitchFamily="18" charset="0"/>
              </a:rPr>
            </a:br>
            <a:endParaRPr lang="en-US" altLang="en-US" sz="8800" b="1" dirty="0" smtClean="0">
              <a:solidFill>
                <a:srgbClr val="92D05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546996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lowchart: Connector 1">
            <a:extLst>
              <a:ext uri="{FF2B5EF4-FFF2-40B4-BE49-F238E27FC236}">
                <a16:creationId xmlns:a16="http://schemas.microsoft.com/office/drawing/2014/main" id="{7815323C-7976-4D1F-A513-0DCFF6F56FE3}"/>
              </a:ext>
            </a:extLst>
          </p:cNvPr>
          <p:cNvSpPr/>
          <p:nvPr/>
        </p:nvSpPr>
        <p:spPr>
          <a:xfrm>
            <a:off x="152400" y="228600"/>
            <a:ext cx="789372" cy="782428"/>
          </a:xfrm>
          <a:prstGeom prst="flowChartConnector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2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8513000-AC02-48D4-A16D-79543B1058DA}"/>
              </a:ext>
            </a:extLst>
          </p:cNvPr>
          <p:cNvSpPr txBox="1"/>
          <p:nvPr/>
        </p:nvSpPr>
        <p:spPr>
          <a:xfrm>
            <a:off x="997192" y="198120"/>
            <a:ext cx="7918208" cy="1138773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3200" b="1" dirty="0" err="1" smtClean="0">
                <a:latin typeface="Arial" pitchFamily="34" charset="0"/>
                <a:cs typeface="Arial" pitchFamily="34" charset="0"/>
              </a:rPr>
              <a:t>Phân</a:t>
            </a:r>
            <a:r>
              <a:rPr lang="en-US" sz="32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 smtClean="0">
                <a:latin typeface="Arial" pitchFamily="34" charset="0"/>
                <a:cs typeface="Arial" pitchFamily="34" charset="0"/>
              </a:rPr>
              <a:t>loại</a:t>
            </a:r>
            <a:r>
              <a:rPr lang="en-US" sz="32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 smtClean="0">
                <a:latin typeface="Arial" pitchFamily="34" charset="0"/>
                <a:cs typeface="Arial" pitchFamily="34" charset="0"/>
              </a:rPr>
              <a:t>thực</a:t>
            </a:r>
            <a:r>
              <a:rPr lang="en-US" sz="32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 smtClean="0">
                <a:latin typeface="Arial" pitchFamily="34" charset="0"/>
                <a:cs typeface="Arial" pitchFamily="34" charset="0"/>
              </a:rPr>
              <a:t>vật</a:t>
            </a:r>
            <a:r>
              <a:rPr lang="en-US" sz="32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 smtClean="0">
                <a:latin typeface="Arial" pitchFamily="34" charset="0"/>
                <a:cs typeface="Arial" pitchFamily="34" charset="0"/>
              </a:rPr>
              <a:t>và</a:t>
            </a:r>
            <a:r>
              <a:rPr lang="en-US" sz="32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 smtClean="0">
                <a:latin typeface="Arial" pitchFamily="34" charset="0"/>
                <a:cs typeface="Arial" pitchFamily="34" charset="0"/>
              </a:rPr>
              <a:t>động</a:t>
            </a:r>
            <a:r>
              <a:rPr lang="en-US" sz="32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 smtClean="0">
                <a:latin typeface="Arial" pitchFamily="34" charset="0"/>
                <a:cs typeface="Arial" pitchFamily="34" charset="0"/>
              </a:rPr>
              <a:t>vật</a:t>
            </a:r>
            <a:r>
              <a:rPr lang="en-US" sz="32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 smtClean="0">
                <a:latin typeface="Arial" pitchFamily="34" charset="0"/>
                <a:cs typeface="Arial" pitchFamily="34" charset="0"/>
              </a:rPr>
              <a:t>theo</a:t>
            </a:r>
            <a:r>
              <a:rPr lang="en-US" sz="32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 smtClean="0">
                <a:latin typeface="Arial" pitchFamily="34" charset="0"/>
                <a:cs typeface="Arial" pitchFamily="34" charset="0"/>
              </a:rPr>
              <a:t>môi</a:t>
            </a:r>
            <a:r>
              <a:rPr lang="en-US" sz="32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 smtClean="0">
                <a:latin typeface="Arial" pitchFamily="34" charset="0"/>
                <a:cs typeface="Arial" pitchFamily="34" charset="0"/>
              </a:rPr>
              <a:t>trường</a:t>
            </a:r>
            <a:r>
              <a:rPr lang="en-US" sz="32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 smtClean="0">
                <a:latin typeface="Arial" pitchFamily="34" charset="0"/>
                <a:cs typeface="Arial" pitchFamily="34" charset="0"/>
              </a:rPr>
              <a:t>sống</a:t>
            </a:r>
            <a:r>
              <a:rPr lang="en-US" sz="3600" dirty="0"/>
              <a:t>	</a:t>
            </a:r>
          </a:p>
        </p:txBody>
      </p:sp>
      <p:sp>
        <p:nvSpPr>
          <p:cNvPr id="4" name="Rounded Rectangle 3"/>
          <p:cNvSpPr/>
          <p:nvPr/>
        </p:nvSpPr>
        <p:spPr>
          <a:xfrm>
            <a:off x="976410" y="1451954"/>
            <a:ext cx="7162800" cy="685800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Phân</a:t>
            </a:r>
            <a:r>
              <a:rPr lang="en-US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loại</a:t>
            </a:r>
            <a:r>
              <a:rPr lang="en-US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động</a:t>
            </a:r>
            <a:r>
              <a:rPr lang="en-US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vật</a:t>
            </a:r>
            <a:r>
              <a:rPr lang="en-US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theo</a:t>
            </a:r>
            <a:r>
              <a:rPr lang="en-US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môi</a:t>
            </a:r>
            <a:r>
              <a:rPr lang="en-US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trường</a:t>
            </a:r>
            <a:r>
              <a:rPr lang="en-US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sống</a:t>
            </a:r>
            <a:endParaRPr lang="en-US" sz="28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406053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D8513000-AC02-48D4-A16D-79543B1058DA}"/>
              </a:ext>
            </a:extLst>
          </p:cNvPr>
          <p:cNvSpPr txBox="1"/>
          <p:nvPr/>
        </p:nvSpPr>
        <p:spPr>
          <a:xfrm>
            <a:off x="693858" y="109817"/>
            <a:ext cx="1508845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Arial" pitchFamily="34" charset="0"/>
                <a:cs typeface="Arial" pitchFamily="34" charset="0"/>
              </a:rPr>
              <a:t>1.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	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C309465E-64B6-468D-8E33-44AF4FA7501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458" t="6690" r="2183" b="-1469"/>
          <a:stretch/>
        </p:blipFill>
        <p:spPr>
          <a:xfrm>
            <a:off x="1" y="109817"/>
            <a:ext cx="804698" cy="695616"/>
          </a:xfrm>
          <a:prstGeom prst="flowChartConnector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D8513000-AC02-48D4-A16D-79543B1058DA}"/>
              </a:ext>
            </a:extLst>
          </p:cNvPr>
          <p:cNvSpPr txBox="1"/>
          <p:nvPr/>
        </p:nvSpPr>
        <p:spPr>
          <a:xfrm>
            <a:off x="1088725" y="112299"/>
            <a:ext cx="8207670" cy="95410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Chỉ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và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nói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tên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con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vật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sống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trên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cạn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, con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vật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sống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dưới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nước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trong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các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hình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dưới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đây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.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	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14" r="4152" b="4701"/>
          <a:stretch/>
        </p:blipFill>
        <p:spPr>
          <a:xfrm>
            <a:off x="0" y="1066406"/>
            <a:ext cx="9144000" cy="57915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24284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D8513000-AC02-48D4-A16D-79543B1058DA}"/>
              </a:ext>
            </a:extLst>
          </p:cNvPr>
          <p:cNvSpPr txBox="1"/>
          <p:nvPr/>
        </p:nvSpPr>
        <p:spPr>
          <a:xfrm>
            <a:off x="2017010" y="153865"/>
            <a:ext cx="5450590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latin typeface="Arial" pitchFamily="34" charset="0"/>
                <a:cs typeface="Arial" pitchFamily="34" charset="0"/>
              </a:rPr>
              <a:t>Động</a:t>
            </a:r>
            <a:r>
              <a:rPr lang="en-US" sz="3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600" dirty="0" err="1" smtClean="0">
                <a:latin typeface="Arial" pitchFamily="34" charset="0"/>
                <a:cs typeface="Arial" pitchFamily="34" charset="0"/>
              </a:rPr>
              <a:t>vật</a:t>
            </a:r>
            <a:r>
              <a:rPr lang="en-US" sz="3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600" dirty="0" err="1" smtClean="0">
                <a:latin typeface="Arial" pitchFamily="34" charset="0"/>
                <a:cs typeface="Arial" pitchFamily="34" charset="0"/>
              </a:rPr>
              <a:t>sống</a:t>
            </a:r>
            <a:r>
              <a:rPr lang="en-US" sz="3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600" dirty="0" err="1" smtClean="0">
                <a:latin typeface="Arial" pitchFamily="34" charset="0"/>
                <a:cs typeface="Arial" pitchFamily="34" charset="0"/>
              </a:rPr>
              <a:t>trên</a:t>
            </a:r>
            <a:r>
              <a:rPr lang="en-US" sz="3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600" dirty="0" err="1" smtClean="0">
                <a:latin typeface="Arial" pitchFamily="34" charset="0"/>
                <a:cs typeface="Arial" pitchFamily="34" charset="0"/>
              </a:rPr>
              <a:t>cạn</a:t>
            </a:r>
            <a:endParaRPr lang="en-US" sz="36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14" t="3759" r="61542" b="69901"/>
          <a:stretch/>
        </p:blipFill>
        <p:spPr>
          <a:xfrm>
            <a:off x="0" y="800194"/>
            <a:ext cx="3269673" cy="260107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799" r="4152" b="69901"/>
          <a:stretch/>
        </p:blipFill>
        <p:spPr>
          <a:xfrm>
            <a:off x="3235067" y="990600"/>
            <a:ext cx="3075709" cy="249623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12" t="33061" r="71560" b="33880"/>
          <a:stretch/>
        </p:blipFill>
        <p:spPr>
          <a:xfrm>
            <a:off x="6310776" y="775840"/>
            <a:ext cx="2486860" cy="271099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470" t="36028" r="32036" b="33880"/>
          <a:stretch/>
        </p:blipFill>
        <p:spPr>
          <a:xfrm>
            <a:off x="228600" y="4038600"/>
            <a:ext cx="4419600" cy="25146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182" t="65893" r="4152" b="4699"/>
          <a:stretch/>
        </p:blipFill>
        <p:spPr>
          <a:xfrm>
            <a:off x="4606661" y="4038600"/>
            <a:ext cx="4142479" cy="26670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D8513000-AC02-48D4-A16D-79543B1058DA}"/>
              </a:ext>
            </a:extLst>
          </p:cNvPr>
          <p:cNvSpPr txBox="1"/>
          <p:nvPr/>
        </p:nvSpPr>
        <p:spPr>
          <a:xfrm>
            <a:off x="1330973" y="3334429"/>
            <a:ext cx="1093938" cy="64633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latin typeface="Arial" pitchFamily="34" charset="0"/>
                <a:cs typeface="Arial" pitchFamily="34" charset="0"/>
              </a:rPr>
              <a:t>bò</a:t>
            </a:r>
            <a:endParaRPr lang="en-US" sz="3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8513000-AC02-48D4-A16D-79543B1058DA}"/>
              </a:ext>
            </a:extLst>
          </p:cNvPr>
          <p:cNvSpPr txBox="1"/>
          <p:nvPr/>
        </p:nvSpPr>
        <p:spPr>
          <a:xfrm>
            <a:off x="3283525" y="3360044"/>
            <a:ext cx="2195978" cy="64633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latin typeface="Arial" pitchFamily="34" charset="0"/>
                <a:cs typeface="Arial" pitchFamily="34" charset="0"/>
              </a:rPr>
              <a:t>gà</a:t>
            </a:r>
            <a:r>
              <a:rPr lang="en-US" sz="3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600" dirty="0" err="1" smtClean="0">
                <a:latin typeface="Arial" pitchFamily="34" charset="0"/>
                <a:cs typeface="Arial" pitchFamily="34" charset="0"/>
              </a:rPr>
              <a:t>trống</a:t>
            </a:r>
            <a:r>
              <a:rPr lang="en-US" sz="3600" dirty="0" smtClean="0">
                <a:latin typeface="Arial" pitchFamily="34" charset="0"/>
                <a:cs typeface="Arial" pitchFamily="34" charset="0"/>
              </a:rPr>
              <a:t> </a:t>
            </a:r>
            <a:endParaRPr lang="en-US" sz="3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8513000-AC02-48D4-A16D-79543B1058DA}"/>
              </a:ext>
            </a:extLst>
          </p:cNvPr>
          <p:cNvSpPr txBox="1"/>
          <p:nvPr/>
        </p:nvSpPr>
        <p:spPr>
          <a:xfrm>
            <a:off x="6823370" y="3334429"/>
            <a:ext cx="1351439" cy="64633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latin typeface="Arial" pitchFamily="34" charset="0"/>
                <a:cs typeface="Arial" pitchFamily="34" charset="0"/>
              </a:rPr>
              <a:t>chó</a:t>
            </a:r>
            <a:endParaRPr lang="en-US" sz="3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8513000-AC02-48D4-A16D-79543B1058DA}"/>
              </a:ext>
            </a:extLst>
          </p:cNvPr>
          <p:cNvSpPr txBox="1"/>
          <p:nvPr/>
        </p:nvSpPr>
        <p:spPr>
          <a:xfrm>
            <a:off x="2017010" y="6059269"/>
            <a:ext cx="954790" cy="64633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latin typeface="Arial" pitchFamily="34" charset="0"/>
                <a:cs typeface="Arial" pitchFamily="34" charset="0"/>
              </a:rPr>
              <a:t>hổ</a:t>
            </a:r>
            <a:endParaRPr lang="en-US" sz="3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8513000-AC02-48D4-A16D-79543B1058DA}"/>
              </a:ext>
            </a:extLst>
          </p:cNvPr>
          <p:cNvSpPr txBox="1"/>
          <p:nvPr/>
        </p:nvSpPr>
        <p:spPr>
          <a:xfrm>
            <a:off x="6435430" y="6086974"/>
            <a:ext cx="1739379" cy="64633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latin typeface="Arial" pitchFamily="34" charset="0"/>
                <a:cs typeface="Arial" pitchFamily="34" charset="0"/>
              </a:rPr>
              <a:t>lạc</a:t>
            </a:r>
            <a:r>
              <a:rPr lang="en-US" sz="3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600" dirty="0" err="1" smtClean="0">
                <a:latin typeface="Arial" pitchFamily="34" charset="0"/>
                <a:cs typeface="Arial" pitchFamily="34" charset="0"/>
              </a:rPr>
              <a:t>đà</a:t>
            </a:r>
            <a:endParaRPr lang="en-US" sz="36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440240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D8513000-AC02-48D4-A16D-79543B1058DA}"/>
              </a:ext>
            </a:extLst>
          </p:cNvPr>
          <p:cNvSpPr txBox="1"/>
          <p:nvPr/>
        </p:nvSpPr>
        <p:spPr>
          <a:xfrm>
            <a:off x="2017010" y="153864"/>
            <a:ext cx="5983990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latin typeface="Arial" pitchFamily="34" charset="0"/>
                <a:cs typeface="Arial" pitchFamily="34" charset="0"/>
              </a:rPr>
              <a:t>Động</a:t>
            </a:r>
            <a:r>
              <a:rPr lang="en-US" sz="3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600" dirty="0" err="1" smtClean="0">
                <a:latin typeface="Arial" pitchFamily="34" charset="0"/>
                <a:cs typeface="Arial" pitchFamily="34" charset="0"/>
              </a:rPr>
              <a:t>vật</a:t>
            </a:r>
            <a:r>
              <a:rPr lang="en-US" sz="3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600" dirty="0" err="1" smtClean="0">
                <a:latin typeface="Arial" pitchFamily="34" charset="0"/>
                <a:cs typeface="Arial" pitchFamily="34" charset="0"/>
              </a:rPr>
              <a:t>sống</a:t>
            </a:r>
            <a:r>
              <a:rPr lang="en-US" sz="3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600" dirty="0" err="1" smtClean="0">
                <a:latin typeface="Arial" pitchFamily="34" charset="0"/>
                <a:cs typeface="Arial" pitchFamily="34" charset="0"/>
              </a:rPr>
              <a:t>dưới</a:t>
            </a:r>
            <a:r>
              <a:rPr lang="en-US" sz="3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600" dirty="0" err="1" smtClean="0">
                <a:latin typeface="Arial" pitchFamily="34" charset="0"/>
                <a:cs typeface="Arial" pitchFamily="34" charset="0"/>
              </a:rPr>
              <a:t>nước</a:t>
            </a:r>
            <a:endParaRPr lang="en-US" sz="36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215" t="4342" r="35149" b="70581"/>
          <a:stretch/>
        </p:blipFill>
        <p:spPr>
          <a:xfrm>
            <a:off x="152400" y="800194"/>
            <a:ext cx="3733800" cy="293360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205" t="37534" r="5009" b="34881"/>
          <a:stretch/>
        </p:blipFill>
        <p:spPr>
          <a:xfrm>
            <a:off x="4724400" y="990600"/>
            <a:ext cx="4419599" cy="27432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73" t="70021" r="35599" b="5185"/>
          <a:stretch/>
        </p:blipFill>
        <p:spPr>
          <a:xfrm>
            <a:off x="152400" y="3581400"/>
            <a:ext cx="8991599" cy="3048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D8513000-AC02-48D4-A16D-79543B1058DA}"/>
              </a:ext>
            </a:extLst>
          </p:cNvPr>
          <p:cNvSpPr txBox="1"/>
          <p:nvPr/>
        </p:nvSpPr>
        <p:spPr>
          <a:xfrm>
            <a:off x="1279529" y="2960683"/>
            <a:ext cx="1844671" cy="646331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latin typeface="Arial" pitchFamily="34" charset="0"/>
                <a:cs typeface="Arial" pitchFamily="34" charset="0"/>
              </a:rPr>
              <a:t>cá</a:t>
            </a:r>
            <a:r>
              <a:rPr lang="en-US" sz="3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600" dirty="0" err="1" smtClean="0">
                <a:latin typeface="Arial" pitchFamily="34" charset="0"/>
                <a:cs typeface="Arial" pitchFamily="34" charset="0"/>
              </a:rPr>
              <a:t>vàng</a:t>
            </a:r>
            <a:endParaRPr lang="en-US" sz="3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8513000-AC02-48D4-A16D-79543B1058DA}"/>
              </a:ext>
            </a:extLst>
          </p:cNvPr>
          <p:cNvSpPr txBox="1"/>
          <p:nvPr/>
        </p:nvSpPr>
        <p:spPr>
          <a:xfrm>
            <a:off x="6151425" y="2868537"/>
            <a:ext cx="2306775" cy="646331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latin typeface="Arial" pitchFamily="34" charset="0"/>
                <a:cs typeface="Arial" pitchFamily="34" charset="0"/>
              </a:rPr>
              <a:t>cua</a:t>
            </a:r>
            <a:r>
              <a:rPr lang="en-US" sz="3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600" dirty="0" err="1" smtClean="0">
                <a:latin typeface="Arial" pitchFamily="34" charset="0"/>
                <a:cs typeface="Arial" pitchFamily="34" charset="0"/>
              </a:rPr>
              <a:t>đồng</a:t>
            </a:r>
            <a:endParaRPr lang="en-US" sz="3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8513000-AC02-48D4-A16D-79543B1058DA}"/>
              </a:ext>
            </a:extLst>
          </p:cNvPr>
          <p:cNvSpPr txBox="1"/>
          <p:nvPr/>
        </p:nvSpPr>
        <p:spPr>
          <a:xfrm>
            <a:off x="1904999" y="5791200"/>
            <a:ext cx="1752601" cy="646331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latin typeface="Arial" pitchFamily="34" charset="0"/>
                <a:cs typeface="Arial" pitchFamily="34" charset="0"/>
              </a:rPr>
              <a:t>cá</a:t>
            </a:r>
            <a:r>
              <a:rPr lang="en-US" sz="3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600" dirty="0" err="1" smtClean="0">
                <a:latin typeface="Arial" pitchFamily="34" charset="0"/>
                <a:cs typeface="Arial" pitchFamily="34" charset="0"/>
              </a:rPr>
              <a:t>heo</a:t>
            </a:r>
            <a:endParaRPr lang="en-US" sz="3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8513000-AC02-48D4-A16D-79543B1058DA}"/>
              </a:ext>
            </a:extLst>
          </p:cNvPr>
          <p:cNvSpPr txBox="1"/>
          <p:nvPr/>
        </p:nvSpPr>
        <p:spPr>
          <a:xfrm>
            <a:off x="6324615" y="6091813"/>
            <a:ext cx="2133585" cy="646331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latin typeface="Arial" pitchFamily="34" charset="0"/>
                <a:cs typeface="Arial" pitchFamily="34" charset="0"/>
              </a:rPr>
              <a:t>sao</a:t>
            </a:r>
            <a:r>
              <a:rPr lang="en-US" sz="3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600" dirty="0" err="1" smtClean="0">
                <a:latin typeface="Arial" pitchFamily="34" charset="0"/>
                <a:cs typeface="Arial" pitchFamily="34" charset="0"/>
              </a:rPr>
              <a:t>biển</a:t>
            </a:r>
            <a:endParaRPr lang="en-US" sz="36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206813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73" t="70021" r="35599" b="5185"/>
          <a:stretch/>
        </p:blipFill>
        <p:spPr>
          <a:xfrm>
            <a:off x="0" y="854631"/>
            <a:ext cx="8991599" cy="48768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D8513000-AC02-48D4-A16D-79543B1058DA}"/>
              </a:ext>
            </a:extLst>
          </p:cNvPr>
          <p:cNvSpPr txBox="1"/>
          <p:nvPr/>
        </p:nvSpPr>
        <p:spPr>
          <a:xfrm>
            <a:off x="1447800" y="5731431"/>
            <a:ext cx="1814929" cy="646331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latin typeface="Arial" pitchFamily="34" charset="0"/>
                <a:cs typeface="Arial" pitchFamily="34" charset="0"/>
              </a:rPr>
              <a:t>cá</a:t>
            </a:r>
            <a:r>
              <a:rPr lang="en-US" sz="3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600" dirty="0" err="1" smtClean="0">
                <a:latin typeface="Arial" pitchFamily="34" charset="0"/>
                <a:cs typeface="Arial" pitchFamily="34" charset="0"/>
              </a:rPr>
              <a:t>heo</a:t>
            </a:r>
            <a:endParaRPr lang="en-US" sz="3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8513000-AC02-48D4-A16D-79543B1058DA}"/>
              </a:ext>
            </a:extLst>
          </p:cNvPr>
          <p:cNvSpPr txBox="1"/>
          <p:nvPr/>
        </p:nvSpPr>
        <p:spPr>
          <a:xfrm>
            <a:off x="5493319" y="5699372"/>
            <a:ext cx="1974281" cy="646331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latin typeface="Arial" pitchFamily="34" charset="0"/>
                <a:cs typeface="Arial" pitchFamily="34" charset="0"/>
              </a:rPr>
              <a:t>sao</a:t>
            </a:r>
            <a:r>
              <a:rPr lang="en-US" sz="3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600" dirty="0" err="1" smtClean="0">
                <a:latin typeface="Arial" pitchFamily="34" charset="0"/>
                <a:cs typeface="Arial" pitchFamily="34" charset="0"/>
              </a:rPr>
              <a:t>biển</a:t>
            </a:r>
            <a:endParaRPr lang="en-US" sz="3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8513000-AC02-48D4-A16D-79543B1058DA}"/>
              </a:ext>
            </a:extLst>
          </p:cNvPr>
          <p:cNvSpPr txBox="1"/>
          <p:nvPr/>
        </p:nvSpPr>
        <p:spPr>
          <a:xfrm>
            <a:off x="1579455" y="153864"/>
            <a:ext cx="5583365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Arial" pitchFamily="34" charset="0"/>
                <a:cs typeface="Arial" pitchFamily="34" charset="0"/>
              </a:rPr>
              <a:t>Con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vật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sống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ở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nước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mặn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(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biển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)</a:t>
            </a:r>
            <a:endParaRPr lang="en-US" sz="28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662448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58</TotalTime>
  <Words>356</Words>
  <Application>Microsoft Office PowerPoint</Application>
  <PresentationFormat>On-screen Show (4:3)</PresentationFormat>
  <Paragraphs>87</Paragraphs>
  <Slides>19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4" baseType="lpstr">
      <vt:lpstr>宋体</vt:lpstr>
      <vt:lpstr>Arial</vt:lpstr>
      <vt:lpstr>Calibri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Minhthangpc.VN</dc:creator>
  <cp:lastModifiedBy>Admin</cp:lastModifiedBy>
  <cp:revision>38</cp:revision>
  <dcterms:created xsi:type="dcterms:W3CDTF">2021-12-26T05:05:02Z</dcterms:created>
  <dcterms:modified xsi:type="dcterms:W3CDTF">2023-01-05T07:55:43Z</dcterms:modified>
</cp:coreProperties>
</file>