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6"/>
  </p:notesMasterIdLst>
  <p:sldIdLst>
    <p:sldId id="288" r:id="rId2"/>
    <p:sldId id="298" r:id="rId3"/>
    <p:sldId id="280" r:id="rId4"/>
    <p:sldId id="297" r:id="rId5"/>
    <p:sldId id="546" r:id="rId6"/>
    <p:sldId id="547" r:id="rId7"/>
    <p:sldId id="2634" r:id="rId8"/>
    <p:sldId id="2635" r:id="rId9"/>
    <p:sldId id="2636" r:id="rId10"/>
    <p:sldId id="2637" r:id="rId11"/>
    <p:sldId id="2638" r:id="rId12"/>
    <p:sldId id="2639" r:id="rId13"/>
    <p:sldId id="2640" r:id="rId14"/>
    <p:sldId id="26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952" autoAdjust="0"/>
  </p:normalViewPr>
  <p:slideViewPr>
    <p:cSldViewPr snapToGrid="0">
      <p:cViewPr varScale="1">
        <p:scale>
          <a:sx n="89" d="100"/>
          <a:sy n="89" d="100"/>
        </p:scale>
        <p:origin x="14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68750-8195-4974-94C6-E1404D508464}"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62F71-49DD-4CC7-858B-7D45477C73D9}" type="slidenum">
              <a:rPr lang="en-US" smtClean="0"/>
              <a:t>‹#›</a:t>
            </a:fld>
            <a:endParaRPr lang="en-US"/>
          </a:p>
        </p:txBody>
      </p:sp>
    </p:spTree>
    <p:extLst>
      <p:ext uri="{BB962C8B-B14F-4D97-AF65-F5344CB8AC3E}">
        <p14:creationId xmlns:p14="http://schemas.microsoft.com/office/powerpoint/2010/main" val="428583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B6C37-D780-4591-814D-E484DC24D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38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359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5978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112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897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852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92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10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41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23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83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55903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4903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038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722184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3295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95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96983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17221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82834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3116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0422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60184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39253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1/24/2025</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40401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FFB3186-50E3-0181-80A2-EEB7601DFE8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1/24/2025</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21892946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5" r:id="rId12"/>
    <p:sldLayoutId id="2147483719"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044" y="-64311"/>
            <a:ext cx="12258087" cy="6986621"/>
          </a:xfrm>
          <a:prstGeom prst="rect">
            <a:avLst/>
          </a:prstGeom>
        </p:spPr>
      </p:pic>
      <p:pic>
        <p:nvPicPr>
          <p:cNvPr id="2" name="Picture 1">
            <a:extLst>
              <a:ext uri="{FF2B5EF4-FFF2-40B4-BE49-F238E27FC236}">
                <a16:creationId xmlns:a16="http://schemas.microsoft.com/office/drawing/2014/main" id="{7EC4E7C3-9845-44D9-E4F1-3322BBF66587}"/>
              </a:ext>
            </a:extLst>
          </p:cNvPr>
          <p:cNvPicPr>
            <a:picLocks noChangeAspect="1"/>
          </p:cNvPicPr>
          <p:nvPr/>
        </p:nvPicPr>
        <p:blipFill>
          <a:blip r:embed="rId4"/>
          <a:stretch>
            <a:fillRect/>
          </a:stretch>
        </p:blipFill>
        <p:spPr>
          <a:xfrm>
            <a:off x="292088" y="-265265"/>
            <a:ext cx="3206774" cy="2054530"/>
          </a:xfrm>
          <a:prstGeom prst="rect">
            <a:avLst/>
          </a:prstGeom>
        </p:spPr>
      </p:pic>
      <p:pic>
        <p:nvPicPr>
          <p:cNvPr id="6" name="Picture 5">
            <a:extLst>
              <a:ext uri="{FF2B5EF4-FFF2-40B4-BE49-F238E27FC236}">
                <a16:creationId xmlns:a16="http://schemas.microsoft.com/office/drawing/2014/main" id="{54AFBA62-2168-B0FA-991F-36724AD58344}"/>
              </a:ext>
            </a:extLst>
          </p:cNvPr>
          <p:cNvPicPr>
            <a:picLocks noChangeAspect="1"/>
          </p:cNvPicPr>
          <p:nvPr/>
        </p:nvPicPr>
        <p:blipFill>
          <a:blip r:embed="rId5"/>
          <a:stretch>
            <a:fillRect/>
          </a:stretch>
        </p:blipFill>
        <p:spPr>
          <a:xfrm>
            <a:off x="2277246" y="1365024"/>
            <a:ext cx="8590008" cy="2280102"/>
          </a:xfrm>
          <a:prstGeom prst="rect">
            <a:avLst/>
          </a:prstGeom>
        </p:spPr>
      </p:pic>
      <p:sp>
        <p:nvSpPr>
          <p:cNvPr id="7" name="TextBox 6">
            <a:extLst>
              <a:ext uri="{FF2B5EF4-FFF2-40B4-BE49-F238E27FC236}">
                <a16:creationId xmlns:a16="http://schemas.microsoft.com/office/drawing/2014/main" id="{0761B981-3E81-5A5F-EB2E-1C6FA4EC79E7}"/>
              </a:ext>
            </a:extLst>
          </p:cNvPr>
          <p:cNvSpPr txBox="1"/>
          <p:nvPr/>
        </p:nvSpPr>
        <p:spPr>
          <a:xfrm>
            <a:off x="5467350" y="3171825"/>
            <a:ext cx="1933575"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1285984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343151" y="161925"/>
            <a:ext cx="77057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694 851 – 365 470</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694 851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76600" y="2634474"/>
            <a:ext cx="55155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365 470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33709342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E32149CA-262E-F53D-0459-D012320D4A96}"/>
              </a:ext>
            </a:extLst>
          </p:cNvPr>
          <p:cNvSpPr txBox="1"/>
          <p:nvPr/>
        </p:nvSpPr>
        <p:spPr>
          <a:xfrm>
            <a:off x="1638300" y="414705"/>
            <a:ext cx="9410700" cy="1200329"/>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Hình dưới đây cho biết giá tiền của một số món đồ.</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D960B42-4A30-F659-9667-8EEA0E07A20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71750" y="1709737"/>
            <a:ext cx="7524750" cy="1762125"/>
          </a:xfrm>
          <a:prstGeom prst="rect">
            <a:avLst/>
          </a:prstGeom>
        </p:spPr>
      </p:pic>
      <p:sp>
        <p:nvSpPr>
          <p:cNvPr id="6" name="TextBox 5">
            <a:extLst>
              <a:ext uri="{FF2B5EF4-FFF2-40B4-BE49-F238E27FC236}">
                <a16:creationId xmlns:a16="http://schemas.microsoft.com/office/drawing/2014/main" id="{898D6F1E-4877-07BB-ED2B-DAFE6EABA799}"/>
              </a:ext>
            </a:extLst>
          </p:cNvPr>
          <p:cNvSpPr txBox="1"/>
          <p:nvPr/>
        </p:nvSpPr>
        <p:spPr>
          <a:xfrm>
            <a:off x="800100" y="3962400"/>
            <a:ext cx="10801350" cy="830997"/>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rPr>
              <a:t>a) Mai mua một đôi dép và một hộp đồ chơi xếp hình, Mai đưa cho cô bán hàng tờ tiền 200 000 đồng. Hỏi cô bán hàng trả lại Mai bao nhiêu tiền?</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885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92156-17EE-F88E-3012-7FC9B42072FD}"/>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952874" y="1295400"/>
            <a:ext cx="1838325" cy="1740542"/>
          </a:xfrm>
          <a:prstGeom prst="rect">
            <a:avLst/>
          </a:prstGeom>
        </p:spPr>
      </p:pic>
      <p:pic>
        <p:nvPicPr>
          <p:cNvPr id="5" name="Picture 4">
            <a:extLst>
              <a:ext uri="{FF2B5EF4-FFF2-40B4-BE49-F238E27FC236}">
                <a16:creationId xmlns:a16="http://schemas.microsoft.com/office/drawing/2014/main" id="{FC757144-C92A-C7B5-73AE-CAC6F8AF27B2}"/>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710362" y="1181100"/>
            <a:ext cx="1800225" cy="1752600"/>
          </a:xfrm>
          <a:prstGeom prst="rect">
            <a:avLst/>
          </a:prstGeom>
        </p:spPr>
      </p:pic>
      <p:sp>
        <p:nvSpPr>
          <p:cNvPr id="7" name="TextBox 6">
            <a:extLst>
              <a:ext uri="{FF2B5EF4-FFF2-40B4-BE49-F238E27FC236}">
                <a16:creationId xmlns:a16="http://schemas.microsoft.com/office/drawing/2014/main" id="{8A87908F-6016-1671-F07B-00808CBB4A93}"/>
              </a:ext>
            </a:extLst>
          </p:cNvPr>
          <p:cNvSpPr txBox="1"/>
          <p:nvPr/>
        </p:nvSpPr>
        <p:spPr>
          <a:xfrm>
            <a:off x="2066925" y="539234"/>
            <a:ext cx="8648700" cy="523220"/>
          </a:xfrm>
          <a:prstGeom prst="rect">
            <a:avLst/>
          </a:prstGeom>
          <a:noFill/>
        </p:spPr>
        <p:txBody>
          <a:bodyPr wrap="square">
            <a:spAutoFit/>
          </a:bodyPr>
          <a:lstStyle/>
          <a:p>
            <a:r>
              <a:rPr lang="vi-VN" sz="2800" b="1" i="0" dirty="0">
                <a:solidFill>
                  <a:srgbClr val="002060"/>
                </a:solidFill>
                <a:effectLst/>
                <a:latin typeface="Cambria" panose="02040503050406030204" pitchFamily="18" charset="0"/>
                <a:ea typeface="Cambria" panose="02040503050406030204" pitchFamily="18" charset="0"/>
              </a:rPr>
              <a:t>Mai mua một đôi dép và một hộp đồ chơi xếp hình</a:t>
            </a:r>
            <a:endParaRPr lang="en-US" sz="2800" dirty="0"/>
          </a:p>
        </p:txBody>
      </p:sp>
      <p:sp>
        <p:nvSpPr>
          <p:cNvPr id="8" name="Left Brace 7">
            <a:extLst>
              <a:ext uri="{FF2B5EF4-FFF2-40B4-BE49-F238E27FC236}">
                <a16:creationId xmlns:a16="http://schemas.microsoft.com/office/drawing/2014/main" id="{5284CB04-6372-69E3-2ED8-3072CDDAB737}"/>
              </a:ext>
            </a:extLst>
          </p:cNvPr>
          <p:cNvSpPr/>
          <p:nvPr/>
        </p:nvSpPr>
        <p:spPr>
          <a:xfrm rot="16200000">
            <a:off x="6329364" y="1966912"/>
            <a:ext cx="476250" cy="2333625"/>
          </a:xfrm>
          <a:prstGeom prst="leftBrace">
            <a:avLst>
              <a:gd name="adj1" fmla="val 49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99E849D-F653-BDF7-E8AE-F23516AFC84F}"/>
              </a:ext>
            </a:extLst>
          </p:cNvPr>
          <p:cNvSpPr txBox="1"/>
          <p:nvPr/>
        </p:nvSpPr>
        <p:spPr>
          <a:xfrm>
            <a:off x="5581650" y="3419475"/>
            <a:ext cx="310515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195 000 </a:t>
            </a:r>
            <a:r>
              <a:rPr lang="en-US" sz="2800" b="1" dirty="0" err="1">
                <a:solidFill>
                  <a:srgbClr val="FF0000"/>
                </a:solidFill>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5ED598F-F4FC-0213-10B8-2F1FF665B387}"/>
              </a:ext>
            </a:extLst>
          </p:cNvPr>
          <p:cNvSpPr txBox="1"/>
          <p:nvPr/>
        </p:nvSpPr>
        <p:spPr>
          <a:xfrm>
            <a:off x="1162050" y="3996809"/>
            <a:ext cx="8648700" cy="523220"/>
          </a:xfrm>
          <a:prstGeom prst="rect">
            <a:avLst/>
          </a:prstGeom>
          <a:noFill/>
        </p:spPr>
        <p:txBody>
          <a:bodyPr wrap="square">
            <a:spAutoFit/>
          </a:bodyPr>
          <a:lstStyle/>
          <a:p>
            <a:r>
              <a:rPr lang="vi-VN" sz="2800" b="1" dirty="0">
                <a:solidFill>
                  <a:srgbClr val="002060"/>
                </a:solidFill>
                <a:latin typeface="Cambria" panose="02040503050406030204" pitchFamily="18" charset="0"/>
                <a:ea typeface="Cambria" panose="02040503050406030204" pitchFamily="18" charset="0"/>
              </a:rPr>
              <a:t>Mai đưa cho cô bán hàng tờ tiền 200 000 đồng. </a:t>
            </a:r>
            <a:endParaRPr lang="en-US" sz="2800" dirty="0"/>
          </a:p>
        </p:txBody>
      </p:sp>
      <p:pic>
        <p:nvPicPr>
          <p:cNvPr id="1026" name="Picture 2" descr="Giải mã địa danh được in trên các tờ tiền Việt Nam">
            <a:extLst>
              <a:ext uri="{FF2B5EF4-FFF2-40B4-BE49-F238E27FC236}">
                <a16:creationId xmlns:a16="http://schemas.microsoft.com/office/drawing/2014/main" id="{6F699850-E476-FA6A-0F10-BA5DA998E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0562" y="3548064"/>
            <a:ext cx="2641838" cy="11668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F9B615-0517-4C5F-9271-76A675E3F7EF}"/>
              </a:ext>
            </a:extLst>
          </p:cNvPr>
          <p:cNvSpPr txBox="1"/>
          <p:nvPr/>
        </p:nvSpPr>
        <p:spPr>
          <a:xfrm>
            <a:off x="1200150" y="4863584"/>
            <a:ext cx="8648700" cy="1384995"/>
          </a:xfrm>
          <a:prstGeom prst="rect">
            <a:avLst/>
          </a:prstGeom>
          <a:noFill/>
        </p:spPr>
        <p:txBody>
          <a:bodyPr wrap="square">
            <a:spAutoFit/>
          </a:bodyPr>
          <a:lstStyle/>
          <a:p>
            <a:pPr algn="ctr"/>
            <a:r>
              <a:rPr lang="vi-VN" sz="2800" b="1" dirty="0">
                <a:solidFill>
                  <a:srgbClr val="002060"/>
                </a:solidFill>
                <a:latin typeface="Cambria" panose="02040503050406030204" pitchFamily="18" charset="0"/>
                <a:ea typeface="Cambria" panose="02040503050406030204" pitchFamily="18" charset="0"/>
              </a:rPr>
              <a:t>Số tiền cô bán hàng trả lại Mai là:</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dirty="0">
                <a:solidFill>
                  <a:srgbClr val="002060"/>
                </a:solidFill>
                <a:latin typeface="Cambria" panose="02040503050406030204" pitchFamily="18" charset="0"/>
                <a:ea typeface="Cambria" panose="02040503050406030204" pitchFamily="18" charset="0"/>
              </a:rPr>
              <a:t>200 000 – 195 000 = 5 000 (</a:t>
            </a:r>
            <a:r>
              <a:rPr lang="en-US" sz="2800" b="1" dirty="0" err="1">
                <a:solidFill>
                  <a:srgbClr val="002060"/>
                </a:solidFill>
                <a:latin typeface="Cambria" panose="02040503050406030204" pitchFamily="18" charset="0"/>
                <a:ea typeface="Cambria" panose="02040503050406030204" pitchFamily="18" charset="0"/>
              </a:rPr>
              <a:t>đồng</a:t>
            </a:r>
            <a:r>
              <a:rPr lang="en-US" sz="2800" b="1" dirty="0">
                <a:solidFill>
                  <a:srgbClr val="002060"/>
                </a:solidFill>
                <a:latin typeface="Cambria" panose="02040503050406030204" pitchFamily="18" charset="0"/>
                <a:ea typeface="Cambria" panose="02040503050406030204" pitchFamily="18" charset="0"/>
              </a:rPr>
              <a:t>)</a:t>
            </a:r>
          </a:p>
          <a:p>
            <a:pPr algn="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5 000 </a:t>
            </a:r>
            <a:r>
              <a:rPr lang="en-US" sz="2800" b="1" dirty="0" err="1">
                <a:solidFill>
                  <a:srgbClr val="002060"/>
                </a:solidFill>
                <a:latin typeface="Cambria" panose="02040503050406030204" pitchFamily="18" charset="0"/>
                <a:ea typeface="Cambria" panose="02040503050406030204" pitchFamily="18" charset="0"/>
              </a:rPr>
              <a:t>đồng</a:t>
            </a:r>
            <a:endParaRPr lang="en-US" sz="2800" dirty="0"/>
          </a:p>
        </p:txBody>
      </p:sp>
    </p:spTree>
    <p:extLst>
      <p:ext uri="{BB962C8B-B14F-4D97-AF65-F5344CB8AC3E}">
        <p14:creationId xmlns:p14="http://schemas.microsoft.com/office/powerpoint/2010/main" val="2513744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arn(inVertical)">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down)">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down)">
                                      <p:cBhvr>
                                        <p:cTn id="45" dur="500"/>
                                        <p:tgtEl>
                                          <p:spTgt spid="1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wipe(down)">
                                      <p:cBhvr>
                                        <p:cTn id="5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5" name="Picture 4">
            <a:extLst>
              <a:ext uri="{FF2B5EF4-FFF2-40B4-BE49-F238E27FC236}">
                <a16:creationId xmlns:a16="http://schemas.microsoft.com/office/drawing/2014/main" id="{3D960B42-4A30-F659-9667-8EEA0E07A204}"/>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2466975" y="623887"/>
            <a:ext cx="7524750" cy="1762125"/>
          </a:xfrm>
          <a:prstGeom prst="rect">
            <a:avLst/>
          </a:prstGeom>
        </p:spPr>
      </p:pic>
      <p:sp>
        <p:nvSpPr>
          <p:cNvPr id="6" name="TextBox 5">
            <a:extLst>
              <a:ext uri="{FF2B5EF4-FFF2-40B4-BE49-F238E27FC236}">
                <a16:creationId xmlns:a16="http://schemas.microsoft.com/office/drawing/2014/main" id="{898D6F1E-4877-07BB-ED2B-DAFE6EABA799}"/>
              </a:ext>
            </a:extLst>
          </p:cNvPr>
          <p:cNvSpPr txBox="1"/>
          <p:nvPr/>
        </p:nvSpPr>
        <p:spPr>
          <a:xfrm>
            <a:off x="800100" y="2838450"/>
            <a:ext cx="10801350" cy="3347776"/>
          </a:xfrm>
          <a:prstGeom prst="rect">
            <a:avLst/>
          </a:prstGeom>
          <a:noFill/>
        </p:spPr>
        <p:txBody>
          <a:bodyPr wrap="square" rtlCol="0">
            <a:spAutoFit/>
          </a:bodyPr>
          <a:lstStyle/>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b) Chọn câu trả lời đúng.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Với tờ tiền 200 000 đồng. Mai đủ tiền mua được ba món đồ nào dưới đây?</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A. Cái mũ, đôi dép, hộp đồ chơi xếp hình.</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B. Cái mũ, đôi dép, gấu bông.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C. Cái mũ, hộp đồ chơi xếp hình, gấu bông.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D. Đôi dép, hộp đồ chơi xếp hình, gấu bông.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48A47E03-5D09-0D5D-1574-CBA307D8FB3E}"/>
              </a:ext>
            </a:extLst>
          </p:cNvPr>
          <p:cNvSpPr/>
          <p:nvPr/>
        </p:nvSpPr>
        <p:spPr>
          <a:xfrm>
            <a:off x="6605422" y="3926423"/>
            <a:ext cx="471980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+ 70 000 + 125 000 = 245 000</a:t>
            </a:r>
          </a:p>
        </p:txBody>
      </p:sp>
      <p:pic>
        <p:nvPicPr>
          <p:cNvPr id="8" name="Picture 7" descr="A red x on a black background&#10;&#10;Description automatically generated">
            <a:extLst>
              <a:ext uri="{FF2B5EF4-FFF2-40B4-BE49-F238E27FC236}">
                <a16:creationId xmlns:a16="http://schemas.microsoft.com/office/drawing/2014/main" id="{9F958A8D-BFDC-796B-7815-9AFA7CC397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4086224"/>
            <a:ext cx="337186" cy="343430"/>
          </a:xfrm>
          <a:prstGeom prst="rect">
            <a:avLst/>
          </a:prstGeom>
        </p:spPr>
      </p:pic>
      <p:sp>
        <p:nvSpPr>
          <p:cNvPr id="9" name="Rectangle 8">
            <a:extLst>
              <a:ext uri="{FF2B5EF4-FFF2-40B4-BE49-F238E27FC236}">
                <a16:creationId xmlns:a16="http://schemas.microsoft.com/office/drawing/2014/main" id="{397112EF-4373-4B33-7EDF-6483444C62E0}"/>
              </a:ext>
            </a:extLst>
          </p:cNvPr>
          <p:cNvSpPr/>
          <p:nvPr/>
        </p:nvSpPr>
        <p:spPr>
          <a:xfrm>
            <a:off x="4890922" y="4612223"/>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+ 70 000 + 65 000 = 185 000</a:t>
            </a:r>
          </a:p>
        </p:txBody>
      </p:sp>
      <p:pic>
        <p:nvPicPr>
          <p:cNvPr id="12" name="Picture 11" descr="A green tick mark on a black background&#10;&#10;Description automatically generated">
            <a:extLst>
              <a:ext uri="{FF2B5EF4-FFF2-40B4-BE49-F238E27FC236}">
                <a16:creationId xmlns:a16="http://schemas.microsoft.com/office/drawing/2014/main" id="{134C1816-BF8B-F711-36A7-D842CD3ADC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872" y="4486275"/>
            <a:ext cx="652490" cy="552450"/>
          </a:xfrm>
          <a:prstGeom prst="rect">
            <a:avLst/>
          </a:prstGeom>
        </p:spPr>
      </p:pic>
      <p:sp>
        <p:nvSpPr>
          <p:cNvPr id="13" name="Rectangle 12">
            <a:extLst>
              <a:ext uri="{FF2B5EF4-FFF2-40B4-BE49-F238E27FC236}">
                <a16:creationId xmlns:a16="http://schemas.microsoft.com/office/drawing/2014/main" id="{ACCBF4E5-FBF1-19DC-8019-76128D8A8959}"/>
              </a:ext>
            </a:extLst>
          </p:cNvPr>
          <p:cNvSpPr/>
          <p:nvPr/>
        </p:nvSpPr>
        <p:spPr>
          <a:xfrm>
            <a:off x="6748297" y="5145623"/>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+ 125 000 + 65 000 = 240 000</a:t>
            </a:r>
          </a:p>
        </p:txBody>
      </p:sp>
      <p:pic>
        <p:nvPicPr>
          <p:cNvPr id="14" name="Picture 13" descr="A red x on a black background&#10;&#10;Description automatically generated">
            <a:extLst>
              <a:ext uri="{FF2B5EF4-FFF2-40B4-BE49-F238E27FC236}">
                <a16:creationId xmlns:a16="http://schemas.microsoft.com/office/drawing/2014/main" id="{F547F3CD-9A60-D2F9-ECB8-85148213FB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 y="5238749"/>
            <a:ext cx="337186" cy="343430"/>
          </a:xfrm>
          <a:prstGeom prst="rect">
            <a:avLst/>
          </a:prstGeom>
        </p:spPr>
      </p:pic>
      <p:sp>
        <p:nvSpPr>
          <p:cNvPr id="15" name="Rectangle 14">
            <a:extLst>
              <a:ext uri="{FF2B5EF4-FFF2-40B4-BE49-F238E27FC236}">
                <a16:creationId xmlns:a16="http://schemas.microsoft.com/office/drawing/2014/main" id="{BC21E01E-CA3F-1D94-A078-6683BC5A4D1F}"/>
              </a:ext>
            </a:extLst>
          </p:cNvPr>
          <p:cNvSpPr/>
          <p:nvPr/>
        </p:nvSpPr>
        <p:spPr>
          <a:xfrm>
            <a:off x="6872122" y="5726648"/>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70 000 + 125 000 + 65 000 = 260 000</a:t>
            </a:r>
          </a:p>
        </p:txBody>
      </p:sp>
      <p:pic>
        <p:nvPicPr>
          <p:cNvPr id="16" name="Picture 15" descr="A red x on a black background&#10;&#10;Description automatically generated">
            <a:extLst>
              <a:ext uri="{FF2B5EF4-FFF2-40B4-BE49-F238E27FC236}">
                <a16:creationId xmlns:a16="http://schemas.microsoft.com/office/drawing/2014/main" id="{14725874-B7D0-5D68-0712-07C5A235DA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5" y="5734049"/>
            <a:ext cx="337186" cy="343430"/>
          </a:xfrm>
          <a:prstGeom prst="rect">
            <a:avLst/>
          </a:prstGeom>
        </p:spPr>
      </p:pic>
    </p:spTree>
    <p:extLst>
      <p:ext uri="{BB962C8B-B14F-4D97-AF65-F5344CB8AC3E}">
        <p14:creationId xmlns:p14="http://schemas.microsoft.com/office/powerpoint/2010/main" val="3612197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9"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E32149CA-262E-F53D-0459-D012320D4A96}"/>
              </a:ext>
            </a:extLst>
          </p:cNvPr>
          <p:cNvSpPr txBox="1"/>
          <p:nvPr/>
        </p:nvSpPr>
        <p:spPr>
          <a:xfrm>
            <a:off x="1647825" y="624255"/>
            <a:ext cx="9410700" cy="646331"/>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Tính bằng cách thuận tiện.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61CE18D0-D9AC-E694-3B76-866BBB69454F}"/>
              </a:ext>
            </a:extLst>
          </p:cNvPr>
          <p:cNvSpPr/>
          <p:nvPr/>
        </p:nvSpPr>
        <p:spPr>
          <a:xfrm>
            <a:off x="1838325" y="1592798"/>
            <a:ext cx="892492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16 370 + 6 090 + 2 530 + 4 010</a:t>
            </a:r>
          </a:p>
        </p:txBody>
      </p:sp>
      <p:sp>
        <p:nvSpPr>
          <p:cNvPr id="7" name="Rectangle 6">
            <a:extLst>
              <a:ext uri="{FF2B5EF4-FFF2-40B4-BE49-F238E27FC236}">
                <a16:creationId xmlns:a16="http://schemas.microsoft.com/office/drawing/2014/main" id="{FA119CCB-BF74-E5E7-CB00-37CEB288F705}"/>
              </a:ext>
            </a:extLst>
          </p:cNvPr>
          <p:cNvSpPr/>
          <p:nvPr/>
        </p:nvSpPr>
        <p:spPr>
          <a:xfrm>
            <a:off x="1847850" y="2564348"/>
            <a:ext cx="95916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(16 370 + 2 530) + (6 090 + 4 010)</a:t>
            </a:r>
          </a:p>
        </p:txBody>
      </p:sp>
      <p:sp>
        <p:nvSpPr>
          <p:cNvPr id="8" name="Rectangle 7">
            <a:extLst>
              <a:ext uri="{FF2B5EF4-FFF2-40B4-BE49-F238E27FC236}">
                <a16:creationId xmlns:a16="http://schemas.microsoft.com/office/drawing/2014/main" id="{FA379371-F3CA-C904-7212-35D0460C5316}"/>
              </a:ext>
            </a:extLst>
          </p:cNvPr>
          <p:cNvSpPr/>
          <p:nvPr/>
        </p:nvSpPr>
        <p:spPr>
          <a:xfrm>
            <a:off x="1838325" y="3507323"/>
            <a:ext cx="49434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18 900 + 10 100</a:t>
            </a:r>
          </a:p>
        </p:txBody>
      </p:sp>
      <p:sp>
        <p:nvSpPr>
          <p:cNvPr id="9" name="Rectangle 8">
            <a:extLst>
              <a:ext uri="{FF2B5EF4-FFF2-40B4-BE49-F238E27FC236}">
                <a16:creationId xmlns:a16="http://schemas.microsoft.com/office/drawing/2014/main" id="{E21515EA-182C-183C-2866-CBBC04F96A36}"/>
              </a:ext>
            </a:extLst>
          </p:cNvPr>
          <p:cNvSpPr/>
          <p:nvPr/>
        </p:nvSpPr>
        <p:spPr>
          <a:xfrm>
            <a:off x="1838325" y="4469348"/>
            <a:ext cx="26193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29 000</a:t>
            </a:r>
          </a:p>
        </p:txBody>
      </p:sp>
    </p:spTree>
    <p:extLst>
      <p:ext uri="{BB962C8B-B14F-4D97-AF65-F5344CB8AC3E}">
        <p14:creationId xmlns:p14="http://schemas.microsoft.com/office/powerpoint/2010/main" val="3114408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30200" y="464957"/>
            <a:ext cx="11531600" cy="6215243"/>
            <a:chOff x="0" y="0"/>
            <a:chExt cx="4106072" cy="1922646"/>
          </a:xfrm>
        </p:grpSpPr>
        <p:sp>
          <p:nvSpPr>
            <p:cNvPr id="4" name="Freeform 4"/>
            <p:cNvSpPr/>
            <p:nvPr/>
          </p:nvSpPr>
          <p:spPr>
            <a:xfrm>
              <a:off x="0" y="0"/>
              <a:ext cx="4106072" cy="1922646"/>
            </a:xfrm>
            <a:custGeom>
              <a:avLst/>
              <a:gdLst/>
              <a:ahLst/>
              <a:cxnLst/>
              <a:rect l="l" t="t" r="r" b="b"/>
              <a:pathLst>
                <a:path w="4106072" h="1922646">
                  <a:moveTo>
                    <a:pt x="0" y="0"/>
                  </a:moveTo>
                  <a:lnTo>
                    <a:pt x="4106072" y="0"/>
                  </a:lnTo>
                  <a:lnTo>
                    <a:pt x="4106072" y="1922646"/>
                  </a:lnTo>
                  <a:lnTo>
                    <a:pt x="0" y="1922646"/>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83A75FDB-6AB3-A1BC-9800-44221EB2A998}"/>
              </a:ext>
            </a:extLst>
          </p:cNvPr>
          <p:cNvPicPr>
            <a:picLocks noChangeAspect="1"/>
          </p:cNvPicPr>
          <p:nvPr/>
        </p:nvPicPr>
        <p:blipFill>
          <a:blip r:embed="rId4"/>
          <a:stretch>
            <a:fillRect/>
          </a:stretch>
        </p:blipFill>
        <p:spPr>
          <a:xfrm>
            <a:off x="1366995" y="720805"/>
            <a:ext cx="9553260" cy="1072989"/>
          </a:xfrm>
          <a:prstGeom prst="rect">
            <a:avLst/>
          </a:prstGeom>
        </p:spPr>
      </p:pic>
      <p:sp>
        <p:nvSpPr>
          <p:cNvPr id="9" name="TextBox 8">
            <a:extLst>
              <a:ext uri="{FF2B5EF4-FFF2-40B4-BE49-F238E27FC236}">
                <a16:creationId xmlns:a16="http://schemas.microsoft.com/office/drawing/2014/main" id="{3AD22FC7-B63C-8206-9FBC-57CE4D55D8DA}"/>
              </a:ext>
            </a:extLst>
          </p:cNvPr>
          <p:cNvSpPr txBox="1"/>
          <p:nvPr/>
        </p:nvSpPr>
        <p:spPr>
          <a:xfrm>
            <a:off x="1085850" y="1962150"/>
            <a:ext cx="10077450" cy="3970318"/>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Thực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phạm</a:t>
            </a:r>
            <a:r>
              <a:rPr lang="en-US" sz="2800" dirty="0">
                <a:latin typeface="Cambria" panose="02040503050406030204" pitchFamily="18" charset="0"/>
                <a:ea typeface="Cambria" panose="02040503050406030204" pitchFamily="18" charset="0"/>
              </a:rPr>
              <a:t> vi </a:t>
            </a:r>
            <a:r>
              <a:rPr lang="en-US" sz="2800" dirty="0" err="1">
                <a:latin typeface="Cambria" panose="02040503050406030204" pitchFamily="18" charset="0"/>
                <a:ea typeface="Cambria" panose="02040503050406030204" pitchFamily="18" charset="0"/>
              </a:rPr>
              <a:t>lớp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nhầm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chục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chục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dấu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ngoặc</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lớn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bé</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nhóm</a:t>
            </a:r>
            <a:r>
              <a:rPr lang="en-US" sz="2800" dirty="0">
                <a:latin typeface="Cambria" panose="02040503050406030204" pitchFamily="18" charset="0"/>
                <a:ea typeface="Cambria" panose="02040503050406030204" pitchFamily="18" charset="0"/>
              </a:rPr>
              <a:t> 4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bằng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thuận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tiện</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toán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thực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46854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921595" y="3977446"/>
            <a:ext cx="411128" cy="594554"/>
          </a:xfrm>
          <a:prstGeom prst="rect">
            <a:avLst/>
          </a:prstGeom>
        </p:spPr>
      </p:pic>
      <p:pic>
        <p:nvPicPr>
          <p:cNvPr id="6" name="Picture 5">
            <a:extLst>
              <a:ext uri="{FF2B5EF4-FFF2-40B4-BE49-F238E27FC236}">
                <a16:creationId xmlns:a16="http://schemas.microsoft.com/office/drawing/2014/main" id="{6D6B3226-9C3F-0A2B-730C-C9720F5AD6B6}"/>
              </a:ext>
            </a:extLst>
          </p:cNvPr>
          <p:cNvPicPr>
            <a:picLocks noChangeAspect="1"/>
          </p:cNvPicPr>
          <p:nvPr/>
        </p:nvPicPr>
        <p:blipFill>
          <a:blip r:embed="rId8"/>
          <a:stretch>
            <a:fillRect/>
          </a:stretch>
        </p:blipFill>
        <p:spPr>
          <a:xfrm>
            <a:off x="1421096" y="1984876"/>
            <a:ext cx="9559357" cy="3078747"/>
          </a:xfrm>
          <a:prstGeom prst="rect">
            <a:avLst/>
          </a:prstGeom>
        </p:spPr>
      </p:pic>
    </p:spTree>
    <p:extLst>
      <p:ext uri="{BB962C8B-B14F-4D97-AF65-F5344CB8AC3E}">
        <p14:creationId xmlns:p14="http://schemas.microsoft.com/office/powerpoint/2010/main" val="3827061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2933699" cy="707886"/>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nhẩm</a:t>
            </a:r>
            <a:endParaRPr lang="en-US" sz="4000" b="1" dirty="0">
              <a:solidFill>
                <a:srgbClr val="00206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CD2022B-0B1B-1718-EEE1-260EE876C0D7}"/>
              </a:ext>
            </a:extLst>
          </p:cNvPr>
          <p:cNvSpPr txBox="1"/>
          <p:nvPr/>
        </p:nvSpPr>
        <p:spPr>
          <a:xfrm>
            <a:off x="1590676" y="1647825"/>
            <a:ext cx="5686424" cy="1651606"/>
          </a:xfrm>
          <a:prstGeom prst="rect">
            <a:avLst/>
          </a:prstGeom>
          <a:noFill/>
        </p:spPr>
        <p:txBody>
          <a:bodyPr wrap="square" rtlCol="0">
            <a:spAutoFit/>
          </a:bodyPr>
          <a:lstStyle/>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a) 8 000 000 + 4 000 000</a:t>
            </a:r>
          </a:p>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60 000 000 + 50 000 000</a:t>
            </a:r>
          </a:p>
        </p:txBody>
      </p:sp>
      <p:sp>
        <p:nvSpPr>
          <p:cNvPr id="5" name="TextBox 4">
            <a:extLst>
              <a:ext uri="{FF2B5EF4-FFF2-40B4-BE49-F238E27FC236}">
                <a16:creationId xmlns:a16="http://schemas.microsoft.com/office/drawing/2014/main" id="{AFB87743-CE18-0935-6128-1B1AA28C897C}"/>
              </a:ext>
            </a:extLst>
          </p:cNvPr>
          <p:cNvSpPr txBox="1"/>
          <p:nvPr/>
        </p:nvSpPr>
        <p:spPr>
          <a:xfrm>
            <a:off x="1628775" y="3505200"/>
            <a:ext cx="5562599" cy="1651606"/>
          </a:xfrm>
          <a:prstGeom prst="rect">
            <a:avLst/>
          </a:prstGeom>
          <a:noFill/>
        </p:spPr>
        <p:txBody>
          <a:bodyPr wrap="square" rtlCol="0">
            <a:spAutoFit/>
          </a:bodyPr>
          <a:lstStyle/>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15 000 000 – 9 000 000</a:t>
            </a:r>
          </a:p>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140 000 000 – 80 000 000</a:t>
            </a:r>
          </a:p>
        </p:txBody>
      </p:sp>
      <p:sp>
        <p:nvSpPr>
          <p:cNvPr id="6" name="Rectangle 5">
            <a:extLst>
              <a:ext uri="{FF2B5EF4-FFF2-40B4-BE49-F238E27FC236}">
                <a16:creationId xmlns:a16="http://schemas.microsoft.com/office/drawing/2014/main" id="{5E5A4B4E-0141-E515-787B-690CED5991DA}"/>
              </a:ext>
            </a:extLst>
          </p:cNvPr>
          <p:cNvSpPr/>
          <p:nvPr/>
        </p:nvSpPr>
        <p:spPr>
          <a:xfrm>
            <a:off x="6662572" y="1783298"/>
            <a:ext cx="408162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12 000 000</a:t>
            </a:r>
          </a:p>
        </p:txBody>
      </p:sp>
      <p:sp>
        <p:nvSpPr>
          <p:cNvPr id="7" name="Rectangle 6">
            <a:extLst>
              <a:ext uri="{FF2B5EF4-FFF2-40B4-BE49-F238E27FC236}">
                <a16:creationId xmlns:a16="http://schemas.microsoft.com/office/drawing/2014/main" id="{29F8F5BB-D898-6F04-4690-663BECED537C}"/>
              </a:ext>
            </a:extLst>
          </p:cNvPr>
          <p:cNvSpPr/>
          <p:nvPr/>
        </p:nvSpPr>
        <p:spPr>
          <a:xfrm>
            <a:off x="6653047" y="2631023"/>
            <a:ext cx="408162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110 000 000</a:t>
            </a:r>
          </a:p>
        </p:txBody>
      </p:sp>
      <p:sp>
        <p:nvSpPr>
          <p:cNvPr id="8" name="Rectangle 7">
            <a:extLst>
              <a:ext uri="{FF2B5EF4-FFF2-40B4-BE49-F238E27FC236}">
                <a16:creationId xmlns:a16="http://schemas.microsoft.com/office/drawing/2014/main" id="{7A05B0D3-AAEF-B039-30C9-4081D9C63DDB}"/>
              </a:ext>
            </a:extLst>
          </p:cNvPr>
          <p:cNvSpPr/>
          <p:nvPr/>
        </p:nvSpPr>
        <p:spPr>
          <a:xfrm>
            <a:off x="6443497" y="3659723"/>
            <a:ext cx="3371810"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6 000 000</a:t>
            </a:r>
          </a:p>
        </p:txBody>
      </p:sp>
      <p:sp>
        <p:nvSpPr>
          <p:cNvPr id="9" name="Rectangle 8">
            <a:extLst>
              <a:ext uri="{FF2B5EF4-FFF2-40B4-BE49-F238E27FC236}">
                <a16:creationId xmlns:a16="http://schemas.microsoft.com/office/drawing/2014/main" id="{F8BD883F-973F-DC37-9E24-B309E52DAC8D}"/>
              </a:ext>
            </a:extLst>
          </p:cNvPr>
          <p:cNvSpPr/>
          <p:nvPr/>
        </p:nvSpPr>
        <p:spPr>
          <a:xfrm>
            <a:off x="6919746" y="4440773"/>
            <a:ext cx="366587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60 000 000</a:t>
            </a:r>
          </a:p>
        </p:txBody>
      </p:sp>
    </p:spTree>
    <p:extLst>
      <p:ext uri="{BB962C8B-B14F-4D97-AF65-F5344CB8AC3E}">
        <p14:creationId xmlns:p14="http://schemas.microsoft.com/office/powerpoint/2010/main" val="928024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293369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Tính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nhẩm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CCD2022B-0B1B-1718-EEE1-260EE876C0D7}"/>
              </a:ext>
            </a:extLst>
          </p:cNvPr>
          <p:cNvSpPr txBox="1"/>
          <p:nvPr/>
        </p:nvSpPr>
        <p:spPr>
          <a:xfrm>
            <a:off x="742951" y="161925"/>
            <a:ext cx="8201024" cy="4075346"/>
          </a:xfrm>
          <a:prstGeom prst="rect">
            <a:avLst/>
          </a:prstGeom>
          <a:noFill/>
        </p:spPr>
        <p:txBody>
          <a:bodyPr wrap="square" rtlCol="0">
            <a:spAutoFit/>
          </a:bodyPr>
          <a:lstStyle/>
          <a:p>
            <a:pPr lvl="0" algn="just">
              <a:lnSpc>
                <a:spcPct val="400000"/>
              </a:lnSpc>
            </a:pPr>
            <a:r>
              <a:rPr lang="pl-PL" sz="3600" dirty="0">
                <a:solidFill>
                  <a:srgbClr val="000000"/>
                </a:solidFill>
                <a:latin typeface="Cambria" panose="02040503050406030204" pitchFamily="18" charset="0"/>
                <a:ea typeface="Cambria" panose="02040503050406030204" pitchFamily="18" charset="0"/>
              </a:rPr>
              <a:t>b) 6 000 000 + 9 000 000 – 7 000 000</a:t>
            </a:r>
            <a:endParaRPr lang="en-US" sz="3600" dirty="0">
              <a:solidFill>
                <a:srgbClr val="000000"/>
              </a:solidFill>
              <a:latin typeface="Cambria" panose="02040503050406030204" pitchFamily="18" charset="0"/>
              <a:ea typeface="Cambria" panose="02040503050406030204" pitchFamily="18" charset="0"/>
            </a:endParaRPr>
          </a:p>
          <a:p>
            <a:pPr lvl="0" algn="just">
              <a:lnSpc>
                <a:spcPct val="400000"/>
              </a:lnSpc>
            </a:pPr>
            <a:r>
              <a:rPr lang="pt-BR" sz="3600" dirty="0">
                <a:solidFill>
                  <a:srgbClr val="000000"/>
                </a:solidFill>
                <a:latin typeface="Cambria" panose="02040503050406030204" pitchFamily="18" charset="0"/>
                <a:ea typeface="Cambria" panose="02040503050406030204" pitchFamily="18" charset="0"/>
              </a:rPr>
              <a:t>130 000 000 – 60 000 000 + 50 000 000</a:t>
            </a:r>
            <a:endParaRPr kumimoji="0" lang="pt-BR"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7568835D-1D62-1BFF-5F01-7A0B1ADADC2D}"/>
              </a:ext>
            </a:extLst>
          </p:cNvPr>
          <p:cNvSpPr/>
          <p:nvPr/>
        </p:nvSpPr>
        <p:spPr>
          <a:xfrm>
            <a:off x="690396" y="2088098"/>
            <a:ext cx="6929603"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15 000 000 – 7 000 000</a:t>
            </a:r>
          </a:p>
        </p:txBody>
      </p:sp>
      <p:sp>
        <p:nvSpPr>
          <p:cNvPr id="11" name="Rectangle 10">
            <a:extLst>
              <a:ext uri="{FF2B5EF4-FFF2-40B4-BE49-F238E27FC236}">
                <a16:creationId xmlns:a16="http://schemas.microsoft.com/office/drawing/2014/main" id="{A4096469-6770-0288-58B8-ECD4D1A17F38}"/>
              </a:ext>
            </a:extLst>
          </p:cNvPr>
          <p:cNvSpPr/>
          <p:nvPr/>
        </p:nvSpPr>
        <p:spPr>
          <a:xfrm>
            <a:off x="690397" y="2840573"/>
            <a:ext cx="3557754"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8 000 000</a:t>
            </a:r>
          </a:p>
        </p:txBody>
      </p:sp>
      <p:sp>
        <p:nvSpPr>
          <p:cNvPr id="12" name="Rectangle 11">
            <a:extLst>
              <a:ext uri="{FF2B5EF4-FFF2-40B4-BE49-F238E27FC236}">
                <a16:creationId xmlns:a16="http://schemas.microsoft.com/office/drawing/2014/main" id="{720BA714-32AF-E111-382E-5B27FBBEE2AD}"/>
              </a:ext>
            </a:extLst>
          </p:cNvPr>
          <p:cNvSpPr/>
          <p:nvPr/>
        </p:nvSpPr>
        <p:spPr>
          <a:xfrm>
            <a:off x="699921" y="4269323"/>
            <a:ext cx="7205829"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70 000 000 + 50 000 000</a:t>
            </a:r>
          </a:p>
        </p:txBody>
      </p:sp>
      <p:sp>
        <p:nvSpPr>
          <p:cNvPr id="13" name="Rectangle 12">
            <a:extLst>
              <a:ext uri="{FF2B5EF4-FFF2-40B4-BE49-F238E27FC236}">
                <a16:creationId xmlns:a16="http://schemas.microsoft.com/office/drawing/2014/main" id="{1DDBA4E7-CC04-340D-5CA0-D0A6342D2513}"/>
              </a:ext>
            </a:extLst>
          </p:cNvPr>
          <p:cNvSpPr/>
          <p:nvPr/>
        </p:nvSpPr>
        <p:spPr>
          <a:xfrm>
            <a:off x="699922" y="5050373"/>
            <a:ext cx="402447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120 000 000</a:t>
            </a:r>
          </a:p>
        </p:txBody>
      </p:sp>
    </p:spTree>
    <p:extLst>
      <p:ext uri="{BB962C8B-B14F-4D97-AF65-F5344CB8AC3E}">
        <p14:creationId xmlns:p14="http://schemas.microsoft.com/office/powerpoint/2010/main" val="2311179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485775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mbria" panose="02040503050406030204" pitchFamily="18" charset="0"/>
                <a:ea typeface="Cambria" panose="02040503050406030204" pitchFamily="18" charset="0"/>
              </a:rPr>
              <a:t>Đặt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rồi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09CA8E7E-ECF2-230C-FFA8-B6CAD431691F}"/>
              </a:ext>
            </a:extLst>
          </p:cNvPr>
          <p:cNvSpPr/>
          <p:nvPr/>
        </p:nvSpPr>
        <p:spPr>
          <a:xfrm>
            <a:off x="742951" y="1733550"/>
            <a:ext cx="3962400"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370 528 + 85 706</a:t>
            </a:r>
            <a:endParaRPr lang="en-US" sz="36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B11FECA2-F745-A265-2680-D4D35F27EDF1}"/>
              </a:ext>
            </a:extLst>
          </p:cNvPr>
          <p:cNvSpPr/>
          <p:nvPr/>
        </p:nvSpPr>
        <p:spPr>
          <a:xfrm>
            <a:off x="752476" y="2981325"/>
            <a:ext cx="3962400"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251 749 – 6 052</a:t>
            </a:r>
            <a:endParaRPr lang="en-US" sz="36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ECD3A5C-4641-CC6C-E6E1-48E08D2C4B92}"/>
              </a:ext>
            </a:extLst>
          </p:cNvPr>
          <p:cNvSpPr/>
          <p:nvPr/>
        </p:nvSpPr>
        <p:spPr>
          <a:xfrm>
            <a:off x="6534151" y="1733550"/>
            <a:ext cx="4333874"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435 290 + 208 651</a:t>
            </a:r>
            <a:endParaRPr lang="en-US" sz="36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1548779F-F83E-046E-8DBF-B69B2CE8FDEF}"/>
              </a:ext>
            </a:extLst>
          </p:cNvPr>
          <p:cNvSpPr/>
          <p:nvPr/>
        </p:nvSpPr>
        <p:spPr>
          <a:xfrm>
            <a:off x="6543675" y="2981325"/>
            <a:ext cx="4324349"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694 851 – 365 470</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2713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lvl="0" algn="ctr" defTabSz="457200">
              <a:defRPr/>
            </a:pPr>
            <a:r>
              <a:rPr lang="en-US" sz="6600" b="1" kern="0" dirty="0">
                <a:solidFill>
                  <a:srgbClr val="0064D2">
                    <a:lumMod val="50000"/>
                  </a:srgbClr>
                </a:solidFill>
                <a:ea typeface="微软雅黑"/>
                <a:cs typeface="Arial" panose="020B0604020202020204" pitchFamily="34" charset="0"/>
              </a:rPr>
              <a:t>370 528 + 85 706</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370 528</a:t>
            </a:r>
          </a:p>
        </p:txBody>
      </p:sp>
      <p:sp>
        <p:nvSpPr>
          <p:cNvPr id="63" name="TextBox 62">
            <a:extLst>
              <a:ext uri="{FF2B5EF4-FFF2-40B4-BE49-F238E27FC236}">
                <a16:creationId xmlns:a16="http://schemas.microsoft.com/office/drawing/2014/main" id="{158DF9BE-F7B0-4466-8BD9-0A25E6EB4EF5}"/>
              </a:ext>
            </a:extLst>
          </p:cNvPr>
          <p:cNvSpPr txBox="1"/>
          <p:nvPr/>
        </p:nvSpPr>
        <p:spPr>
          <a:xfrm>
            <a:off x="3990975" y="2634474"/>
            <a:ext cx="48011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85 706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825317" y="30038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251 749 – 6 052</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251 749</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848225" y="2634474"/>
            <a:ext cx="394388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6 052</a:t>
            </a:r>
          </a:p>
        </p:txBody>
      </p:sp>
      <p:sp>
        <p:nvSpPr>
          <p:cNvPr id="64" name="Rectangle 63">
            <a:extLst>
              <a:ext uri="{FF2B5EF4-FFF2-40B4-BE49-F238E27FC236}">
                <a16:creationId xmlns:a16="http://schemas.microsoft.com/office/drawing/2014/main" id="{49194A3C-8066-43B5-8E20-4085EB5B2714}"/>
              </a:ext>
            </a:extLst>
          </p:cNvPr>
          <p:cNvSpPr/>
          <p:nvPr/>
        </p:nvSpPr>
        <p:spPr>
          <a:xfrm>
            <a:off x="2758642" y="30800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Tree>
    <p:extLst>
      <p:ext uri="{BB962C8B-B14F-4D97-AF65-F5344CB8AC3E}">
        <p14:creationId xmlns:p14="http://schemas.microsoft.com/office/powerpoint/2010/main" val="26497279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343151" y="161925"/>
            <a:ext cx="77057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435 290 + 208 651</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28975" y="1369297"/>
            <a:ext cx="5962650"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435 290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76600" y="2634474"/>
            <a:ext cx="55155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208 651</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834842" y="29942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3352801" y="4081779"/>
            <a:ext cx="501015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445329" y="388078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16141"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13459"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00600"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825317" y="30038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539C86DD-E617-5163-B927-B03E77ECB26F}"/>
              </a:ext>
            </a:extLst>
          </p:cNvPr>
          <p:cNvSpPr txBox="1"/>
          <p:nvPr/>
        </p:nvSpPr>
        <p:spPr>
          <a:xfrm>
            <a:off x="4048125" y="3888923"/>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3" name="TextBox 2">
            <a:extLst>
              <a:ext uri="{FF2B5EF4-FFF2-40B4-BE49-F238E27FC236}">
                <a16:creationId xmlns:a16="http://schemas.microsoft.com/office/drawing/2014/main" id="{1E1E7C9C-E51F-D51D-2A22-F664103FF766}"/>
              </a:ext>
            </a:extLst>
          </p:cNvPr>
          <p:cNvSpPr txBox="1"/>
          <p:nvPr/>
        </p:nvSpPr>
        <p:spPr>
          <a:xfrm>
            <a:off x="3362325" y="3879398"/>
            <a:ext cx="9033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Tree>
    <p:extLst>
      <p:ext uri="{BB962C8B-B14F-4D97-AF65-F5344CB8AC3E}">
        <p14:creationId xmlns:p14="http://schemas.microsoft.com/office/powerpoint/2010/main" val="29083933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586</Words>
  <Application>Microsoft Office PowerPoint</Application>
  <PresentationFormat>Widescreen</PresentationFormat>
  <Paragraphs>100</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微软雅黑</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37</cp:revision>
  <dcterms:created xsi:type="dcterms:W3CDTF">2023-10-16T13:22:33Z</dcterms:created>
  <dcterms:modified xsi:type="dcterms:W3CDTF">2025-01-24T05:54:04Z</dcterms:modified>
  <cp:category>9Slide.vn</cp:category>
</cp:coreProperties>
</file>