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4"/>
  </p:notesMasterIdLst>
  <p:sldIdLst>
    <p:sldId id="257" r:id="rId5"/>
    <p:sldId id="258" r:id="rId6"/>
    <p:sldId id="328" r:id="rId7"/>
    <p:sldId id="260" r:id="rId8"/>
    <p:sldId id="329" r:id="rId9"/>
    <p:sldId id="259" r:id="rId10"/>
    <p:sldId id="280" r:id="rId11"/>
    <p:sldId id="330" r:id="rId12"/>
    <p:sldId id="261" r:id="rId13"/>
    <p:sldId id="272" r:id="rId14"/>
    <p:sldId id="269" r:id="rId15"/>
    <p:sldId id="339" r:id="rId16"/>
    <p:sldId id="322" r:id="rId17"/>
    <p:sldId id="331" r:id="rId18"/>
    <p:sldId id="332" r:id="rId19"/>
    <p:sldId id="294" r:id="rId20"/>
    <p:sldId id="333" r:id="rId21"/>
    <p:sldId id="336"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9215" autoAdjust="0"/>
  </p:normalViewPr>
  <p:slideViewPr>
    <p:cSldViewPr snapToGrid="0">
      <p:cViewPr varScale="1">
        <p:scale>
          <a:sx n="101" d="100"/>
          <a:sy n="101" d="100"/>
        </p:scale>
        <p:origin x="10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2</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12</a:t>
            </a:fld>
            <a:endParaRPr lang="en-US"/>
          </a:p>
        </p:txBody>
      </p:sp>
    </p:spTree>
    <p:extLst>
      <p:ext uri="{BB962C8B-B14F-4D97-AF65-F5344CB8AC3E}">
        <p14:creationId xmlns:p14="http://schemas.microsoft.com/office/powerpoint/2010/main" val="16525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13</a:t>
            </a:fld>
            <a:endParaRPr lang="en-US"/>
          </a:p>
        </p:txBody>
      </p:sp>
    </p:spTree>
    <p:extLst>
      <p:ext uri="{BB962C8B-B14F-4D97-AF65-F5344CB8AC3E}">
        <p14:creationId xmlns:p14="http://schemas.microsoft.com/office/powerpoint/2010/main" val="70736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1/9/2025</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2025/1/9</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1/9/2025</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1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gif"/><Relationship Id="rId1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19.gif"/><Relationship Id="rId5" Type="http://schemas.openxmlformats.org/officeDocument/2006/relationships/slide" Target="slide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gif"/><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8.gif"/><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9.gi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923330"/>
          </a:xfrm>
          <a:prstGeom prst="rect">
            <a:avLst/>
          </a:prstGeom>
          <a:noFill/>
        </p:spPr>
        <p:txBody>
          <a:bodyPr wrap="square" rtlCol="0">
            <a:spAutoFit/>
          </a:bodyPr>
          <a:lstStyle/>
          <a:p>
            <a:pPr algn="ctr">
              <a:defRPr/>
            </a:pPr>
            <a:r>
              <a:rPr lang="en-US" sz="5400" dirty="0">
                <a:solidFill>
                  <a:srgbClr val="0070C0"/>
                </a:solidFill>
                <a:latin typeface="Arial" panose="020B0604020202020204" pitchFamily="34" charset="0"/>
                <a:cs typeface="Arial" panose="020B0604020202020204" pitchFamily="34" charset="0"/>
              </a:rPr>
              <a:t>1. </a:t>
            </a:r>
            <a:r>
              <a:rPr lang="vi-VN" sz="5400" dirty="0">
                <a:solidFill>
                  <a:srgbClr val="0070C0"/>
                </a:solidFill>
              </a:rPr>
              <a:t>Nhìn nhanh – nhớ đúng</a:t>
            </a:r>
            <a:endParaRPr lang="vi-VN" sz="3600" dirty="0">
              <a:solidFill>
                <a:srgbClr val="0070C0"/>
              </a:solidFill>
            </a:endParaRPr>
          </a:p>
        </p:txBody>
      </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2"/>
          <a:stretch>
            <a:fillRect/>
          </a:stretch>
        </p:blipFill>
        <p:spPr>
          <a:xfrm>
            <a:off x="735194" y="-3382178"/>
            <a:ext cx="3697959" cy="3002681"/>
          </a:xfrm>
          <a:prstGeom prst="rect">
            <a:avLst/>
          </a:prstGeom>
        </p:spPr>
      </p:pic>
      <p:pic>
        <p:nvPicPr>
          <p:cNvPr id="12" name="Picture 11">
            <a:extLst>
              <a:ext uri="{FF2B5EF4-FFF2-40B4-BE49-F238E27FC236}">
                <a16:creationId xmlns:a16="http://schemas.microsoft.com/office/drawing/2014/main" id="{7C72AB2E-B2DE-4F06-A222-437E0E6BC4C8}"/>
              </a:ext>
            </a:extLst>
          </p:cNvPr>
          <p:cNvPicPr>
            <a:picLocks noChangeAspect="1"/>
          </p:cNvPicPr>
          <p:nvPr/>
        </p:nvPicPr>
        <p:blipFill rotWithShape="1">
          <a:blip r:embed="rId3"/>
          <a:srcRect t="12876" r="316"/>
          <a:stretch/>
        </p:blipFill>
        <p:spPr>
          <a:xfrm>
            <a:off x="1969797" y="1794781"/>
            <a:ext cx="8252406" cy="4242856"/>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3"/>
          <a:stretch>
            <a:fillRect/>
          </a:stretch>
        </p:blipFill>
        <p:spPr>
          <a:xfrm>
            <a:off x="1470941" y="1576552"/>
            <a:ext cx="4150478" cy="3370118"/>
          </a:xfrm>
          <a:prstGeom prst="rect">
            <a:avLst/>
          </a:prstGeom>
        </p:spPr>
      </p:pic>
      <p:pic>
        <p:nvPicPr>
          <p:cNvPr id="13" name="Picture 12">
            <a:extLst>
              <a:ext uri="{FF2B5EF4-FFF2-40B4-BE49-F238E27FC236}">
                <a16:creationId xmlns:a16="http://schemas.microsoft.com/office/drawing/2014/main" id="{AD4709D6-0EA1-4085-A610-9F7AD1A6C9B6}"/>
              </a:ext>
            </a:extLst>
          </p:cNvPr>
          <p:cNvPicPr>
            <a:picLocks noChangeAspect="1"/>
          </p:cNvPicPr>
          <p:nvPr/>
        </p:nvPicPr>
        <p:blipFill>
          <a:blip r:embed="rId4"/>
          <a:stretch>
            <a:fillRect/>
          </a:stretch>
        </p:blipFill>
        <p:spPr>
          <a:xfrm>
            <a:off x="5907920" y="359045"/>
            <a:ext cx="5092802" cy="6174459"/>
          </a:xfrm>
          <a:prstGeom prst="rect">
            <a:avLst/>
          </a:prstGeom>
        </p:spPr>
      </p:pic>
    </p:spTree>
    <p:extLst>
      <p:ext uri="{BB962C8B-B14F-4D97-AF65-F5344CB8AC3E}">
        <p14:creationId xmlns:p14="http://schemas.microsoft.com/office/powerpoint/2010/main" val="2064897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100000" l="12958" r="68009"/>
                    </a14:imgEffect>
                  </a14:imgLayer>
                </a14:imgProps>
              </a:ext>
            </a:extLst>
          </a:blip>
          <a:srcRect l="14421" t="781" r="33456"/>
          <a:stretch/>
        </p:blipFill>
        <p:spPr>
          <a:xfrm>
            <a:off x="0" y="4047107"/>
            <a:ext cx="2294351" cy="2455471"/>
          </a:xfrm>
          <a:prstGeom prst="rect">
            <a:avLst/>
          </a:prstGeom>
        </p:spPr>
      </p:pic>
      <p:pic>
        <p:nvPicPr>
          <p:cNvPr id="10" name="Picture 9" descr="A picture containing pink&#10;&#10;Description automatically generated">
            <a:extLst>
              <a:ext uri="{FF2B5EF4-FFF2-40B4-BE49-F238E27FC236}">
                <a16:creationId xmlns:a16="http://schemas.microsoft.com/office/drawing/2014/main" id="{F1D21F37-8A25-4201-9E58-6A38AE52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363" y="3591499"/>
            <a:ext cx="2916913" cy="2911079"/>
          </a:xfrm>
          <a:prstGeom prst="rect">
            <a:avLst/>
          </a:prstGeom>
        </p:spPr>
      </p:pic>
      <p:pic>
        <p:nvPicPr>
          <p:cNvPr id="11" name="Picture 10">
            <a:extLst>
              <a:ext uri="{FF2B5EF4-FFF2-40B4-BE49-F238E27FC236}">
                <a16:creationId xmlns:a16="http://schemas.microsoft.com/office/drawing/2014/main" id="{F418AEDE-049D-4344-ABC4-9A9FA6622DE1}"/>
              </a:ext>
            </a:extLst>
          </p:cNvPr>
          <p:cNvPicPr>
            <a:picLocks noChangeAspect="1"/>
          </p:cNvPicPr>
          <p:nvPr/>
        </p:nvPicPr>
        <p:blipFill>
          <a:blip r:embed="rId6"/>
          <a:stretch>
            <a:fillRect/>
          </a:stretch>
        </p:blipFill>
        <p:spPr>
          <a:xfrm>
            <a:off x="-1065545" y="78433"/>
            <a:ext cx="13819847" cy="6701134"/>
          </a:xfrm>
          <a:prstGeom prst="rect">
            <a:avLst/>
          </a:prstGeom>
        </p:spPr>
      </p:pic>
      <p:sp>
        <p:nvSpPr>
          <p:cNvPr id="12" name="Rectangle 11">
            <a:extLst>
              <a:ext uri="{FF2B5EF4-FFF2-40B4-BE49-F238E27FC236}">
                <a16:creationId xmlns:a16="http://schemas.microsoft.com/office/drawing/2014/main" id="{D9911870-47E0-44E9-AD5C-18E4E0F8BDA1}"/>
              </a:ext>
            </a:extLst>
          </p:cNvPr>
          <p:cNvSpPr/>
          <p:nvPr/>
        </p:nvSpPr>
        <p:spPr>
          <a:xfrm>
            <a:off x="4388069" y="699540"/>
            <a:ext cx="6096000" cy="3528338"/>
          </a:xfrm>
          <a:prstGeom prst="rect">
            <a:avLst/>
          </a:prstGeom>
        </p:spPr>
        <p:txBody>
          <a:bodyPr>
            <a:spAutoFit/>
          </a:bodyPr>
          <a:lstStyle/>
          <a:p>
            <a:pPr algn="just">
              <a:lnSpc>
                <a:spcPct val="115000"/>
              </a:lnSpc>
              <a:spcBef>
                <a:spcPts val="900"/>
              </a:spcBef>
              <a:spcAft>
                <a:spcPts val="0"/>
              </a:spcAft>
            </a:pPr>
            <a:r>
              <a:rPr lang="es-ES" sz="3600" i="1" dirty="0">
                <a:solidFill>
                  <a:schemeClr val="bg1">
                    <a:lumMod val="95000"/>
                  </a:schemeClr>
                </a:solidFill>
                <a:latin typeface="Times New Roman" panose="02020603050405020304" pitchFamily="18" charset="0"/>
                <a:ea typeface="SimSun" panose="02010600030101010101" pitchFamily="2" charset="-122"/>
              </a:rPr>
              <a:t>-</a:t>
            </a:r>
            <a:r>
              <a:rPr lang="es-ES" sz="2800" i="1" dirty="0" err="1">
                <a:solidFill>
                  <a:schemeClr val="bg1">
                    <a:lumMod val="95000"/>
                  </a:schemeClr>
                </a:solidFill>
                <a:latin typeface="Times New Roman" panose="02020603050405020304" pitchFamily="18" charset="0"/>
                <a:ea typeface="SimSun" panose="02010600030101010101" pitchFamily="2" charset="-122"/>
              </a:rPr>
              <a:t>Dụng</a:t>
            </a:r>
            <a:r>
              <a:rPr lang="vi-VN" sz="2800" i="1" dirty="0">
                <a:solidFill>
                  <a:schemeClr val="bg1">
                    <a:lumMod val="95000"/>
                  </a:schemeClr>
                </a:solidFill>
                <a:latin typeface="Times New Roman" panose="02020603050405020304" pitchFamily="18" charset="0"/>
                <a:ea typeface="SimSun" panose="02010600030101010101" pitchFamily="2" charset="-122"/>
              </a:rPr>
              <a:t> cụ và vật liệu thủ công là những yếu tố chính tạo ra các sản phẩm thủ công.</a:t>
            </a:r>
            <a:endParaRPr lang="en-US" sz="2800" i="1" dirty="0">
              <a:solidFill>
                <a:schemeClr val="bg1">
                  <a:lumMod val="95000"/>
                </a:schemeClr>
              </a:solidFill>
              <a:latin typeface="Times New Roman" panose="02020603050405020304" pitchFamily="18" charset="0"/>
              <a:ea typeface="SimSun" panose="02010600030101010101" pitchFamily="2" charset="-122"/>
            </a:endParaRPr>
          </a:p>
          <a:p>
            <a:pPr algn="just">
              <a:lnSpc>
                <a:spcPct val="115000"/>
              </a:lnSpc>
              <a:spcBef>
                <a:spcPts val="900"/>
              </a:spcBef>
            </a:pPr>
            <a:r>
              <a:rPr lang="en-US" sz="2800" b="1" i="1" dirty="0">
                <a:solidFill>
                  <a:schemeClr val="bg1">
                    <a:lumMod val="95000"/>
                  </a:schemeClr>
                </a:solidFill>
                <a:latin typeface="Times New Roman" panose="02020603050405020304" pitchFamily="18" charset="0"/>
                <a:ea typeface="SimSun" panose="02010600030101010101" pitchFamily="2" charset="-122"/>
              </a:rPr>
              <a:t>- </a:t>
            </a:r>
            <a:r>
              <a:rPr lang="vi-VN" sz="2800" i="1" dirty="0">
                <a:solidFill>
                  <a:schemeClr val="bg1">
                    <a:lumMod val="95000"/>
                  </a:schemeClr>
                </a:solidFill>
                <a:latin typeface="+mj-lt"/>
              </a:rPr>
              <a:t>Chúng ta có nhiều cách tạo hình với vật liệu thủ công khác nhau.</a:t>
            </a:r>
            <a:endParaRPr lang="vi-VN" sz="2800" b="1" i="1" dirty="0">
              <a:solidFill>
                <a:schemeClr val="bg1">
                  <a:lumMod val="95000"/>
                </a:schemeClr>
              </a:solidFill>
              <a:latin typeface="+mj-lt"/>
            </a:endParaRPr>
          </a:p>
          <a:p>
            <a:pPr algn="just">
              <a:lnSpc>
                <a:spcPct val="115000"/>
              </a:lnSpc>
              <a:spcBef>
                <a:spcPts val="900"/>
              </a:spcBef>
              <a:spcAft>
                <a:spcPts val="0"/>
              </a:spcAft>
            </a:pPr>
            <a:endParaRPr lang="vi-VN" sz="3600" b="1" dirty="0">
              <a:solidFill>
                <a:schemeClr val="bg1">
                  <a:lumMod val="95000"/>
                </a:schemeClr>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445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dirty="0">
                <a:solidFill>
                  <a:srgbClr val="FF0000"/>
                </a:solidFill>
                <a:latin typeface="UTM Avo" panose="02040603050506020204" pitchFamily="18" charset="0"/>
              </a:rPr>
              <a:t>2. </a:t>
            </a:r>
            <a:r>
              <a:rPr lang="en-US" sz="4800" b="1" dirty="0" err="1">
                <a:solidFill>
                  <a:srgbClr val="FF0000"/>
                </a:solidFill>
                <a:latin typeface="UTM Avo" panose="02040603050506020204" pitchFamily="18" charset="0"/>
              </a:rPr>
              <a:t>Tìm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hiểu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cách</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lựa</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chọn</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vật</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liệu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làm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thủ</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công</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39475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hình</a:t>
            </a:r>
            <a:r>
              <a:rPr lang="en-US" sz="3200" b="1" dirty="0">
                <a:solidFill>
                  <a:srgbClr val="0070C0"/>
                </a:solidFill>
                <a:latin typeface="Arial" panose="020B0604020202020204" pitchFamily="34" charset="0"/>
                <a:cs typeface="Arial" panose="020B0604020202020204" pitchFamily="34" charset="0"/>
              </a:rPr>
              <a:t> 5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lời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hỏi</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7627934" y="3785035"/>
            <a:ext cx="4564066" cy="2748347"/>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pic>
        <p:nvPicPr>
          <p:cNvPr id="12" name="Picture 11">
            <a:extLst>
              <a:ext uri="{FF2B5EF4-FFF2-40B4-BE49-F238E27FC236}">
                <a16:creationId xmlns:a16="http://schemas.microsoft.com/office/drawing/2014/main" id="{9EDDD17A-2C7D-43D8-B67D-EFF5F19A08DE}"/>
              </a:ext>
            </a:extLst>
          </p:cNvPr>
          <p:cNvPicPr>
            <a:picLocks noChangeAspect="1"/>
          </p:cNvPicPr>
          <p:nvPr/>
        </p:nvPicPr>
        <p:blipFill>
          <a:blip r:embed="rId3"/>
          <a:stretch>
            <a:fillRect/>
          </a:stretch>
        </p:blipFill>
        <p:spPr>
          <a:xfrm>
            <a:off x="406704" y="1198816"/>
            <a:ext cx="7607405" cy="4790240"/>
          </a:xfrm>
          <a:prstGeom prst="rect">
            <a:avLst/>
          </a:prstGeom>
        </p:spPr>
      </p:pic>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FD1A92E2-C4C8-43B2-B887-39D119D6A6CB}"/>
              </a:ext>
            </a:extLst>
          </p:cNvPr>
          <p:cNvGrpSpPr/>
          <p:nvPr/>
        </p:nvGrpSpPr>
        <p:grpSpPr>
          <a:xfrm>
            <a:off x="1619595" y="935743"/>
            <a:ext cx="9400180" cy="4247734"/>
            <a:chOff x="5667646" y="720179"/>
            <a:chExt cx="6398085" cy="2808308"/>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1604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s-ES" i="1" dirty="0"/>
                <a:t> </a:t>
              </a:r>
            </a:p>
            <a:p>
              <a:pPr algn="ctr">
                <a:defRPr/>
              </a:pPr>
              <a:endParaRPr lang="es-ES" i="1" dirty="0"/>
            </a:p>
            <a:p>
              <a:pPr algn="ctr">
                <a:defRPr/>
              </a:pPr>
              <a:r>
                <a:rPr lang="es-ES" sz="2800" b="1" i="1" dirty="0" err="1">
                  <a:solidFill>
                    <a:srgbClr val="00B050"/>
                  </a:solidFill>
                  <a:latin typeface="Times New Roman" panose="02020603050405020304" pitchFamily="18" charset="0"/>
                  <a:cs typeface="Times New Roman" panose="02020603050405020304" pitchFamily="18" charset="0"/>
                </a:rPr>
                <a:t>Vật</a:t>
              </a:r>
              <a:r>
                <a:rPr lang="vi-VN" sz="2800" b="1" i="1" dirty="0">
                  <a:solidFill>
                    <a:srgbClr val="00B050"/>
                  </a:solidFill>
                  <a:latin typeface="Times New Roman" panose="02020603050405020304" pitchFamily="18" charset="0"/>
                  <a:cs typeface="Times New Roman" panose="02020603050405020304" pitchFamily="18" charset="0"/>
                </a:rPr>
                <a:t> liệu làm thủ công có nhiều loại. Khi lựa chọn vật liệu thủ công, cần chọn loại có tính chất phù hợp, an toàn, không độc hai và tận dụng vật liệu tái chế.</a:t>
              </a:r>
              <a:endParaRPr lang="vi-VN" sz="2800" b="1" dirty="0">
                <a:solidFill>
                  <a:srgbClr val="00B050"/>
                </a:solidFill>
                <a:latin typeface="Times New Roman" panose="02020603050405020304" pitchFamily="18" charset="0"/>
                <a:cs typeface="Times New Roman" panose="02020603050405020304" pitchFamily="18" charset="0"/>
              </a:endParaRPr>
            </a:p>
            <a:p>
              <a:pPr algn="ctr">
                <a:defRPr/>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grpSp>
        <p:nvGrpSpPr>
          <p:cNvPr id="28" name="Group 27">
            <a:extLst>
              <a:ext uri="{FF2B5EF4-FFF2-40B4-BE49-F238E27FC236}">
                <a16:creationId xmlns:a16="http://schemas.microsoft.com/office/drawing/2014/main" id="{4F4229D0-2D52-45F5-8CFD-26412E762EF1}"/>
              </a:ext>
            </a:extLst>
          </p:cNvPr>
          <p:cNvGrpSpPr/>
          <p:nvPr/>
        </p:nvGrpSpPr>
        <p:grpSpPr>
          <a:xfrm>
            <a:off x="3068938" y="488031"/>
            <a:ext cx="6204379" cy="970323"/>
            <a:chOff x="2873170" y="343910"/>
            <a:chExt cx="4312010" cy="1280575"/>
          </a:xfrm>
        </p:grpSpPr>
        <p:sp>
          <p:nvSpPr>
            <p:cNvPr id="29" name="îṥḷíďê">
              <a:extLst>
                <a:ext uri="{FF2B5EF4-FFF2-40B4-BE49-F238E27FC236}">
                  <a16:creationId xmlns:a16="http://schemas.microsoft.com/office/drawing/2014/main" id="{3449721D-044B-453C-986D-133317A51D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1" name="Google Shape;5317;p41">
              <a:extLst>
                <a:ext uri="{FF2B5EF4-FFF2-40B4-BE49-F238E27FC236}">
                  <a16:creationId xmlns:a16="http://schemas.microsoft.com/office/drawing/2014/main" id="{9A43CFEB-E4A8-4D0E-8290-CC18AE9E389A}"/>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Các</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em</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cần</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Tree>
    <p:extLst>
      <p:ext uri="{BB962C8B-B14F-4D97-AF65-F5344CB8AC3E}">
        <p14:creationId xmlns:p14="http://schemas.microsoft.com/office/powerpoint/2010/main" val="33204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14" name="Picture 13">
            <a:extLst>
              <a:ext uri="{FF2B5EF4-FFF2-40B4-BE49-F238E27FC236}">
                <a16:creationId xmlns:a16="http://schemas.microsoft.com/office/drawing/2014/main" id="{57F70972-6777-42CB-8C19-4464DCDD1026}"/>
              </a:ext>
            </a:extLst>
          </p:cNvPr>
          <p:cNvPicPr>
            <a:picLocks noChangeAspect="1"/>
          </p:cNvPicPr>
          <p:nvPr/>
        </p:nvPicPr>
        <p:blipFill>
          <a:blip r:embed="rId4"/>
          <a:stretch>
            <a:fillRect/>
          </a:stretch>
        </p:blipFill>
        <p:spPr>
          <a:xfrm>
            <a:off x="4386190" y="2100191"/>
            <a:ext cx="6053853" cy="2139881"/>
          </a:xfrm>
          <a:prstGeom prst="rect">
            <a:avLst/>
          </a:prstGeom>
        </p:spPr>
      </p:pic>
    </p:spTree>
    <p:extLst>
      <p:ext uri="{BB962C8B-B14F-4D97-AF65-F5344CB8AC3E}">
        <p14:creationId xmlns:p14="http://schemas.microsoft.com/office/powerpoint/2010/main" val="340504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2689721" y="2286124"/>
            <a:ext cx="6644768"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Tạm</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biệt</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và</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hẹn</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gặp</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lại</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1+#ppt_w/2"/>
                                              </p:val>
                                            </p:tav>
                                            <p:tav tm="100000">
                                              <p:val>
                                                <p:strVal val="#ppt_x"/>
                                              </p:val>
                                            </p:tav>
                                          </p:tavLst>
                                        </p:anim>
                                        <p:anim calcmode="lin" valueType="num">
                                          <p:cBhvr additive="base">
                                            <p:cTn id="32" dur="75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0-#ppt_w/2"/>
                                              </p:val>
                                            </p:tav>
                                            <p:tav tm="100000">
                                              <p:val>
                                                <p:strVal val="#ppt_x"/>
                                              </p:val>
                                            </p:tav>
                                          </p:tavLst>
                                        </p:anim>
                                        <p:anim calcmode="lin" valueType="num">
                                          <p:cBhvr additive="base">
                                            <p:cTn id="36" dur="75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từng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bộ</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phận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đèn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học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4257040" y="2085955"/>
            <a:ext cx="7287053" cy="2201565"/>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6 bộ phận chính, bóng đèn, thân đèn, chụp đèn, đế đèn, công tắc, dây nguồn.</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973394" y="412955"/>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Công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tắc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4257040" y="2085955"/>
            <a:ext cx="7287053" cy="2201565"/>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Bật và tắt đèn</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973394" y="412955"/>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3.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Dây</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nguồn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4257040" y="2085955"/>
            <a:ext cx="7287053" cy="2201565"/>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Nối đèn học với </a:t>
              </a:r>
            </a:p>
            <a:p>
              <a:pPr algn="ctr"/>
              <a:r>
                <a:rPr lang="nl-NL" sz="4400" dirty="0">
                  <a:latin typeface="Arial" panose="020B0604020202020204" pitchFamily="34" charset="0"/>
                  <a:cs typeface="Arial" panose="020B0604020202020204" pitchFamily="34" charset="0"/>
                </a:rPr>
                <a:t>nguồn điện</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571657" y="1724911"/>
            <a:ext cx="8679623" cy="3330820"/>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402" y="3378222"/>
            <a:ext cx="3387112" cy="33803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7"/>
          <a:stretch>
            <a:fillRect/>
          </a:stretch>
        </p:blipFill>
        <p:spPr>
          <a:xfrm>
            <a:off x="4247266" y="1245439"/>
            <a:ext cx="3596952" cy="1072989"/>
          </a:xfrm>
          <a:prstGeom prst="rect">
            <a:avLst/>
          </a:prstGeom>
        </p:spPr>
      </p:pic>
      <p:sp>
        <p:nvSpPr>
          <p:cNvPr id="2" name="Rectangle 1">
            <a:extLst>
              <a:ext uri="{FF2B5EF4-FFF2-40B4-BE49-F238E27FC236}">
                <a16:creationId xmlns:a16="http://schemas.microsoft.com/office/drawing/2014/main" id="{0CBAFE19-890F-49C7-8FE1-B567C04D3F4C}"/>
              </a:ext>
            </a:extLst>
          </p:cNvPr>
          <p:cNvSpPr/>
          <p:nvPr/>
        </p:nvSpPr>
        <p:spPr>
          <a:xfrm>
            <a:off x="2064232" y="2703532"/>
            <a:ext cx="7963020" cy="1077218"/>
          </a:xfrm>
          <a:prstGeom prst="rect">
            <a:avLst/>
          </a:prstGeom>
        </p:spPr>
        <p:txBody>
          <a:bodyPr wrap="square">
            <a:spAutoFit/>
          </a:bodyPr>
          <a:lstStyle/>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7: </a:t>
            </a:r>
          </a:p>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CỤ VÀ VẬT LIỆU LÀM THỦ CÔNG</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0-#ppt_w/2"/>
                                              </p:val>
                                            </p:tav>
                                            <p:tav tm="100000">
                                              <p:val>
                                                <p:strVal val="#ppt_x"/>
                                              </p:val>
                                            </p:tav>
                                          </p:tavLst>
                                        </p:anim>
                                        <p:anim calcmode="lin" valueType="num">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2727179"/>
            <a:ext cx="8825294" cy="2062103"/>
          </a:xfrm>
          <a:prstGeom prst="rect">
            <a:avLst/>
          </a:prstGeom>
          <a:noFill/>
        </p:spPr>
        <p:txBody>
          <a:bodyPr wrap="square">
            <a:spAutoFit/>
          </a:bodyPr>
          <a:lstStyle/>
          <a:p>
            <a:r>
              <a:rPr lang="en-US" sz="3200" dirty="0">
                <a:solidFill>
                  <a:srgbClr val="00B050"/>
                </a:solidFill>
              </a:rPr>
              <a:t>- </a:t>
            </a:r>
            <a:r>
              <a:rPr lang="en-US" sz="3200" dirty="0" err="1">
                <a:solidFill>
                  <a:srgbClr val="00B050"/>
                </a:solidFill>
              </a:rPr>
              <a:t>Kể</a:t>
            </a:r>
            <a:r>
              <a:rPr lang="vi-VN" sz="3200" dirty="0">
                <a:solidFill>
                  <a:srgbClr val="00B050"/>
                </a:solidFill>
              </a:rPr>
              <a:t> được tên một số vật liệu, dụng cụ đơn giản để làm thủ công</a:t>
            </a:r>
          </a:p>
          <a:p>
            <a:r>
              <a:rPr lang="en-US" sz="3200" dirty="0">
                <a:solidFill>
                  <a:srgbClr val="00B050"/>
                </a:solidFill>
              </a:rPr>
              <a:t>- </a:t>
            </a:r>
            <a:r>
              <a:rPr lang="en-US" sz="3200" dirty="0" err="1">
                <a:solidFill>
                  <a:srgbClr val="00B050"/>
                </a:solidFill>
              </a:rPr>
              <a:t>Lựa</a:t>
            </a:r>
            <a:r>
              <a:rPr lang="vi-VN" sz="3200" dirty="0">
                <a:solidFill>
                  <a:srgbClr val="00B050"/>
                </a:solidFill>
              </a:rPr>
              <a:t> chọn được vật liệu làm thủ công phù hợp, đúng yêu cầu.</a:t>
            </a: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1917" y="498705"/>
            <a:ext cx="10142027" cy="5893247"/>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3978355" y="1982652"/>
            <a:ext cx="6624674" cy="2585323"/>
          </a:xfrm>
          <a:prstGeom prst="rect">
            <a:avLst/>
          </a:prstGeom>
          <a:noFill/>
        </p:spPr>
        <p:txBody>
          <a:bodyPr wrap="square" rtlCol="0">
            <a:spAutoFit/>
          </a:bodyPr>
          <a:lstStyle/>
          <a:p>
            <a:pPr marL="914400" lvl="0" indent="-914400" algn="ctr">
              <a:buAutoNum type="arabicPeriod"/>
              <a:defRPr/>
            </a:pPr>
            <a:r>
              <a:rPr lang="en-US" sz="5400" b="1" dirty="0" err="1">
                <a:solidFill>
                  <a:srgbClr val="FF0000"/>
                </a:solidFill>
                <a:latin typeface="Times New Roman" panose="02020603050405020304" pitchFamily="18" charset="0"/>
                <a:cs typeface="Times New Roman" panose="02020603050405020304" pitchFamily="18" charset="0"/>
              </a:rPr>
              <a:t>Tìm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hiểu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chung</a:t>
            </a:r>
            <a:endParaRPr lang="en-US" sz="54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5400" b="1" dirty="0">
                <a:solidFill>
                  <a:srgbClr val="FF0000"/>
                </a:solidFill>
                <a:latin typeface="Times New Roman" panose="02020603050405020304" pitchFamily="18" charset="0"/>
                <a:cs typeface="Times New Roman" panose="02020603050405020304" pitchFamily="18" charset="0"/>
              </a:rPr>
              <a:t>về dụng cụ và vật liệu làm thủ công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8593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284</Words>
  <Application>Microsoft Office PowerPoint</Application>
  <PresentationFormat>Widescreen</PresentationFormat>
  <Paragraphs>30</Paragraphs>
  <Slides>19</Slides>
  <Notes>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等线</vt:lpstr>
      <vt:lpstr>等线 Light</vt:lpstr>
      <vt:lpstr>微软雅黑</vt:lpstr>
      <vt:lpstr>Arial</vt:lpstr>
      <vt:lpstr>Calibri</vt:lpstr>
      <vt:lpstr>Calibri Light</vt:lpstr>
      <vt:lpstr>Coiny</vt:lpstr>
      <vt:lpstr>Georgia</vt:lpstr>
      <vt:lpstr>Gloria Hallelujah</vt:lpstr>
      <vt:lpstr>Open Sans</vt:lpstr>
      <vt:lpstr>Tahoma</vt:lpstr>
      <vt:lpstr>Times New Roman</vt:lpstr>
      <vt:lpstr>UTM Avo</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41</cp:revision>
  <dcterms:created xsi:type="dcterms:W3CDTF">2022-07-17T00:36:39Z</dcterms:created>
  <dcterms:modified xsi:type="dcterms:W3CDTF">2025-01-09T05:07:53Z</dcterms:modified>
</cp:coreProperties>
</file>