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304" r:id="rId2"/>
    <p:sldId id="307" r:id="rId3"/>
    <p:sldId id="322" r:id="rId4"/>
    <p:sldId id="262" r:id="rId5"/>
    <p:sldId id="325" r:id="rId6"/>
    <p:sldId id="330" r:id="rId7"/>
    <p:sldId id="332" r:id="rId8"/>
    <p:sldId id="333" r:id="rId9"/>
    <p:sldId id="334" r:id="rId10"/>
    <p:sldId id="335" r:id="rId11"/>
    <p:sldId id="342" r:id="rId12"/>
    <p:sldId id="347" r:id="rId13"/>
    <p:sldId id="348" r:id="rId14"/>
    <p:sldId id="349" r:id="rId15"/>
    <p:sldId id="350" r:id="rId16"/>
    <p:sldId id="351" r:id="rId17"/>
    <p:sldId id="352" r:id="rId18"/>
    <p:sldId id="356" r:id="rId19"/>
    <p:sldId id="392" r:id="rId20"/>
  </p:sldIdLst>
  <p:sldSz cx="12192000" cy="6858000"/>
  <p:notesSz cx="6858000" cy="9144000"/>
  <p:embeddedFontLst>
    <p:embeddedFont>
      <p:font typeface="Great Vibes" panose="020B0604020202020204" charset="0"/>
      <p:regular r:id="rId21"/>
    </p:embeddedFont>
    <p:embeddedFont>
      <p:font typeface="Nunito Black" pitchFamily="2" charset="0"/>
      <p:bold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8D04"/>
    <a:srgbClr val="F4ADBD"/>
    <a:srgbClr val="DDECD9"/>
    <a:srgbClr val="FFF2D9"/>
    <a:srgbClr val="C6EAFA"/>
    <a:srgbClr val="FCE5EF"/>
    <a:srgbClr val="F4ADB9"/>
    <a:srgbClr val="800000"/>
    <a:srgbClr val="B6F1FC"/>
    <a:srgbClr val="548F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85" d="100"/>
          <a:sy n="85" d="100"/>
        </p:scale>
        <p:origin x="49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13C0930-5BD0-4BF0-A834-36870DB3069C}"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E805E-B3E3-4B5B-B70D-DFCB414EB54E}" type="slidenum">
              <a:rPr lang="en-US" smtClean="0"/>
              <a:t>‹#›</a:t>
            </a:fld>
            <a:endParaRPr lang="en-US"/>
          </a:p>
        </p:txBody>
      </p:sp>
    </p:spTree>
    <p:extLst>
      <p:ext uri="{BB962C8B-B14F-4D97-AF65-F5344CB8AC3E}">
        <p14:creationId xmlns:p14="http://schemas.microsoft.com/office/powerpoint/2010/main" val="1528433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C0930-5BD0-4BF0-A834-36870DB3069C}"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E805E-B3E3-4B5B-B70D-DFCB414EB54E}" type="slidenum">
              <a:rPr lang="en-US" smtClean="0"/>
              <a:t>‹#›</a:t>
            </a:fld>
            <a:endParaRPr lang="en-US"/>
          </a:p>
        </p:txBody>
      </p:sp>
    </p:spTree>
    <p:extLst>
      <p:ext uri="{BB962C8B-B14F-4D97-AF65-F5344CB8AC3E}">
        <p14:creationId xmlns:p14="http://schemas.microsoft.com/office/powerpoint/2010/main" val="2558720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C0930-5BD0-4BF0-A834-36870DB3069C}"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E805E-B3E3-4B5B-B70D-DFCB414EB54E}" type="slidenum">
              <a:rPr lang="en-US" smtClean="0"/>
              <a:t>‹#›</a:t>
            </a:fld>
            <a:endParaRPr lang="en-US"/>
          </a:p>
        </p:txBody>
      </p:sp>
    </p:spTree>
    <p:extLst>
      <p:ext uri="{BB962C8B-B14F-4D97-AF65-F5344CB8AC3E}">
        <p14:creationId xmlns:p14="http://schemas.microsoft.com/office/powerpoint/2010/main" val="420054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C0930-5BD0-4BF0-A834-36870DB3069C}"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E805E-B3E3-4B5B-B70D-DFCB414EB54E}" type="slidenum">
              <a:rPr lang="en-US" smtClean="0"/>
              <a:t>‹#›</a:t>
            </a:fld>
            <a:endParaRPr lang="en-US"/>
          </a:p>
        </p:txBody>
      </p:sp>
    </p:spTree>
    <p:extLst>
      <p:ext uri="{BB962C8B-B14F-4D97-AF65-F5344CB8AC3E}">
        <p14:creationId xmlns:p14="http://schemas.microsoft.com/office/powerpoint/2010/main" val="968436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3C0930-5BD0-4BF0-A834-36870DB3069C}" type="datetimeFigureOut">
              <a:rPr lang="en-US" smtClean="0"/>
              <a:t>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E805E-B3E3-4B5B-B70D-DFCB414EB54E}" type="slidenum">
              <a:rPr lang="en-US" smtClean="0"/>
              <a:t>‹#›</a:t>
            </a:fld>
            <a:endParaRPr lang="en-US"/>
          </a:p>
        </p:txBody>
      </p:sp>
    </p:spTree>
    <p:extLst>
      <p:ext uri="{BB962C8B-B14F-4D97-AF65-F5344CB8AC3E}">
        <p14:creationId xmlns:p14="http://schemas.microsoft.com/office/powerpoint/2010/main" val="1598604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C0930-5BD0-4BF0-A834-36870DB3069C}"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E805E-B3E3-4B5B-B70D-DFCB414EB54E}" type="slidenum">
              <a:rPr lang="en-US" smtClean="0"/>
              <a:t>‹#›</a:t>
            </a:fld>
            <a:endParaRPr lang="en-US"/>
          </a:p>
        </p:txBody>
      </p:sp>
    </p:spTree>
    <p:extLst>
      <p:ext uri="{BB962C8B-B14F-4D97-AF65-F5344CB8AC3E}">
        <p14:creationId xmlns:p14="http://schemas.microsoft.com/office/powerpoint/2010/main" val="1866700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C0930-5BD0-4BF0-A834-36870DB3069C}" type="datetimeFigureOut">
              <a:rPr lang="en-US" smtClean="0"/>
              <a:t>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7E805E-B3E3-4B5B-B70D-DFCB414EB54E}" type="slidenum">
              <a:rPr lang="en-US" smtClean="0"/>
              <a:t>‹#›</a:t>
            </a:fld>
            <a:endParaRPr lang="en-US"/>
          </a:p>
        </p:txBody>
      </p:sp>
    </p:spTree>
    <p:extLst>
      <p:ext uri="{BB962C8B-B14F-4D97-AF65-F5344CB8AC3E}">
        <p14:creationId xmlns:p14="http://schemas.microsoft.com/office/powerpoint/2010/main" val="986228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C0930-5BD0-4BF0-A834-36870DB3069C}" type="datetimeFigureOut">
              <a:rPr lang="en-US" smtClean="0"/>
              <a:t>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7E805E-B3E3-4B5B-B70D-DFCB414EB54E}" type="slidenum">
              <a:rPr lang="en-US" smtClean="0"/>
              <a:t>‹#›</a:t>
            </a:fld>
            <a:endParaRPr lang="en-US"/>
          </a:p>
        </p:txBody>
      </p:sp>
    </p:spTree>
    <p:extLst>
      <p:ext uri="{BB962C8B-B14F-4D97-AF65-F5344CB8AC3E}">
        <p14:creationId xmlns:p14="http://schemas.microsoft.com/office/powerpoint/2010/main" val="273364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C0930-5BD0-4BF0-A834-36870DB3069C}" type="datetimeFigureOut">
              <a:rPr lang="en-US" smtClean="0"/>
              <a:t>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7E805E-B3E3-4B5B-B70D-DFCB414EB54E}" type="slidenum">
              <a:rPr lang="en-US" smtClean="0"/>
              <a:t>‹#›</a:t>
            </a:fld>
            <a:endParaRPr lang="en-US"/>
          </a:p>
        </p:txBody>
      </p:sp>
    </p:spTree>
    <p:extLst>
      <p:ext uri="{BB962C8B-B14F-4D97-AF65-F5344CB8AC3E}">
        <p14:creationId xmlns:p14="http://schemas.microsoft.com/office/powerpoint/2010/main" val="120016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3C0930-5BD0-4BF0-A834-36870DB3069C}"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E805E-B3E3-4B5B-B70D-DFCB414EB54E}" type="slidenum">
              <a:rPr lang="en-US" smtClean="0"/>
              <a:t>‹#›</a:t>
            </a:fld>
            <a:endParaRPr lang="en-US"/>
          </a:p>
        </p:txBody>
      </p:sp>
    </p:spTree>
    <p:extLst>
      <p:ext uri="{BB962C8B-B14F-4D97-AF65-F5344CB8AC3E}">
        <p14:creationId xmlns:p14="http://schemas.microsoft.com/office/powerpoint/2010/main" val="2726001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3C0930-5BD0-4BF0-A834-36870DB3069C}" type="datetimeFigureOut">
              <a:rPr lang="en-US" smtClean="0"/>
              <a:t>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E805E-B3E3-4B5B-B70D-DFCB414EB54E}" type="slidenum">
              <a:rPr lang="en-US" smtClean="0"/>
              <a:t>‹#›</a:t>
            </a:fld>
            <a:endParaRPr lang="en-US"/>
          </a:p>
        </p:txBody>
      </p:sp>
    </p:spTree>
    <p:extLst>
      <p:ext uri="{BB962C8B-B14F-4D97-AF65-F5344CB8AC3E}">
        <p14:creationId xmlns:p14="http://schemas.microsoft.com/office/powerpoint/2010/main" val="64077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C0930-5BD0-4BF0-A834-36870DB3069C}" type="datetimeFigureOut">
              <a:rPr lang="en-US" smtClean="0"/>
              <a:t>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E805E-B3E3-4B5B-B70D-DFCB414EB54E}" type="slidenum">
              <a:rPr lang="en-US" smtClean="0"/>
              <a:t>‹#›</a:t>
            </a:fld>
            <a:endParaRPr lang="en-US"/>
          </a:p>
        </p:txBody>
      </p:sp>
    </p:spTree>
    <p:extLst>
      <p:ext uri="{BB962C8B-B14F-4D97-AF65-F5344CB8AC3E}">
        <p14:creationId xmlns:p14="http://schemas.microsoft.com/office/powerpoint/2010/main" val="3725497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910;p31">
            <a:extLst>
              <a:ext uri="{FF2B5EF4-FFF2-40B4-BE49-F238E27FC236}">
                <a16:creationId xmlns:a16="http://schemas.microsoft.com/office/drawing/2014/main" id="{B4486D36-6C53-75D6-BF08-C59D05FCF23A}"/>
              </a:ext>
            </a:extLst>
          </p:cNvPr>
          <p:cNvSpPr txBox="1">
            <a:spLocks/>
          </p:cNvSpPr>
          <p:nvPr/>
        </p:nvSpPr>
        <p:spPr>
          <a:xfrm>
            <a:off x="2053411" y="1650935"/>
            <a:ext cx="8123908" cy="2111234"/>
          </a:xfrm>
          <a:prstGeom prst="rect">
            <a:avLst/>
          </a:prstGeom>
          <a:noFill/>
          <a:ln>
            <a:noFill/>
          </a:ln>
        </p:spPr>
        <p:txBody>
          <a:bodyPr spcFirstLastPara="1" wrap="square" lIns="91425" tIns="91425" rIns="91425" bIns="91425" numCol="1" anchor="ctr" anchorCtr="0">
            <a:prstTxWarp prst="textArchUp">
              <a:avLst/>
            </a:prstTxWarp>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Tx/>
              <a:buSzTx/>
              <a:buFont typeface="Chango"/>
              <a:buNone/>
              <a:tabLst/>
              <a:defRPr/>
            </a:pPr>
            <a:r>
              <a:rPr kumimoji="0" lang="en-US" sz="10000" b="1" i="0" u="none" strike="noStrike" kern="1200" cap="none" spc="0" normalizeH="0" baseline="0" noProof="0" dirty="0" err="1">
                <a:ln>
                  <a:noFill/>
                </a:ln>
                <a:solidFill>
                  <a:srgbClr val="00B050"/>
                </a:solidFill>
                <a:effectLst/>
                <a:uLnTx/>
                <a:uFillTx/>
                <a:latin typeface="Great Vibes" pitchFamily="2" charset="0"/>
                <a:ea typeface="Tahoma" panose="020B0604030504040204" pitchFamily="34" charset="0"/>
                <a:cs typeface="Tahoma" panose="020B0604030504040204" pitchFamily="34" charset="0"/>
                <a:sym typeface="Chango"/>
              </a:rPr>
              <a:t>Thứ</a:t>
            </a:r>
            <a:r>
              <a:rPr kumimoji="0" lang="en-US" sz="10000" b="1" i="0" u="none" strike="noStrike" kern="1200" cap="none" spc="0" normalizeH="0" baseline="0" noProof="0" dirty="0">
                <a:ln>
                  <a:noFill/>
                </a:ln>
                <a:solidFill>
                  <a:srgbClr val="00B050"/>
                </a:solidFill>
                <a:effectLst/>
                <a:uLnTx/>
                <a:uFillTx/>
                <a:latin typeface="Great Vibes" pitchFamily="2" charset="0"/>
                <a:ea typeface="Tahoma" panose="020B0604030504040204" pitchFamily="34" charset="0"/>
                <a:cs typeface="Tahoma" panose="020B0604030504040204" pitchFamily="34" charset="0"/>
                <a:sym typeface="Chango"/>
              </a:rPr>
              <a:t> … </a:t>
            </a:r>
            <a:r>
              <a:rPr kumimoji="0" lang="en-US" sz="10000" b="1" i="0" u="none" strike="noStrike" kern="1200" cap="none" spc="0" normalizeH="0" baseline="0" noProof="0" dirty="0" err="1">
                <a:ln>
                  <a:noFill/>
                </a:ln>
                <a:solidFill>
                  <a:srgbClr val="00B050"/>
                </a:solidFill>
                <a:effectLst/>
                <a:uLnTx/>
                <a:uFillTx/>
                <a:latin typeface="Great Vibes" pitchFamily="2" charset="0"/>
                <a:ea typeface="Tahoma" panose="020B0604030504040204" pitchFamily="34" charset="0"/>
                <a:cs typeface="Tahoma" panose="020B0604030504040204" pitchFamily="34" charset="0"/>
                <a:sym typeface="Chango"/>
              </a:rPr>
              <a:t>ngày</a:t>
            </a:r>
            <a:r>
              <a:rPr kumimoji="0" lang="en-US" sz="10000" b="1" i="0" u="none" strike="noStrike" kern="1200" cap="none" spc="0" normalizeH="0" baseline="0" noProof="0" dirty="0">
                <a:ln>
                  <a:noFill/>
                </a:ln>
                <a:solidFill>
                  <a:srgbClr val="00B050"/>
                </a:solidFill>
                <a:effectLst/>
                <a:uLnTx/>
                <a:uFillTx/>
                <a:latin typeface="Great Vibes" pitchFamily="2" charset="0"/>
                <a:ea typeface="Tahoma" panose="020B0604030504040204" pitchFamily="34" charset="0"/>
                <a:cs typeface="Tahoma" panose="020B0604030504040204" pitchFamily="34" charset="0"/>
                <a:sym typeface="Chango"/>
              </a:rPr>
              <a:t> ….</a:t>
            </a:r>
            <a:r>
              <a:rPr kumimoji="0" lang="en-US" sz="10000" b="1" i="0" u="none" strike="noStrike" kern="1200" cap="none" spc="0" normalizeH="0" baseline="0" noProof="0" dirty="0" err="1">
                <a:ln>
                  <a:noFill/>
                </a:ln>
                <a:solidFill>
                  <a:srgbClr val="00B050"/>
                </a:solidFill>
                <a:effectLst/>
                <a:uLnTx/>
                <a:uFillTx/>
                <a:latin typeface="Great Vibes" pitchFamily="2" charset="0"/>
                <a:ea typeface="Tahoma" panose="020B0604030504040204" pitchFamily="34" charset="0"/>
                <a:cs typeface="Tahoma" panose="020B0604030504040204" pitchFamily="34" charset="0"/>
                <a:sym typeface="Chango"/>
              </a:rPr>
              <a:t>tháng</a:t>
            </a:r>
            <a:r>
              <a:rPr kumimoji="0" lang="en-US" sz="10000" b="1" i="0" u="none" strike="noStrike" kern="1200" cap="none" spc="0" normalizeH="0" baseline="0" noProof="0" dirty="0">
                <a:ln>
                  <a:noFill/>
                </a:ln>
                <a:solidFill>
                  <a:srgbClr val="00B050"/>
                </a:solidFill>
                <a:effectLst/>
                <a:uLnTx/>
                <a:uFillTx/>
                <a:latin typeface="Great Vibes" pitchFamily="2" charset="0"/>
                <a:ea typeface="Tahoma" panose="020B0604030504040204" pitchFamily="34" charset="0"/>
                <a:cs typeface="Tahoma" panose="020B0604030504040204" pitchFamily="34" charset="0"/>
                <a:sym typeface="Chango"/>
              </a:rPr>
              <a:t> …..</a:t>
            </a:r>
            <a:r>
              <a:rPr kumimoji="0" lang="en-US" sz="10000" b="1" i="0" u="none" strike="noStrike" kern="1200" cap="none" spc="0" normalizeH="0" baseline="0" noProof="0" dirty="0" err="1">
                <a:ln>
                  <a:noFill/>
                </a:ln>
                <a:solidFill>
                  <a:srgbClr val="00B050"/>
                </a:solidFill>
                <a:effectLst/>
                <a:uLnTx/>
                <a:uFillTx/>
                <a:latin typeface="Great Vibes" pitchFamily="2" charset="0"/>
                <a:ea typeface="Tahoma" panose="020B0604030504040204" pitchFamily="34" charset="0"/>
                <a:cs typeface="Tahoma" panose="020B0604030504040204" pitchFamily="34" charset="0"/>
                <a:sym typeface="Chango"/>
              </a:rPr>
              <a:t>năm</a:t>
            </a:r>
            <a:r>
              <a:rPr kumimoji="0" lang="en-US" sz="10000" b="1" i="0" u="none" strike="noStrike" kern="1200" cap="none" spc="0" normalizeH="0" baseline="0" noProof="0" dirty="0">
                <a:ln>
                  <a:noFill/>
                </a:ln>
                <a:solidFill>
                  <a:srgbClr val="00B050"/>
                </a:solidFill>
                <a:effectLst/>
                <a:uLnTx/>
                <a:uFillTx/>
                <a:latin typeface="Great Vibes" pitchFamily="2" charset="0"/>
                <a:ea typeface="Tahoma" panose="020B0604030504040204" pitchFamily="34" charset="0"/>
                <a:cs typeface="Tahoma" panose="020B0604030504040204" pitchFamily="34" charset="0"/>
                <a:sym typeface="Chango"/>
              </a:rPr>
              <a:t> 2022</a:t>
            </a:r>
          </a:p>
          <a:p>
            <a:pPr marL="0" marR="0" lvl="0" indent="0" algn="ctr" defTabSz="914400" rtl="0" eaLnBrk="1" fontAlgn="auto" latinLnBrk="0" hangingPunct="1">
              <a:lnSpc>
                <a:spcPct val="100000"/>
              </a:lnSpc>
              <a:spcBef>
                <a:spcPts val="0"/>
              </a:spcBef>
              <a:spcAft>
                <a:spcPts val="0"/>
              </a:spcAft>
              <a:buClrTx/>
              <a:buSzTx/>
              <a:buFont typeface="Chango"/>
              <a:buNone/>
              <a:tabLst/>
              <a:defRPr/>
            </a:pPr>
            <a:r>
              <a:rPr kumimoji="0" lang="en-US" sz="10000" b="1" i="0" u="none" strike="noStrike" kern="1200" cap="none" spc="0" normalizeH="0" baseline="0" noProof="0" dirty="0" err="1">
                <a:ln>
                  <a:noFill/>
                </a:ln>
                <a:solidFill>
                  <a:srgbClr val="0070C0"/>
                </a:solidFill>
                <a:effectLst/>
                <a:uLnTx/>
                <a:uFillTx/>
                <a:latin typeface="Great Vibes" pitchFamily="2" charset="0"/>
                <a:ea typeface="Tahoma" panose="020B0604030504040204" pitchFamily="34" charset="0"/>
                <a:cs typeface="Tahoma" panose="020B0604030504040204" pitchFamily="34" charset="0"/>
                <a:sym typeface="Chango"/>
              </a:rPr>
              <a:t>Tiếng</a:t>
            </a:r>
            <a:r>
              <a:rPr kumimoji="0" lang="en-US" sz="10000" b="1" i="0" u="none" strike="noStrike" kern="1200" cap="none" spc="0" normalizeH="0" baseline="0" noProof="0" dirty="0">
                <a:ln>
                  <a:noFill/>
                </a:ln>
                <a:solidFill>
                  <a:srgbClr val="0070C0"/>
                </a:solidFill>
                <a:effectLst/>
                <a:uLnTx/>
                <a:uFillTx/>
                <a:latin typeface="Great Vibes" pitchFamily="2" charset="0"/>
                <a:ea typeface="Tahoma" panose="020B0604030504040204" pitchFamily="34" charset="0"/>
                <a:cs typeface="Tahoma" panose="020B0604030504040204" pitchFamily="34" charset="0"/>
                <a:sym typeface="Chango"/>
              </a:rPr>
              <a:t> </a:t>
            </a:r>
            <a:r>
              <a:rPr kumimoji="0" lang="en-US" sz="10000" b="1" i="0" u="none" strike="noStrike" kern="1200" cap="none" spc="0" normalizeH="0" baseline="0" noProof="0" dirty="0" err="1">
                <a:ln>
                  <a:noFill/>
                </a:ln>
                <a:solidFill>
                  <a:srgbClr val="0070C0"/>
                </a:solidFill>
                <a:effectLst/>
                <a:uLnTx/>
                <a:uFillTx/>
                <a:latin typeface="Great Vibes" pitchFamily="2" charset="0"/>
                <a:ea typeface="Tahoma" panose="020B0604030504040204" pitchFamily="34" charset="0"/>
                <a:cs typeface="Tahoma" panose="020B0604030504040204" pitchFamily="34" charset="0"/>
                <a:sym typeface="Chango"/>
              </a:rPr>
              <a:t>Việt</a:t>
            </a:r>
            <a:endParaRPr kumimoji="0" lang="en-US" sz="10000" b="1" i="0" u="none" strike="noStrike" kern="1200" cap="none" spc="0" normalizeH="0" baseline="0" noProof="0" dirty="0">
              <a:ln>
                <a:noFill/>
              </a:ln>
              <a:solidFill>
                <a:srgbClr val="0070C0"/>
              </a:solidFill>
              <a:effectLst/>
              <a:uLnTx/>
              <a:uFillTx/>
              <a:latin typeface="Great Vibes" pitchFamily="2" charset="0"/>
              <a:ea typeface="Tahoma" panose="020B0604030504040204" pitchFamily="34" charset="0"/>
              <a:cs typeface="Tahoma" panose="020B0604030504040204" pitchFamily="34" charset="0"/>
              <a:sym typeface="Chango"/>
            </a:endParaRPr>
          </a:p>
        </p:txBody>
      </p:sp>
      <p:sp>
        <p:nvSpPr>
          <p:cNvPr id="5" name="TextBox 4">
            <a:extLst>
              <a:ext uri="{FF2B5EF4-FFF2-40B4-BE49-F238E27FC236}">
                <a16:creationId xmlns:a16="http://schemas.microsoft.com/office/drawing/2014/main" id="{FDF99F60-2DEC-4DEF-9300-E3C8E7CE95D2}"/>
              </a:ext>
            </a:extLst>
          </p:cNvPr>
          <p:cNvSpPr txBox="1"/>
          <p:nvPr/>
        </p:nvSpPr>
        <p:spPr>
          <a:xfrm>
            <a:off x="3195165" y="1883650"/>
            <a:ext cx="6810102" cy="2014597"/>
          </a:xfrm>
          <a:prstGeom prst="cloud">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a:noFill/>
                </a:ln>
                <a:solidFill>
                  <a:srgbClr val="FF0000"/>
                </a:solidFill>
                <a:effectLst/>
                <a:uLnTx/>
                <a:uFillTx/>
                <a:latin typeface="Nunito Black" pitchFamily="2" charset="0"/>
                <a:ea typeface="Tahoma" panose="020B0604030504040204" pitchFamily="34" charset="0"/>
                <a:cs typeface="Tahoma" panose="020B0604030504040204" pitchFamily="34" charset="0"/>
              </a:rPr>
              <a:t>Tuần</a:t>
            </a:r>
            <a:r>
              <a:rPr kumimoji="0" lang="en-US" sz="8000" b="1" i="0" u="none" strike="noStrike" kern="1200" cap="none" spc="0" normalizeH="0" baseline="0" noProof="0" dirty="0">
                <a:ln>
                  <a:noFill/>
                </a:ln>
                <a:solidFill>
                  <a:srgbClr val="FF0000"/>
                </a:solidFill>
                <a:effectLst/>
                <a:uLnTx/>
                <a:uFillTx/>
                <a:latin typeface="Nunito Black" pitchFamily="2" charset="0"/>
                <a:ea typeface="Tahoma" panose="020B0604030504040204" pitchFamily="34" charset="0"/>
                <a:cs typeface="Tahoma" panose="020B0604030504040204" pitchFamily="34" charset="0"/>
              </a:rPr>
              <a:t> 15</a:t>
            </a:r>
          </a:p>
        </p:txBody>
      </p:sp>
    </p:spTree>
    <p:extLst>
      <p:ext uri="{BB962C8B-B14F-4D97-AF65-F5344CB8AC3E}">
        <p14:creationId xmlns:p14="http://schemas.microsoft.com/office/powerpoint/2010/main" val="931154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6" name="Rounded Rectangle 5"/>
          <p:cNvSpPr/>
          <p:nvPr/>
        </p:nvSpPr>
        <p:spPr>
          <a:xfrm>
            <a:off x="195943" y="1157283"/>
            <a:ext cx="11834132" cy="5486406"/>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M</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ùa</a:t>
            </a: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đông</a:t>
            </a: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thỏ quấn tấm vải lên người cho đỡ rét thì gió thổi tấm vải bay xuống ao. Nhím giúp thỏ</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khều tấm vải vào bờ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Phải may thành áo mới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Nhím xù lông, rút một chiếc kim định khâu áo cho thỏ, nhưng không có chỉ. Hai bạn đi tìm chị tằm, xin một ít tơ làm chỉ. Chị tằm đồng ý ngay. Có chỉ, có kim, nhưng phải tìm người cắt vải. Thấy bọ ngựa vung kiếm cắt cỏ,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Anh giúp chúng tôi cắt vải may áo. Mọi người cần áo ấm.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Bọ ngựa đồng ý, vung kiếm cắt vải, nhím ngăn: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Phải cắt đúng theo kích thước.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Tất cả lại đi tìm người biết kẻ đường vạch trên vải. Lúc qua vườn chuối, Nhím trông thấy ốc sên bò trên lá, cứ mỗi quãng, ốc sên lại để lại phía sau một đường vạch.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Chúng tôi cần anh kẻ đường vạch để may áo ấm cho mọi người.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Ốc sên nhận lời, bò lên tấm vải, vạch những đường rất rõ. Bây giờ chỉ còn thiếu người luồn kim giỏi. Tất cả lại đi tìm chim ổ dộc có biệt tài khâu vá.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Xưởng may áo ấm được dựng lên. Thỏ trải vải. Ốc sên kẻ đường vạch.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Bọ ngựa cắt vải theo vạch. Tằm xe chỉ. Nhím chắp vải, dùi lỗ. Đôi chim ổ dộc luồn kim, may 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Mùa đông năm ấy, trong rừng ai cũng có áo ấm để mặc.</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(Theo Võ Quảng)</a:t>
            </a:r>
          </a:p>
        </p:txBody>
      </p:sp>
      <p:pic>
        <p:nvPicPr>
          <p:cNvPr id="7" name="Picture 6">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12" name="Rounded Rectangle 11"/>
          <p:cNvSpPr/>
          <p:nvPr/>
        </p:nvSpPr>
        <p:spPr>
          <a:xfrm>
            <a:off x="3840905" y="484929"/>
            <a:ext cx="4052519" cy="7799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Những</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chiếc</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áo</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ấm</a:t>
            </a:r>
            <a:endParaRPr kumimoji="0" lang="id-ID" sz="3600" b="1" i="1"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endParaRPr>
          </a:p>
        </p:txBody>
      </p:sp>
      <p:sp>
        <p:nvSpPr>
          <p:cNvPr id="8" name="Rounded Rectangle 7"/>
          <p:cNvSpPr/>
          <p:nvPr/>
        </p:nvSpPr>
        <p:spPr>
          <a:xfrm>
            <a:off x="1078944" y="288696"/>
            <a:ext cx="2761961" cy="370209"/>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en-US" sz="3600" b="1" kern="0" dirty="0" err="1">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rPr>
              <a:t>Đọc</a:t>
            </a:r>
            <a:r>
              <a:rPr lang="en-US" sz="36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rPr>
              <a:t> </a:t>
            </a:r>
            <a:r>
              <a:rPr lang="en-US" sz="3600" b="1" kern="0" dirty="0" err="1">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rPr>
              <a:t>toàn</a:t>
            </a:r>
            <a:r>
              <a:rPr lang="en-US" sz="36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rPr>
              <a:t> </a:t>
            </a:r>
            <a:r>
              <a:rPr lang="en-US" sz="3600" b="1" kern="0" dirty="0" err="1">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rPr>
              <a:t>bài</a:t>
            </a:r>
            <a:endParaRPr kumimoji="0" lang="id-ID" sz="36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6749764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3025F6-03E4-F7FE-A115-15A451327F80}"/>
              </a:ext>
            </a:extLst>
          </p:cNvPr>
          <p:cNvSpPr txBox="1"/>
          <p:nvPr/>
        </p:nvSpPr>
        <p:spPr>
          <a:xfrm>
            <a:off x="4643717" y="2619562"/>
            <a:ext cx="517263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71D400"/>
                </a:solidFill>
                <a:effectLst/>
                <a:uLnTx/>
                <a:uFillTx/>
                <a:latin typeface="Times New Roman" panose="02020603050405020304" pitchFamily="18" charset="0"/>
                <a:cs typeface="Times New Roman" panose="02020603050405020304" pitchFamily="18" charset="0"/>
              </a:rPr>
              <a:t>Trả</a:t>
            </a:r>
            <a:r>
              <a:rPr kumimoji="0" lang="en-US" sz="6000" b="1" i="0" u="none" strike="noStrike" kern="1200" cap="none" spc="0" normalizeH="0" baseline="0" noProof="0" dirty="0">
                <a:ln>
                  <a:noFill/>
                </a:ln>
                <a:solidFill>
                  <a:srgbClr val="71D400"/>
                </a:solidFill>
                <a:effectLst/>
                <a:uLnTx/>
                <a:uFillTx/>
                <a:latin typeface="Times New Roman" panose="02020603050405020304" pitchFamily="18" charset="0"/>
                <a:cs typeface="Times New Roman" panose="02020603050405020304" pitchFamily="18" charset="0"/>
              </a:rPr>
              <a:t> </a:t>
            </a:r>
            <a:r>
              <a:rPr kumimoji="0" lang="en-US" sz="6000" b="1" i="0" u="none" strike="noStrike" kern="1200" cap="none" spc="0" normalizeH="0" baseline="0" noProof="0" dirty="0" err="1">
                <a:ln>
                  <a:noFill/>
                </a:ln>
                <a:solidFill>
                  <a:srgbClr val="71D400"/>
                </a:solidFill>
                <a:effectLst/>
                <a:uLnTx/>
                <a:uFillTx/>
                <a:latin typeface="Times New Roman" panose="02020603050405020304" pitchFamily="18" charset="0"/>
                <a:cs typeface="Times New Roman" panose="02020603050405020304" pitchFamily="18" charset="0"/>
              </a:rPr>
              <a:t>lời</a:t>
            </a:r>
            <a:r>
              <a:rPr kumimoji="0" lang="en-US" sz="6000" b="1" i="0" u="none" strike="noStrike" kern="1200" cap="none" spc="0" normalizeH="0" baseline="0" noProof="0" dirty="0">
                <a:ln>
                  <a:noFill/>
                </a:ln>
                <a:solidFill>
                  <a:srgbClr val="71D400"/>
                </a:solidFill>
                <a:effectLst/>
                <a:uLnTx/>
                <a:uFillTx/>
                <a:latin typeface="Times New Roman" panose="02020603050405020304" pitchFamily="18" charset="0"/>
                <a:cs typeface="Times New Roman" panose="02020603050405020304" pitchFamily="18" charset="0"/>
              </a:rPr>
              <a:t> </a:t>
            </a:r>
            <a:r>
              <a:rPr kumimoji="0" lang="en-US" sz="6000" b="1" i="0" u="none" strike="noStrike" kern="1200" cap="none" spc="0" normalizeH="0" baseline="0" noProof="0" dirty="0" err="1">
                <a:ln>
                  <a:noFill/>
                </a:ln>
                <a:solidFill>
                  <a:srgbClr val="71D400"/>
                </a:solidFill>
                <a:effectLst/>
                <a:uLnTx/>
                <a:uFillTx/>
                <a:latin typeface="Times New Roman" panose="02020603050405020304" pitchFamily="18" charset="0"/>
                <a:cs typeface="Times New Roman" panose="02020603050405020304" pitchFamily="18" charset="0"/>
              </a:rPr>
              <a:t>câu</a:t>
            </a:r>
            <a:r>
              <a:rPr kumimoji="0" lang="en-US" sz="6000" b="1" i="0" u="none" strike="noStrike" kern="1200" cap="none" spc="0" normalizeH="0" baseline="0" noProof="0" dirty="0">
                <a:ln>
                  <a:noFill/>
                </a:ln>
                <a:solidFill>
                  <a:srgbClr val="71D400"/>
                </a:solidFill>
                <a:effectLst/>
                <a:uLnTx/>
                <a:uFillTx/>
                <a:latin typeface="Times New Roman" panose="02020603050405020304" pitchFamily="18" charset="0"/>
                <a:cs typeface="Times New Roman" panose="02020603050405020304" pitchFamily="18" charset="0"/>
              </a:rPr>
              <a:t> </a:t>
            </a:r>
            <a:r>
              <a:rPr kumimoji="0" lang="en-US" sz="6000" b="1" i="0" u="none" strike="noStrike" kern="1200" cap="none" spc="0" normalizeH="0" baseline="0" noProof="0" dirty="0" err="1">
                <a:ln>
                  <a:noFill/>
                </a:ln>
                <a:solidFill>
                  <a:srgbClr val="71D400"/>
                </a:solidFill>
                <a:effectLst/>
                <a:uLnTx/>
                <a:uFillTx/>
                <a:latin typeface="Times New Roman" panose="02020603050405020304" pitchFamily="18" charset="0"/>
                <a:cs typeface="Times New Roman" panose="02020603050405020304" pitchFamily="18" charset="0"/>
              </a:rPr>
              <a:t>hỏi</a:t>
            </a:r>
            <a:endParaRPr kumimoji="0" lang="en-US" sz="6000" b="1" i="0" u="none" strike="noStrike" kern="1200" cap="none" spc="0" normalizeH="0" baseline="0" noProof="0" dirty="0">
              <a:ln>
                <a:noFill/>
              </a:ln>
              <a:solidFill>
                <a:srgbClr val="71D4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608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25587" y="0"/>
            <a:ext cx="915707" cy="765380"/>
          </a:xfrm>
          <a:prstGeom prst="ellipse">
            <a:avLst/>
          </a:prstGeom>
        </p:spPr>
      </p:pic>
      <p:sp>
        <p:nvSpPr>
          <p:cNvPr id="10" name="Rounded Rectangle 9"/>
          <p:cNvSpPr/>
          <p:nvPr/>
        </p:nvSpPr>
        <p:spPr>
          <a:xfrm>
            <a:off x="997735" y="188875"/>
            <a:ext cx="8482441" cy="806207"/>
          </a:xfrm>
          <a:prstGeom prst="roundRect">
            <a:avLst/>
          </a:prstGeom>
          <a:solidFill>
            <a:srgbClr val="FFFFFF">
              <a:alpha val="8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2060"/>
                </a:solidFill>
                <a:latin typeface="Nunito Black" pitchFamily="2" charset="0"/>
              </a:rPr>
              <a:t>Câu</a:t>
            </a:r>
            <a:r>
              <a:rPr lang="en-US" sz="2400" b="1" dirty="0">
                <a:solidFill>
                  <a:srgbClr val="002060"/>
                </a:solidFill>
                <a:latin typeface="Nunito Black" pitchFamily="2" charset="0"/>
              </a:rPr>
              <a:t> 4</a:t>
            </a:r>
            <a:r>
              <a:rPr lang="en-US" sz="2400" dirty="0">
                <a:solidFill>
                  <a:srgbClr val="002060"/>
                </a:solidFill>
                <a:latin typeface="Nunito Black" pitchFamily="2" charset="0"/>
              </a:rPr>
              <a:t>: </a:t>
            </a:r>
            <a:r>
              <a:rPr lang="en-US" sz="2400" b="1" dirty="0" err="1">
                <a:solidFill>
                  <a:srgbClr val="002060"/>
                </a:solidFill>
                <a:latin typeface="Nunito Black" pitchFamily="2" charset="0"/>
              </a:rPr>
              <a:t>Em</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thích</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nhân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vật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nào</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trong</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câu</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chuyện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Vì</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sao</a:t>
            </a:r>
            <a:r>
              <a:rPr lang="en-US" sz="2400" b="1" dirty="0">
                <a:solidFill>
                  <a:srgbClr val="002060"/>
                </a:solidFill>
                <a:latin typeface="Nunito Black" pitchFamily="2" charset="0"/>
              </a:rPr>
              <a:t>?</a:t>
            </a:r>
            <a:endParaRPr lang="en-US" sz="2400" dirty="0">
              <a:solidFill>
                <a:srgbClr val="002060"/>
              </a:solidFill>
              <a:latin typeface="Nunito Black" pitchFamily="2" charset="0"/>
            </a:endParaRPr>
          </a:p>
        </p:txBody>
      </p:sp>
      <p:sp>
        <p:nvSpPr>
          <p:cNvPr id="12" name="Cloud 11"/>
          <p:cNvSpPr/>
          <p:nvPr/>
        </p:nvSpPr>
        <p:spPr>
          <a:xfrm>
            <a:off x="8636193" y="1419674"/>
            <a:ext cx="3103090" cy="1400067"/>
          </a:xfrm>
          <a:prstGeom prst="cloud">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Hoạt</a:t>
            </a:r>
            <a:r>
              <a:rPr kumimoji="0" lang="en-US" sz="2800" b="1" i="0" u="none" strike="noStrike" kern="0" cap="none" spc="0" normalizeH="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 </a:t>
            </a:r>
            <a:r>
              <a:rPr kumimoji="0" lang="en-US" sz="2800" b="1" i="0" u="none" strike="noStrike" kern="0" cap="none" spc="0" normalizeH="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động</a:t>
            </a:r>
            <a:r>
              <a:rPr kumimoji="0" lang="en-US" sz="2800" b="1" i="0" u="none" strike="noStrike" kern="0" cap="none" spc="0" normalizeH="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 </a:t>
            </a:r>
            <a:r>
              <a:rPr kumimoji="0" lang="en-US" sz="2800" b="1" i="0" u="none" strike="noStrike" kern="0" cap="none" spc="0" normalizeH="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nhóm</a:t>
            </a:r>
            <a:endParaRPr kumimoji="0" lang="id-ID" sz="28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endParaRPr>
          </a:p>
        </p:txBody>
      </p:sp>
      <p:sp>
        <p:nvSpPr>
          <p:cNvPr id="16" name="Rounded Rectangular Callout 15"/>
          <p:cNvSpPr/>
          <p:nvPr/>
        </p:nvSpPr>
        <p:spPr>
          <a:xfrm>
            <a:off x="1159101" y="5653960"/>
            <a:ext cx="8796018" cy="965065"/>
          </a:xfrm>
          <a:prstGeom prst="wedgeRoundRectCallout">
            <a:avLst>
              <a:gd name="adj1" fmla="val 38636"/>
              <a:gd name="adj2" fmla="val -193882"/>
              <a:gd name="adj3" fmla="val 16667"/>
            </a:avLst>
          </a:prstGeom>
          <a:solidFill>
            <a:srgbClr val="FFFFFF">
              <a:alpha val="8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400" dirty="0">
                <a:solidFill>
                  <a:srgbClr val="FF0000"/>
                </a:solidFill>
                <a:latin typeface="Nunito Black" pitchFamily="2" charset="0"/>
              </a:rPr>
              <a:t>Em thích nhân vật nhím nhất. Vì nhím đã biết rủ các bạn cùng giúp đỡ mình may áo cho thỏ.</a:t>
            </a:r>
          </a:p>
        </p:txBody>
      </p:sp>
    </p:spTree>
    <p:extLst>
      <p:ext uri="{BB962C8B-B14F-4D97-AF65-F5344CB8AC3E}">
        <p14:creationId xmlns:p14="http://schemas.microsoft.com/office/powerpoint/2010/main" val="16445948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25587" y="0"/>
            <a:ext cx="915707" cy="765380"/>
          </a:xfrm>
          <a:prstGeom prst="ellipse">
            <a:avLst/>
          </a:prstGeom>
        </p:spPr>
      </p:pic>
      <p:sp>
        <p:nvSpPr>
          <p:cNvPr id="10" name="Rounded Rectangle 9"/>
          <p:cNvSpPr/>
          <p:nvPr/>
        </p:nvSpPr>
        <p:spPr>
          <a:xfrm>
            <a:off x="997735" y="188875"/>
            <a:ext cx="8906119" cy="806207"/>
          </a:xfrm>
          <a:prstGeom prst="roundRect">
            <a:avLst/>
          </a:prstGeom>
          <a:solidFill>
            <a:srgbClr val="FFFFFF">
              <a:alpha val="8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4</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Em</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thích</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nhân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vật</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nào</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trong</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chuyện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Vì</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sao</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6" name="Cloud Callout 15"/>
          <p:cNvSpPr/>
          <p:nvPr/>
        </p:nvSpPr>
        <p:spPr>
          <a:xfrm>
            <a:off x="309282" y="3415554"/>
            <a:ext cx="4639236" cy="2702858"/>
          </a:xfrm>
          <a:prstGeom prst="cloudCallout">
            <a:avLst>
              <a:gd name="adj1" fmla="val 77942"/>
              <a:gd name="adj2" fmla="val -17427"/>
            </a:avLst>
          </a:prstGeom>
          <a:solidFill>
            <a:srgbClr val="FFFFFF">
              <a:alpha val="8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800" dirty="0">
                <a:solidFill>
                  <a:srgbClr val="FF0000"/>
                </a:solidFill>
                <a:latin typeface="+mj-lt"/>
              </a:rPr>
              <a:t>Em thích nhân vật chim ổ dộc nhất. Vì các bạn ấy có khả năng khâu vá rất giỏi.</a:t>
            </a:r>
          </a:p>
        </p:txBody>
      </p:sp>
    </p:spTree>
    <p:extLst>
      <p:ext uri="{BB962C8B-B14F-4D97-AF65-F5344CB8AC3E}">
        <p14:creationId xmlns:p14="http://schemas.microsoft.com/office/powerpoint/2010/main" val="216986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25587" y="0"/>
            <a:ext cx="915707" cy="765380"/>
          </a:xfrm>
          <a:prstGeom prst="ellipse">
            <a:avLst/>
          </a:prstGeom>
        </p:spPr>
      </p:pic>
      <p:sp>
        <p:nvSpPr>
          <p:cNvPr id="10" name="Rounded Rectangle 9"/>
          <p:cNvSpPr/>
          <p:nvPr/>
        </p:nvSpPr>
        <p:spPr>
          <a:xfrm>
            <a:off x="997735" y="188875"/>
            <a:ext cx="9022028" cy="806207"/>
          </a:xfrm>
          <a:prstGeom prst="roundRect">
            <a:avLst/>
          </a:prstGeom>
          <a:solidFill>
            <a:srgbClr val="FFFFFF">
              <a:alpha val="8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4</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Em</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thích</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nhân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vật</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nào</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trong</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chuyện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Vì</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sao</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6" name="Cloud Callout 15"/>
          <p:cNvSpPr/>
          <p:nvPr/>
        </p:nvSpPr>
        <p:spPr>
          <a:xfrm>
            <a:off x="228600" y="1586754"/>
            <a:ext cx="4639236" cy="2702858"/>
          </a:xfrm>
          <a:prstGeom prst="cloudCallout">
            <a:avLst>
              <a:gd name="adj1" fmla="val 841"/>
              <a:gd name="adj2" fmla="val 68145"/>
            </a:avLst>
          </a:prstGeom>
          <a:solidFill>
            <a:srgbClr val="FFFFFF">
              <a:alpha val="8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800" dirty="0">
                <a:solidFill>
                  <a:srgbClr val="FF0000"/>
                </a:solidFill>
                <a:latin typeface="Times New Roman" panose="02020603050405020304" pitchFamily="18" charset="0"/>
                <a:cs typeface="Times New Roman" panose="02020603050405020304" pitchFamily="18" charset="0"/>
              </a:rPr>
              <a:t>Em thích nhân vật tằm nhất vì tằm đã hi sinh tơ của mình để làm chỉ may áo cho thỏ.</a:t>
            </a:r>
          </a:p>
        </p:txBody>
      </p:sp>
    </p:spTree>
    <p:extLst>
      <p:ext uri="{BB962C8B-B14F-4D97-AF65-F5344CB8AC3E}">
        <p14:creationId xmlns:p14="http://schemas.microsoft.com/office/powerpoint/2010/main" val="265382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25587" y="0"/>
            <a:ext cx="915707" cy="765380"/>
          </a:xfrm>
          <a:prstGeom prst="ellipse">
            <a:avLst/>
          </a:prstGeom>
        </p:spPr>
      </p:pic>
      <p:sp>
        <p:nvSpPr>
          <p:cNvPr id="10" name="Rounded Rectangle 9"/>
          <p:cNvSpPr/>
          <p:nvPr/>
        </p:nvSpPr>
        <p:spPr>
          <a:xfrm>
            <a:off x="997735" y="309898"/>
            <a:ext cx="7862929" cy="576505"/>
          </a:xfrm>
          <a:prstGeom prst="roundRect">
            <a:avLst/>
          </a:prstGeom>
          <a:solidFill>
            <a:srgbClr val="FFFFFF">
              <a:alpha val="8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002060"/>
                </a:solidFill>
                <a:latin typeface="+mj-lt"/>
              </a:rPr>
              <a:t>Câu 5</a:t>
            </a:r>
            <a:r>
              <a:rPr lang="en-US" sz="2800" b="1" dirty="0">
                <a:solidFill>
                  <a:srgbClr val="002060"/>
                </a:solidFill>
                <a:latin typeface="+mj-lt"/>
              </a:rPr>
              <a:t>: </a:t>
            </a:r>
            <a:r>
              <a:rPr lang="vi-VN" sz="2800" b="1" dirty="0">
                <a:solidFill>
                  <a:srgbClr val="002060"/>
                </a:solidFill>
                <a:latin typeface="+mj-lt"/>
              </a:rPr>
              <a:t>Em học được điều gì qua câu chuyện trên?</a:t>
            </a:r>
            <a:endParaRPr kumimoji="0" lang="en-US" sz="2800" b="0" i="0" u="none" strike="noStrike" kern="1200" cap="none" spc="0" normalizeH="0" baseline="0" noProof="0" dirty="0">
              <a:ln>
                <a:noFill/>
              </a:ln>
              <a:solidFill>
                <a:srgbClr val="002060"/>
              </a:solidFill>
              <a:effectLst/>
              <a:uLnTx/>
              <a:uFillTx/>
              <a:latin typeface="+mj-lt"/>
            </a:endParaRPr>
          </a:p>
        </p:txBody>
      </p:sp>
      <p:sp>
        <p:nvSpPr>
          <p:cNvPr id="12" name="Cloud 11"/>
          <p:cNvSpPr/>
          <p:nvPr/>
        </p:nvSpPr>
        <p:spPr>
          <a:xfrm>
            <a:off x="8955740" y="1142213"/>
            <a:ext cx="3094151" cy="1400067"/>
          </a:xfrm>
          <a:prstGeom prst="cloud">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Hoạt</a:t>
            </a:r>
            <a:r>
              <a:rPr kumimoji="0" lang="en-US" sz="28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 </a:t>
            </a:r>
            <a:r>
              <a:rPr kumimoji="0" lang="en-US" sz="2800" b="1" i="0" u="none" strike="noStrike" kern="0" cap="none" spc="0" normalizeH="0" baseline="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động</a:t>
            </a:r>
            <a:r>
              <a:rPr kumimoji="0" lang="en-US" sz="28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 </a:t>
            </a:r>
            <a:r>
              <a:rPr kumimoji="0" lang="en-US" sz="2800" b="1" i="0" u="none" strike="noStrike" kern="0" cap="none" spc="0" normalizeH="0" baseline="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cặp</a:t>
            </a:r>
            <a:r>
              <a:rPr kumimoji="0" lang="en-US" sz="2800" b="1" i="0" u="none" strike="noStrike" kern="0" cap="none" spc="0" normalizeH="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 </a:t>
            </a:r>
            <a:r>
              <a:rPr kumimoji="0" lang="en-US" sz="2800" b="1" i="0" u="none" strike="noStrike" kern="0" cap="none" spc="0" normalizeH="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rPr>
              <a:t>đôi</a:t>
            </a:r>
            <a:endParaRPr kumimoji="0" lang="id-ID" sz="28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endParaRPr>
          </a:p>
        </p:txBody>
      </p:sp>
      <p:sp>
        <p:nvSpPr>
          <p:cNvPr id="16" name="Rounded Rectangle 15"/>
          <p:cNvSpPr/>
          <p:nvPr/>
        </p:nvSpPr>
        <p:spPr>
          <a:xfrm>
            <a:off x="615259" y="1878153"/>
            <a:ext cx="4677958" cy="2072548"/>
          </a:xfrm>
          <a:prstGeom prst="roundRect">
            <a:avLst/>
          </a:prstGeom>
          <a:solidFill>
            <a:srgbClr val="FFFFFF">
              <a:alpha val="80000"/>
            </a:srgbClr>
          </a:solidFill>
          <a:ln w="5715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rgbClr val="800000"/>
                </a:solidFill>
                <a:latin typeface="Times New Roman" panose="02020603050405020304" pitchFamily="18" charset="0"/>
                <a:cs typeface="Times New Roman" panose="02020603050405020304" pitchFamily="18" charset="0"/>
              </a:rPr>
              <a:t>Gợi</a:t>
            </a:r>
            <a:r>
              <a:rPr lang="en-US" sz="2800" dirty="0">
                <a:solidFill>
                  <a:srgbClr val="800000"/>
                </a:solidFill>
                <a:latin typeface="Times New Roman" panose="02020603050405020304" pitchFamily="18" charset="0"/>
                <a:cs typeface="Times New Roman" panose="02020603050405020304" pitchFamily="18" charset="0"/>
              </a:rPr>
              <a:t> ý:</a:t>
            </a:r>
            <a:r>
              <a:rPr lang="vi-VN" sz="2800" dirty="0">
                <a:solidFill>
                  <a:srgbClr val="800000"/>
                </a:solidFill>
                <a:latin typeface="Times New Roman" panose="02020603050405020304" pitchFamily="18" charset="0"/>
                <a:cs typeface="Times New Roman" panose="02020603050405020304" pitchFamily="18" charset="0"/>
              </a:rPr>
              <a:t> </a:t>
            </a:r>
            <a:r>
              <a:rPr lang="en-US" sz="2800" dirty="0" err="1">
                <a:solidFill>
                  <a:srgbClr val="800000"/>
                </a:solidFill>
                <a:latin typeface="Times New Roman" panose="02020603050405020304" pitchFamily="18" charset="0"/>
                <a:cs typeface="Times New Roman" panose="02020603050405020304" pitchFamily="18" charset="0"/>
              </a:rPr>
              <a:t>Em</a:t>
            </a:r>
            <a:r>
              <a:rPr lang="en-US" sz="2800" dirty="0">
                <a:solidFill>
                  <a:srgbClr val="800000"/>
                </a:solidFill>
                <a:latin typeface="Times New Roman" panose="02020603050405020304" pitchFamily="18" charset="0"/>
                <a:cs typeface="Times New Roman" panose="02020603050405020304" pitchFamily="18" charset="0"/>
              </a:rPr>
              <a:t> </a:t>
            </a:r>
            <a:r>
              <a:rPr lang="vi-VN" sz="2800" dirty="0">
                <a:solidFill>
                  <a:srgbClr val="800000"/>
                </a:solidFill>
                <a:latin typeface="Times New Roman" panose="02020603050405020304" pitchFamily="18" charset="0"/>
                <a:cs typeface="Times New Roman" panose="02020603050405020304" pitchFamily="18" charset="0"/>
              </a:rPr>
              <a:t>nhớ lại nội dung câu chuyện và suy nghĩ xem qua câu chuyện đó, em rút ra được bài học gì khi làm việc?</a:t>
            </a:r>
            <a:endParaRPr lang="en-US" sz="2800" dirty="0">
              <a:solidFill>
                <a:srgbClr val="800000"/>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292529" y="4650986"/>
            <a:ext cx="11352624" cy="1427085"/>
            <a:chOff x="1139694" y="4696146"/>
            <a:chExt cx="9202737" cy="1427085"/>
          </a:xfrm>
        </p:grpSpPr>
        <p:sp>
          <p:nvSpPr>
            <p:cNvPr id="11" name="Rounded Rectangle 10"/>
            <p:cNvSpPr/>
            <p:nvPr/>
          </p:nvSpPr>
          <p:spPr>
            <a:xfrm>
              <a:off x="1546413" y="4696146"/>
              <a:ext cx="8796018" cy="1427085"/>
            </a:xfrm>
            <a:prstGeom prst="roundRect">
              <a:avLst/>
            </a:prstGeom>
            <a:solidFill>
              <a:srgbClr val="FFFFFF">
                <a:alpha val="8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Nunito Black" pitchFamily="2" charset="0"/>
                </a:rPr>
                <a:t>     </a:t>
              </a:r>
              <a:r>
                <a:rPr lang="vi-VN" sz="2800" dirty="0">
                  <a:solidFill>
                    <a:srgbClr val="FF0000"/>
                  </a:solidFill>
                  <a:latin typeface="+mj-lt"/>
                </a:rPr>
                <a:t>Sau khi đọc câu chuyện Những chiếc áo ấm, em học được một điều là phải biết giúp đỡ lẫn nhau. Khi cùng nhau làm việc thì sẽ đạt được hiệu quả cao.</a:t>
              </a:r>
              <a:endParaRPr lang="en-US" sz="2800" dirty="0">
                <a:solidFill>
                  <a:srgbClr val="FF0000"/>
                </a:solidFill>
                <a:latin typeface="+mj-lt"/>
              </a:endParaRPr>
            </a:p>
          </p:txBody>
        </p:sp>
        <p:sp>
          <p:nvSpPr>
            <p:cNvPr id="13" name="Arrow: Right 16">
              <a:extLst>
                <a:ext uri="{FF2B5EF4-FFF2-40B4-BE49-F238E27FC236}">
                  <a16:creationId xmlns:a16="http://schemas.microsoft.com/office/drawing/2014/main" id="{20A2D69E-61A8-ECFB-AD2D-86A364EF4EC5}"/>
                </a:ext>
              </a:extLst>
            </p:cNvPr>
            <p:cNvSpPr/>
            <p:nvPr/>
          </p:nvSpPr>
          <p:spPr>
            <a:xfrm>
              <a:off x="1139694" y="5072066"/>
              <a:ext cx="425587" cy="439616"/>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554797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483440" y="1307673"/>
            <a:ext cx="10922378" cy="3250879"/>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t"/>
            <a:r>
              <a:rPr lang="en-US" sz="36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rPr>
              <a:t>NỘI DUNG</a:t>
            </a:r>
            <a:endParaRPr lang="id-ID" sz="36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endParaRPr>
          </a:p>
          <a:p>
            <a:pPr fontAlgn="t"/>
            <a:r>
              <a:rPr lang="vi-VN" sz="3600" dirty="0">
                <a:solidFill>
                  <a:srgbClr val="002060"/>
                </a:solidFill>
                <a:latin typeface="Times New Roman" panose="02020603050405020304" pitchFamily="18" charset="0"/>
                <a:cs typeface="Times New Roman" panose="02020603050405020304" pitchFamily="18" charset="0"/>
              </a:rPr>
              <a:t>Câu chuyện kể về xưởng may áo ấm của các loài động vật sống trong rừng. Nhờ có sự góp sức của các con vật mà những tấm áo ấm được hoàn thiện một cách dễ dàng và nhanh chóng.</a:t>
            </a:r>
          </a:p>
        </p:txBody>
      </p:sp>
      <p:pic>
        <p:nvPicPr>
          <p:cNvPr id="7" name="Picture 6">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25587" y="0"/>
            <a:ext cx="915707" cy="765380"/>
          </a:xfrm>
          <a:prstGeom prst="ellipse">
            <a:avLst/>
          </a:prstGeom>
        </p:spPr>
      </p:pic>
    </p:spTree>
    <p:extLst>
      <p:ext uri="{BB962C8B-B14F-4D97-AF65-F5344CB8AC3E}">
        <p14:creationId xmlns:p14="http://schemas.microsoft.com/office/powerpoint/2010/main" val="7476367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1250576" y="955897"/>
            <a:ext cx="10340789" cy="956603"/>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LUYỆN</a:t>
            </a:r>
            <a:r>
              <a:rPr kumimoji="0" lang="en-US" sz="7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ĐỌC LẠI</a:t>
            </a:r>
          </a:p>
        </p:txBody>
      </p:sp>
    </p:spTree>
    <p:extLst>
      <p:ext uri="{BB962C8B-B14F-4D97-AF65-F5344CB8AC3E}">
        <p14:creationId xmlns:p14="http://schemas.microsoft.com/office/powerpoint/2010/main" val="55070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3025F6-03E4-F7FE-A115-15A451327F80}"/>
              </a:ext>
            </a:extLst>
          </p:cNvPr>
          <p:cNvSpPr txBox="1"/>
          <p:nvPr/>
        </p:nvSpPr>
        <p:spPr>
          <a:xfrm>
            <a:off x="4643717" y="2619562"/>
            <a:ext cx="608703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71D400"/>
                </a:solidFill>
                <a:effectLst/>
                <a:uLnTx/>
                <a:uFillTx/>
                <a:latin typeface="Times New Roman" panose="02020603050405020304" pitchFamily="18" charset="0"/>
                <a:cs typeface="Times New Roman" panose="02020603050405020304" pitchFamily="18" charset="0"/>
              </a:rPr>
              <a:t>Nói</a:t>
            </a:r>
            <a:r>
              <a:rPr kumimoji="0" lang="en-US" sz="6000" b="1" i="0" u="none" strike="noStrike" kern="1200" cap="none" spc="0" normalizeH="0" noProof="0" dirty="0">
                <a:ln>
                  <a:noFill/>
                </a:ln>
                <a:solidFill>
                  <a:srgbClr val="71D400"/>
                </a:solidFill>
                <a:effectLst/>
                <a:uLnTx/>
                <a:uFillTx/>
                <a:latin typeface="Times New Roman" panose="02020603050405020304" pitchFamily="18" charset="0"/>
                <a:cs typeface="Times New Roman" panose="02020603050405020304" pitchFamily="18" charset="0"/>
              </a:rPr>
              <a:t> </a:t>
            </a:r>
            <a:r>
              <a:rPr kumimoji="0" lang="en-US" sz="6000" b="1" i="0" u="none" strike="noStrike" kern="1200" cap="none" spc="0" normalizeH="0" noProof="0" dirty="0" err="1">
                <a:ln>
                  <a:noFill/>
                </a:ln>
                <a:solidFill>
                  <a:srgbClr val="71D400"/>
                </a:solidFill>
                <a:effectLst/>
                <a:uLnTx/>
                <a:uFillTx/>
                <a:latin typeface="Times New Roman" panose="02020603050405020304" pitchFamily="18" charset="0"/>
                <a:cs typeface="Times New Roman" panose="02020603050405020304" pitchFamily="18" charset="0"/>
              </a:rPr>
              <a:t>và</a:t>
            </a:r>
            <a:r>
              <a:rPr kumimoji="0" lang="en-US" sz="6000" b="1" i="0" u="none" strike="noStrike" kern="1200" cap="none" spc="0" normalizeH="0" noProof="0" dirty="0">
                <a:ln>
                  <a:noFill/>
                </a:ln>
                <a:solidFill>
                  <a:srgbClr val="71D400"/>
                </a:solidFill>
                <a:effectLst/>
                <a:uLnTx/>
                <a:uFillTx/>
                <a:latin typeface="Times New Roman" panose="02020603050405020304" pitchFamily="18" charset="0"/>
                <a:cs typeface="Times New Roman" panose="02020603050405020304" pitchFamily="18" charset="0"/>
              </a:rPr>
              <a:t> </a:t>
            </a:r>
            <a:r>
              <a:rPr kumimoji="0" lang="en-US" sz="6000" b="1" i="0" u="none" strike="noStrike" kern="1200" cap="none" spc="0" normalizeH="0" noProof="0" dirty="0" err="1">
                <a:ln>
                  <a:noFill/>
                </a:ln>
                <a:solidFill>
                  <a:srgbClr val="71D400"/>
                </a:solidFill>
                <a:effectLst/>
                <a:uLnTx/>
                <a:uFillTx/>
                <a:latin typeface="Times New Roman" panose="02020603050405020304" pitchFamily="18" charset="0"/>
                <a:cs typeface="Times New Roman" panose="02020603050405020304" pitchFamily="18" charset="0"/>
              </a:rPr>
              <a:t>nghe</a:t>
            </a:r>
            <a:endParaRPr kumimoji="0" lang="en-US" sz="6000" b="1" i="0" u="none" strike="noStrike" kern="1200" cap="none" spc="0" normalizeH="0" baseline="0" noProof="0" dirty="0">
              <a:ln>
                <a:noFill/>
              </a:ln>
              <a:solidFill>
                <a:srgbClr val="71D4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7057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714751" y="2428871"/>
            <a:ext cx="4514850" cy="1831271"/>
          </a:xfrm>
          <a:prstGeom prst="rect">
            <a:avLst/>
          </a:prstGeom>
        </p:spPr>
        <p:txBody>
          <a:bodyPr wrap="square">
            <a:spAutoFit/>
          </a:bodyPr>
          <a:lstStyle/>
          <a:p>
            <a:pPr lvl="0" algn="ctr">
              <a:spcAft>
                <a:spcPts val="600"/>
              </a:spcAft>
              <a:defRPr/>
            </a:pPr>
            <a:r>
              <a:rPr lang="en-US" sz="5400" b="1" dirty="0">
                <a:solidFill>
                  <a:srgbClr val="FF0000"/>
                </a:solidFill>
                <a:latin typeface="Times New Roman" panose="02020603050405020304" pitchFamily="18" charset="0"/>
                <a:cs typeface="Times New Roman" panose="02020603050405020304" pitchFamily="18" charset="0"/>
              </a:rPr>
              <a:t>CỦNG CỐ</a:t>
            </a:r>
          </a:p>
          <a:p>
            <a:pPr lvl="0" algn="ctr">
              <a:spcAft>
                <a:spcPts val="600"/>
              </a:spcAft>
              <a:defRPr/>
            </a:pPr>
            <a:r>
              <a:rPr lang="en-US" sz="5400" b="1" dirty="0">
                <a:solidFill>
                  <a:srgbClr val="FF0000"/>
                </a:solidFill>
                <a:latin typeface="Times New Roman" panose="02020603050405020304" pitchFamily="18" charset="0"/>
                <a:cs typeface="Times New Roman" panose="02020603050405020304" pitchFamily="18" charset="0"/>
              </a:rPr>
              <a:t>DẶN DÒ</a:t>
            </a:r>
            <a:endParaRPr lang="en-US"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6939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3200402" y="3304902"/>
            <a:ext cx="5839099" cy="1913497"/>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9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TIẾT 1+2</a:t>
            </a:r>
          </a:p>
        </p:txBody>
      </p:sp>
    </p:spTree>
    <p:extLst>
      <p:ext uri="{BB962C8B-B14F-4D97-AF65-F5344CB8AC3E}">
        <p14:creationId xmlns:p14="http://schemas.microsoft.com/office/powerpoint/2010/main" val="485401075"/>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1183337" y="1036579"/>
            <a:ext cx="10340789" cy="956603"/>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ĐỌC VĂN</a:t>
            </a:r>
            <a:r>
              <a:rPr kumimoji="0" lang="en-US" sz="8000" b="0"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BẢN</a:t>
            </a:r>
            <a:endParaRPr kumimoji="0" lang="en-US" sz="80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789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pic>
        <p:nvPicPr>
          <p:cNvPr id="7" name="Picture 6">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13" name="Rounded Rectangle 12"/>
          <p:cNvSpPr/>
          <p:nvPr/>
        </p:nvSpPr>
        <p:spPr>
          <a:xfrm>
            <a:off x="3136342" y="568517"/>
            <a:ext cx="4595715" cy="629107"/>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r>
              <a:rPr lang="en-US" sz="4000" b="1" kern="0" dirty="0" err="1">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rPr>
              <a:t>Những</a:t>
            </a:r>
            <a:r>
              <a:rPr lang="en-US" sz="40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rPr>
              <a:t> </a:t>
            </a:r>
            <a:r>
              <a:rPr lang="en-US" sz="4000" b="1" kern="0" dirty="0" err="1">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rPr>
              <a:t>chiếc</a:t>
            </a:r>
            <a:r>
              <a:rPr lang="en-US" sz="40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rPr>
              <a:t> </a:t>
            </a:r>
            <a:r>
              <a:rPr lang="en-US" sz="4000" b="1" kern="0" dirty="0" err="1">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rPr>
              <a:t>áo</a:t>
            </a:r>
            <a:r>
              <a:rPr lang="en-US" sz="40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rPr>
              <a:t> </a:t>
            </a:r>
            <a:r>
              <a:rPr lang="en-US" sz="4000" b="1" kern="0" dirty="0" err="1">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rPr>
              <a:t>ấm</a:t>
            </a:r>
            <a:endParaRPr lang="id-ID" sz="40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endParaRPr>
          </a:p>
        </p:txBody>
      </p:sp>
      <p:sp>
        <p:nvSpPr>
          <p:cNvPr id="6" name="Rounded Rectangle 5"/>
          <p:cNvSpPr/>
          <p:nvPr/>
        </p:nvSpPr>
        <p:spPr>
          <a:xfrm>
            <a:off x="195943" y="1157283"/>
            <a:ext cx="11834132" cy="5486406"/>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dirty="0">
                <a:solidFill>
                  <a:srgbClr val="000000"/>
                </a:solidFill>
                <a:latin typeface="Nunito Black" pitchFamily="2" charset="0"/>
              </a:rPr>
              <a:t>     </a:t>
            </a:r>
            <a:r>
              <a:rPr lang="vi-VN" sz="2000" dirty="0">
                <a:solidFill>
                  <a:srgbClr val="000000"/>
                </a:solidFill>
                <a:latin typeface="+mj-lt"/>
              </a:rPr>
              <a:t>M</a:t>
            </a:r>
            <a:r>
              <a:rPr lang="en-US" sz="2000" dirty="0" err="1">
                <a:solidFill>
                  <a:srgbClr val="000000"/>
                </a:solidFill>
                <a:latin typeface="+mj-lt"/>
              </a:rPr>
              <a:t>ùa</a:t>
            </a:r>
            <a:r>
              <a:rPr lang="vi-VN" sz="2000" dirty="0">
                <a:solidFill>
                  <a:srgbClr val="000000"/>
                </a:solidFill>
                <a:latin typeface="+mj-lt"/>
              </a:rPr>
              <a:t> </a:t>
            </a:r>
            <a:r>
              <a:rPr lang="en-US" sz="2000" dirty="0" err="1">
                <a:solidFill>
                  <a:srgbClr val="000000"/>
                </a:solidFill>
                <a:latin typeface="+mj-lt"/>
              </a:rPr>
              <a:t>đông</a:t>
            </a:r>
            <a:r>
              <a:rPr lang="vi-VN" sz="2000" dirty="0">
                <a:solidFill>
                  <a:srgbClr val="000000"/>
                </a:solidFill>
                <a:latin typeface="+mj-lt"/>
              </a:rPr>
              <a:t>, thỏ quấn tấm vải lên người cho đỡ rét thì gió thổi tấm vải bay xuống ao. Nhím giúp thỏ</a:t>
            </a:r>
            <a:r>
              <a:rPr lang="en-US" sz="2000" dirty="0">
                <a:solidFill>
                  <a:srgbClr val="000000"/>
                </a:solidFill>
                <a:latin typeface="+mj-lt"/>
              </a:rPr>
              <a:t> </a:t>
            </a:r>
            <a:r>
              <a:rPr lang="vi-VN" sz="2000" dirty="0">
                <a:solidFill>
                  <a:srgbClr val="000000"/>
                </a:solidFill>
                <a:latin typeface="+mj-lt"/>
              </a:rPr>
              <a:t>khều tấm vải vào bờ và nói:</a:t>
            </a:r>
          </a:p>
          <a:p>
            <a:pPr algn="just"/>
            <a:r>
              <a:rPr lang="en-US" sz="2000" dirty="0">
                <a:solidFill>
                  <a:srgbClr val="000000"/>
                </a:solidFill>
                <a:latin typeface="+mj-lt"/>
              </a:rPr>
              <a:t>     </a:t>
            </a:r>
            <a:r>
              <a:rPr lang="vi-VN" sz="2000" dirty="0">
                <a:solidFill>
                  <a:srgbClr val="000000"/>
                </a:solidFill>
                <a:latin typeface="+mj-lt"/>
              </a:rPr>
              <a:t>- Phải may thành áo mới được.</a:t>
            </a:r>
          </a:p>
          <a:p>
            <a:pPr algn="just"/>
            <a:r>
              <a:rPr lang="en-US" sz="2000" dirty="0">
                <a:solidFill>
                  <a:srgbClr val="000000"/>
                </a:solidFill>
                <a:latin typeface="+mj-lt"/>
              </a:rPr>
              <a:t>     </a:t>
            </a:r>
            <a:r>
              <a:rPr lang="vi-VN" sz="2000" dirty="0">
                <a:solidFill>
                  <a:srgbClr val="000000"/>
                </a:solidFill>
                <a:latin typeface="+mj-lt"/>
              </a:rPr>
              <a:t>Nhím xù lông, rút một chiếc kim định khâu áo cho thỏ, nhưng không có chỉ. Hai bạn đi tìm chị tằm, xin một ít tơ làm chỉ. Chị tằm đồng ý ngay. Có chỉ, có kim, nhưng phải tìm người cắt vải. Thấy bọ ngựa vung kiếm cắt cỏ, nhím nói:</a:t>
            </a:r>
          </a:p>
          <a:p>
            <a:pPr algn="just"/>
            <a:r>
              <a:rPr lang="en-US" sz="2000" dirty="0">
                <a:solidFill>
                  <a:srgbClr val="000000"/>
                </a:solidFill>
                <a:latin typeface="+mj-lt"/>
              </a:rPr>
              <a:t>     </a:t>
            </a:r>
            <a:r>
              <a:rPr lang="vi-VN" sz="2000" dirty="0">
                <a:solidFill>
                  <a:srgbClr val="000000"/>
                </a:solidFill>
                <a:latin typeface="+mj-lt"/>
              </a:rPr>
              <a:t>- Anh giúp chúng tôi cắt vải may áo. Mọi người cần áo ấm.</a:t>
            </a:r>
          </a:p>
          <a:p>
            <a:pPr algn="just"/>
            <a:r>
              <a:rPr lang="en-US" sz="2000" dirty="0">
                <a:solidFill>
                  <a:srgbClr val="000000"/>
                </a:solidFill>
                <a:latin typeface="+mj-lt"/>
              </a:rPr>
              <a:t>     </a:t>
            </a:r>
            <a:r>
              <a:rPr lang="vi-VN" sz="2000" dirty="0">
                <a:solidFill>
                  <a:srgbClr val="000000"/>
                </a:solidFill>
                <a:latin typeface="+mj-lt"/>
              </a:rPr>
              <a:t>Bọ ngựa đồng ý, vung kiếm cắt vải, nhím ngăn:</a:t>
            </a:r>
          </a:p>
          <a:p>
            <a:pPr algn="just"/>
            <a:r>
              <a:rPr lang="en-US" sz="2000" dirty="0">
                <a:solidFill>
                  <a:srgbClr val="000000"/>
                </a:solidFill>
                <a:latin typeface="+mj-lt"/>
              </a:rPr>
              <a:t>     </a:t>
            </a:r>
            <a:r>
              <a:rPr lang="vi-VN" sz="2000" dirty="0">
                <a:solidFill>
                  <a:srgbClr val="000000"/>
                </a:solidFill>
                <a:latin typeface="+mj-lt"/>
              </a:rPr>
              <a:t>- Phải cắt đúng theo kích thước.</a:t>
            </a:r>
          </a:p>
          <a:p>
            <a:pPr algn="just"/>
            <a:r>
              <a:rPr lang="en-US" sz="2000" dirty="0">
                <a:solidFill>
                  <a:srgbClr val="000000"/>
                </a:solidFill>
                <a:latin typeface="+mj-lt"/>
              </a:rPr>
              <a:t>     </a:t>
            </a:r>
            <a:r>
              <a:rPr lang="vi-VN" sz="2000" dirty="0">
                <a:solidFill>
                  <a:srgbClr val="000000"/>
                </a:solidFill>
                <a:latin typeface="+mj-lt"/>
              </a:rPr>
              <a:t>Tất cả lại đi tìm người biết kẻ đường vạch trên vải. Lúc qua vườn chuối, Nhím trông thấy ốc sên bò trên lá, cứ mỗi quãng, ốc sên lại để lại phía sau một đường vạch. Nhím nói:</a:t>
            </a:r>
          </a:p>
          <a:p>
            <a:pPr algn="just"/>
            <a:r>
              <a:rPr lang="en-US" sz="2000" dirty="0">
                <a:solidFill>
                  <a:srgbClr val="000000"/>
                </a:solidFill>
                <a:latin typeface="+mj-lt"/>
              </a:rPr>
              <a:t>     </a:t>
            </a:r>
            <a:r>
              <a:rPr lang="vi-VN" sz="2000" dirty="0">
                <a:solidFill>
                  <a:srgbClr val="000000"/>
                </a:solidFill>
                <a:latin typeface="+mj-lt"/>
              </a:rPr>
              <a:t>- Chúng tôi cần anh kẻ đường vạch để may áo ấm cho mọi người.</a:t>
            </a:r>
          </a:p>
          <a:p>
            <a:pPr algn="just"/>
            <a:r>
              <a:rPr lang="en-US" sz="2000" dirty="0">
                <a:solidFill>
                  <a:srgbClr val="000000"/>
                </a:solidFill>
                <a:latin typeface="+mj-lt"/>
              </a:rPr>
              <a:t>     </a:t>
            </a:r>
            <a:r>
              <a:rPr lang="vi-VN" sz="2000" dirty="0">
                <a:solidFill>
                  <a:srgbClr val="000000"/>
                </a:solidFill>
                <a:latin typeface="+mj-lt"/>
              </a:rPr>
              <a:t>Ốc sên nhận lời, bò lên tấm vải, vạch những đường rất rõ. Bây giờ chỉ còn thiếu người luồn kim giỏi. Tất cả lại đi tìm chim ổ dộc có biệt tài khâu vá.</a:t>
            </a:r>
          </a:p>
          <a:p>
            <a:pPr algn="just"/>
            <a:r>
              <a:rPr lang="en-US" sz="2000" dirty="0">
                <a:solidFill>
                  <a:srgbClr val="000000"/>
                </a:solidFill>
                <a:latin typeface="+mj-lt"/>
              </a:rPr>
              <a:t>     </a:t>
            </a:r>
            <a:r>
              <a:rPr lang="vi-VN" sz="2000" dirty="0">
                <a:solidFill>
                  <a:srgbClr val="000000"/>
                </a:solidFill>
                <a:latin typeface="+mj-lt"/>
              </a:rPr>
              <a:t>Xưởng may áo ấm được dựng lên. Thỏ trải vải. Ốc sên kẻ đường vạch.</a:t>
            </a:r>
          </a:p>
          <a:p>
            <a:pPr algn="just"/>
            <a:r>
              <a:rPr lang="en-US" sz="2000" dirty="0">
                <a:solidFill>
                  <a:srgbClr val="000000"/>
                </a:solidFill>
                <a:latin typeface="+mj-lt"/>
              </a:rPr>
              <a:t>     </a:t>
            </a:r>
            <a:r>
              <a:rPr lang="vi-VN" sz="2000" dirty="0">
                <a:solidFill>
                  <a:srgbClr val="000000"/>
                </a:solidFill>
                <a:latin typeface="+mj-lt"/>
              </a:rPr>
              <a:t>Bọ ngựa cắt vải theo vạch. Tằm xe chỉ. Nhím chắp vải, dùi lỗ. Đôi chim ổ dộc luồn kim, may áo…</a:t>
            </a:r>
          </a:p>
          <a:p>
            <a:pPr algn="just"/>
            <a:r>
              <a:rPr lang="en-US" sz="2000" dirty="0">
                <a:solidFill>
                  <a:srgbClr val="000000"/>
                </a:solidFill>
                <a:latin typeface="+mj-lt"/>
              </a:rPr>
              <a:t>     </a:t>
            </a:r>
            <a:r>
              <a:rPr lang="vi-VN" sz="2000" dirty="0">
                <a:solidFill>
                  <a:srgbClr val="000000"/>
                </a:solidFill>
                <a:latin typeface="+mj-lt"/>
              </a:rPr>
              <a:t>Mùa đông năm ấy, trong rừng ai cũng có áo ấm để mặc.</a:t>
            </a:r>
            <a:r>
              <a:rPr lang="en-US" sz="2000" dirty="0">
                <a:solidFill>
                  <a:srgbClr val="000000"/>
                </a:solidFill>
                <a:latin typeface="+mj-lt"/>
              </a:rPr>
              <a:t>              </a:t>
            </a:r>
          </a:p>
          <a:p>
            <a:pPr algn="just"/>
            <a:r>
              <a:rPr lang="en-US" sz="2000" dirty="0">
                <a:solidFill>
                  <a:srgbClr val="000000"/>
                </a:solidFill>
                <a:latin typeface="+mj-lt"/>
              </a:rPr>
              <a:t>                                                                                                                       </a:t>
            </a:r>
            <a:r>
              <a:rPr lang="vi-VN" sz="2000" dirty="0">
                <a:solidFill>
                  <a:srgbClr val="000000"/>
                </a:solidFill>
                <a:latin typeface="+mj-lt"/>
              </a:rPr>
              <a:t>(Theo Võ Quảng)</a:t>
            </a:r>
          </a:p>
        </p:txBody>
      </p:sp>
    </p:spTree>
    <p:extLst>
      <p:ext uri="{BB962C8B-B14F-4D97-AF65-F5344CB8AC3E}">
        <p14:creationId xmlns:p14="http://schemas.microsoft.com/office/powerpoint/2010/main" val="21955555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9" name="Rounded Rectangle 8"/>
          <p:cNvSpPr/>
          <p:nvPr/>
        </p:nvSpPr>
        <p:spPr>
          <a:xfrm>
            <a:off x="1159626" y="288696"/>
            <a:ext cx="4084728" cy="629107"/>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r>
              <a:rPr lang="en-US" sz="3600" b="1" kern="0" dirty="0" err="1">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rPr>
              <a:t>Luyện</a:t>
            </a:r>
            <a:r>
              <a:rPr lang="en-US" sz="36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rPr>
              <a:t> </a:t>
            </a:r>
            <a:r>
              <a:rPr lang="en-US" sz="3600" b="1" kern="0" dirty="0" err="1">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rPr>
              <a:t>đọc</a:t>
            </a:r>
            <a:r>
              <a:rPr lang="en-US" sz="36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rPr>
              <a:t> </a:t>
            </a:r>
            <a:r>
              <a:rPr lang="en-US" sz="3600" b="1" kern="0" dirty="0" err="1">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rPr>
              <a:t>từ</a:t>
            </a:r>
            <a:r>
              <a:rPr lang="en-US" sz="36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rPr>
              <a:t> </a:t>
            </a:r>
            <a:r>
              <a:rPr lang="en-US" sz="3600" b="1" kern="0" dirty="0" err="1">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rPr>
              <a:t>khó</a:t>
            </a:r>
            <a:endParaRPr lang="id-ID" sz="3600" b="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endParaRPr>
          </a:p>
        </p:txBody>
      </p:sp>
      <p:sp>
        <p:nvSpPr>
          <p:cNvPr id="10" name="Rounded Rectangular Callout 9"/>
          <p:cNvSpPr/>
          <p:nvPr/>
        </p:nvSpPr>
        <p:spPr>
          <a:xfrm>
            <a:off x="2208499" y="2173475"/>
            <a:ext cx="2807255" cy="1470678"/>
          </a:xfrm>
          <a:prstGeom prst="wedgeRoundRectCallout">
            <a:avLst>
              <a:gd name="adj1" fmla="val -36162"/>
              <a:gd name="adj2" fmla="val 120103"/>
              <a:gd name="adj3" fmla="val 16667"/>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r>
              <a:rPr lang="en-US" sz="3600" b="1" kern="0" dirty="0" err="1">
                <a:solidFill>
                  <a:srgbClr val="00206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rPr>
              <a:t>Làm</a:t>
            </a:r>
            <a:r>
              <a:rPr lang="en-US" sz="3600" b="1" kern="0" dirty="0">
                <a:solidFill>
                  <a:srgbClr val="00206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rPr>
              <a:t> </a:t>
            </a:r>
            <a:r>
              <a:rPr lang="en-US" sz="3600" b="1" kern="0" dirty="0" err="1">
                <a:solidFill>
                  <a:srgbClr val="00206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rPr>
              <a:t>chỉ</a:t>
            </a:r>
            <a:endParaRPr lang="id-ID" sz="3600" b="1" kern="0" dirty="0">
              <a:solidFill>
                <a:srgbClr val="00206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endParaRPr>
          </a:p>
        </p:txBody>
      </p:sp>
      <p:sp>
        <p:nvSpPr>
          <p:cNvPr id="13" name="Rounded Rectangular Callout 12"/>
          <p:cNvSpPr/>
          <p:nvPr/>
        </p:nvSpPr>
        <p:spPr>
          <a:xfrm>
            <a:off x="7887640" y="2173475"/>
            <a:ext cx="2807255" cy="1470678"/>
          </a:xfrm>
          <a:prstGeom prst="wedgeRoundRectCallout">
            <a:avLst>
              <a:gd name="adj1" fmla="val -96039"/>
              <a:gd name="adj2" fmla="val 85358"/>
              <a:gd name="adj3" fmla="val 16667"/>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0000"/>
              </a:buClr>
            </a:pPr>
            <a:r>
              <a:rPr lang="en-US" sz="3600" b="1" kern="0" dirty="0" err="1">
                <a:solidFill>
                  <a:srgbClr val="00206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rPr>
              <a:t>Luồn</a:t>
            </a:r>
            <a:r>
              <a:rPr lang="en-US" sz="3600" b="1" kern="0" dirty="0">
                <a:solidFill>
                  <a:srgbClr val="00206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rPr>
              <a:t> </a:t>
            </a:r>
            <a:r>
              <a:rPr lang="en-US" sz="3600" b="1" kern="0" dirty="0" err="1">
                <a:solidFill>
                  <a:srgbClr val="00206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rPr>
              <a:t>kim</a:t>
            </a:r>
            <a:endParaRPr lang="id-ID" sz="3600" b="1" kern="0" dirty="0">
              <a:solidFill>
                <a:srgbClr val="00206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5812683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159626" y="288696"/>
            <a:ext cx="3519950" cy="629107"/>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rPr>
              <a:t>Luyện</a:t>
            </a:r>
            <a:r>
              <a:rPr kumimoji="0" lang="en-US" sz="36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rPr>
              <a:t>đọc</a:t>
            </a:r>
            <a:r>
              <a:rPr kumimoji="0" lang="en-US" sz="36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rPr>
              <a:t>câu</a:t>
            </a:r>
            <a:endParaRPr kumimoji="0" lang="id-ID" sz="36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endParaRPr>
          </a:p>
        </p:txBody>
      </p:sp>
      <p:sp>
        <p:nvSpPr>
          <p:cNvPr id="5" name="Rounded Rectangle 4"/>
          <p:cNvSpPr/>
          <p:nvPr/>
        </p:nvSpPr>
        <p:spPr>
          <a:xfrm>
            <a:off x="171445" y="1590063"/>
            <a:ext cx="11744325" cy="1470678"/>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0000"/>
              </a:buClr>
            </a:pPr>
            <a:r>
              <a:rPr lang="vi-VN" sz="3600" dirty="0">
                <a:solidFill>
                  <a:schemeClr val="tx1"/>
                </a:solidFill>
                <a:latin typeface="Times New Roman" panose="02020603050405020304" pitchFamily="18" charset="0"/>
                <a:cs typeface="Times New Roman" panose="02020603050405020304" pitchFamily="18" charset="0"/>
              </a:rPr>
              <a:t>M</a:t>
            </a:r>
            <a:r>
              <a:rPr lang="en-US" sz="3600" dirty="0" err="1">
                <a:solidFill>
                  <a:schemeClr val="tx1"/>
                </a:solidFill>
                <a:latin typeface="Times New Roman" panose="02020603050405020304" pitchFamily="18" charset="0"/>
                <a:cs typeface="Times New Roman" panose="02020603050405020304" pitchFamily="18" charset="0"/>
              </a:rPr>
              <a:t>ùa</a:t>
            </a:r>
            <a:r>
              <a:rPr lang="vi-VN"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đông</a:t>
            </a:r>
            <a:r>
              <a:rPr lang="vi-VN" sz="3600" dirty="0">
                <a:solidFill>
                  <a:schemeClr val="tx1"/>
                </a:solidFill>
                <a:latin typeface="Times New Roman" panose="02020603050405020304" pitchFamily="18" charset="0"/>
                <a:cs typeface="Times New Roman" panose="02020603050405020304" pitchFamily="18" charset="0"/>
              </a:rPr>
              <a:t>,</a:t>
            </a:r>
            <a:r>
              <a:rPr lang="en-US" sz="3600" dirty="0">
                <a:solidFill>
                  <a:srgbClr val="FF0000"/>
                </a:solidFill>
                <a:latin typeface="Times New Roman" panose="02020603050405020304" pitchFamily="18" charset="0"/>
                <a:cs typeface="Times New Roman" panose="02020603050405020304" pitchFamily="18" charset="0"/>
              </a:rPr>
              <a:t>/ </a:t>
            </a:r>
            <a:r>
              <a:rPr lang="vi-VN" sz="3600" dirty="0">
                <a:solidFill>
                  <a:schemeClr val="tx1"/>
                </a:solidFill>
                <a:latin typeface="Times New Roman" panose="02020603050405020304" pitchFamily="18" charset="0"/>
                <a:cs typeface="Times New Roman" panose="02020603050405020304" pitchFamily="18" charset="0"/>
              </a:rPr>
              <a:t>thỏ quấn tấm vải lên người cho đỡ rét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a:t>
            </a:r>
            <a:r>
              <a:rPr lang="vi-VN" sz="3600" dirty="0">
                <a:solidFill>
                  <a:schemeClr val="tx1"/>
                </a:solidFill>
                <a:latin typeface="Times New Roman" panose="02020603050405020304" pitchFamily="18" charset="0"/>
                <a:cs typeface="Times New Roman" panose="02020603050405020304" pitchFamily="18" charset="0"/>
              </a:rPr>
              <a:t> thì gió thổi tấm vải bay xuống ao.</a:t>
            </a:r>
            <a:r>
              <a:rPr lang="en-US" sz="3600" dirty="0">
                <a:solidFill>
                  <a:srgbClr val="FF0000"/>
                </a:solidFill>
                <a:latin typeface="Times New Roman" panose="02020603050405020304" pitchFamily="18" charset="0"/>
                <a:cs typeface="Times New Roman" panose="02020603050405020304" pitchFamily="18" charset="0"/>
              </a:rPr>
              <a:t>//</a:t>
            </a:r>
            <a:endParaRPr kumimoji="0" lang="id-ID" sz="36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endParaRPr>
          </a:p>
        </p:txBody>
      </p:sp>
      <p:pic>
        <p:nvPicPr>
          <p:cNvPr id="6" name="Picture 5">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8" name="Rounded Rectangle 7"/>
          <p:cNvSpPr/>
          <p:nvPr/>
        </p:nvSpPr>
        <p:spPr>
          <a:xfrm>
            <a:off x="290702" y="3885570"/>
            <a:ext cx="11696510" cy="2058017"/>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0000"/>
                </a:solidFill>
                <a:latin typeface="Times New Roman" panose="02020603050405020304" pitchFamily="18" charset="0"/>
                <a:cs typeface="Times New Roman" panose="02020603050405020304" pitchFamily="18" charset="0"/>
              </a:rPr>
              <a:t>Thỏ trải vải.</a:t>
            </a:r>
            <a:r>
              <a:rPr lang="en-US" sz="3600" dirty="0">
                <a:solidFill>
                  <a:srgbClr val="FF0000"/>
                </a:solidFill>
                <a:latin typeface="Times New Roman" panose="02020603050405020304" pitchFamily="18" charset="0"/>
                <a:cs typeface="Times New Roman" panose="02020603050405020304" pitchFamily="18" charset="0"/>
              </a:rPr>
              <a:t>//</a:t>
            </a:r>
            <a:r>
              <a:rPr lang="vi-VN" sz="3600" dirty="0">
                <a:solidFill>
                  <a:srgbClr val="000000"/>
                </a:solidFill>
                <a:latin typeface="Times New Roman" panose="02020603050405020304" pitchFamily="18" charset="0"/>
                <a:cs typeface="Times New Roman" panose="02020603050405020304" pitchFamily="18" charset="0"/>
              </a:rPr>
              <a:t> Ốc sên kẻ đường vạch.</a:t>
            </a:r>
            <a:r>
              <a:rPr lang="en-US" sz="3600" dirty="0">
                <a:solidFill>
                  <a:srgbClr val="FF0000"/>
                </a:solidFill>
                <a:latin typeface="Times New Roman" panose="02020603050405020304" pitchFamily="18" charset="0"/>
                <a:cs typeface="Times New Roman" panose="02020603050405020304"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a:p>
            <a:pPr algn="just"/>
            <a:r>
              <a:rPr lang="vi-VN" sz="3600" dirty="0">
                <a:solidFill>
                  <a:srgbClr val="000000"/>
                </a:solidFill>
                <a:latin typeface="Times New Roman" panose="02020603050405020304" pitchFamily="18" charset="0"/>
                <a:cs typeface="Times New Roman" panose="02020603050405020304" pitchFamily="18" charset="0"/>
              </a:rPr>
              <a:t>Bọ ngựa cắt vải theo vạch.</a:t>
            </a:r>
            <a:r>
              <a:rPr lang="en-US" sz="3600" dirty="0">
                <a:solidFill>
                  <a:srgbClr val="FF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 Tằm xe chỉ.</a:t>
            </a:r>
            <a:r>
              <a:rPr lang="en-US" sz="3600" dirty="0">
                <a:solidFill>
                  <a:srgbClr val="FF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 Nhím chắp vải,</a:t>
            </a:r>
            <a:r>
              <a:rPr lang="en-US" sz="3600" dirty="0">
                <a:solidFill>
                  <a:srgbClr val="FF0000"/>
                </a:solidFill>
                <a:latin typeface="Times New Roman" panose="02020603050405020304" pitchFamily="18" charset="0"/>
                <a:cs typeface="Times New Roman" panose="02020603050405020304" pitchFamily="18" charset="0"/>
              </a:rPr>
              <a:t>/</a:t>
            </a:r>
            <a:r>
              <a:rPr lang="vi-VN" sz="3600" dirty="0">
                <a:solidFill>
                  <a:srgbClr val="FF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dùi lỗ.</a:t>
            </a:r>
            <a:r>
              <a:rPr lang="en-US" sz="3600" dirty="0">
                <a:solidFill>
                  <a:srgbClr val="FF0000"/>
                </a:solidFill>
                <a:latin typeface="Times New Roman" panose="02020603050405020304" pitchFamily="18" charset="0"/>
                <a:cs typeface="Times New Roman" panose="02020603050405020304" pitchFamily="18" charset="0"/>
              </a:rPr>
              <a:t> //</a:t>
            </a:r>
            <a:endParaRPr kumimoji="0" lang="id-ID" sz="36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761173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7" name="Rounded Rectangle 6"/>
          <p:cNvSpPr/>
          <p:nvPr/>
        </p:nvSpPr>
        <p:spPr>
          <a:xfrm>
            <a:off x="1038873" y="240025"/>
            <a:ext cx="2198103" cy="537282"/>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rPr>
              <a:t>Chia </a:t>
            </a:r>
            <a:r>
              <a:rPr kumimoji="0" lang="en-US" sz="3200" b="1" i="0" u="none" strike="noStrike" kern="0" cap="none" spc="0" normalizeH="0" baseline="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rPr>
              <a:t>đoạn</a:t>
            </a:r>
            <a:endParaRPr kumimoji="0" lang="id-ID" sz="32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endParaRPr>
          </a:p>
        </p:txBody>
      </p:sp>
      <p:sp>
        <p:nvSpPr>
          <p:cNvPr id="9" name="Rounded Rectangle 8"/>
          <p:cNvSpPr/>
          <p:nvPr/>
        </p:nvSpPr>
        <p:spPr>
          <a:xfrm>
            <a:off x="680846" y="1154749"/>
            <a:ext cx="10251613" cy="687498"/>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00000"/>
                </a:solidFill>
                <a:latin typeface="Nunito Black" pitchFamily="2" charset="0"/>
              </a:rPr>
              <a:t>+ </a:t>
            </a:r>
            <a:r>
              <a:rPr lang="en-US" sz="3600" dirty="0" err="1">
                <a:solidFill>
                  <a:srgbClr val="000000"/>
                </a:solidFill>
                <a:latin typeface="Times New Roman" panose="02020603050405020304" pitchFamily="18" charset="0"/>
                <a:cs typeface="Times New Roman" panose="02020603050405020304" pitchFamily="18" charset="0"/>
              </a:rPr>
              <a:t>Đoạn</a:t>
            </a:r>
            <a:r>
              <a:rPr lang="en-US" sz="3600" dirty="0">
                <a:solidFill>
                  <a:srgbClr val="000000"/>
                </a:solidFill>
                <a:latin typeface="Times New Roman" panose="02020603050405020304" pitchFamily="18" charset="0"/>
                <a:cs typeface="Times New Roman" panose="02020603050405020304" pitchFamily="18" charset="0"/>
              </a:rPr>
              <a:t> 1: </a:t>
            </a:r>
            <a:r>
              <a:rPr lang="en-US" sz="3600" dirty="0" err="1">
                <a:solidFill>
                  <a:srgbClr val="000000"/>
                </a:solidFill>
                <a:latin typeface="Times New Roman" panose="02020603050405020304" pitchFamily="18" charset="0"/>
                <a:cs typeface="Times New Roman" panose="02020603050405020304" pitchFamily="18" charset="0"/>
              </a:rPr>
              <a:t>Từ</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đầu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đến</a:t>
            </a:r>
            <a:r>
              <a:rPr lang="en-US" sz="3600"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Phải</a:t>
            </a:r>
            <a:r>
              <a:rPr lang="en-US" sz="3600" i="1" dirty="0">
                <a:solidFill>
                  <a:srgbClr val="002060"/>
                </a:solidFill>
                <a:latin typeface="Times New Roman" panose="02020603050405020304" pitchFamily="18" charset="0"/>
                <a:cs typeface="Times New Roman" panose="02020603050405020304" pitchFamily="18" charset="0"/>
              </a:rPr>
              <a:t> may </a:t>
            </a:r>
            <a:r>
              <a:rPr lang="en-US" sz="3600" i="1" dirty="0" err="1">
                <a:solidFill>
                  <a:srgbClr val="002060"/>
                </a:solidFill>
                <a:latin typeface="Times New Roman" panose="02020603050405020304" pitchFamily="18" charset="0"/>
                <a:cs typeface="Times New Roman" panose="02020603050405020304" pitchFamily="18" charset="0"/>
              </a:rPr>
              <a:t>thành</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áo</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mới</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được</a:t>
            </a:r>
            <a:r>
              <a:rPr lang="en-US" sz="3600" i="1" dirty="0">
                <a:solidFill>
                  <a:srgbClr val="002060"/>
                </a:solidFill>
                <a:latin typeface="Times New Roman" panose="02020603050405020304" pitchFamily="18" charset="0"/>
                <a:cs typeface="Times New Roman" panose="02020603050405020304" pitchFamily="18" charset="0"/>
              </a:rPr>
              <a:t>.</a:t>
            </a:r>
            <a:endParaRPr kumimoji="0" lang="id-ID" sz="3600" b="1" i="1" u="none" strike="noStrike" kern="0" cap="none" spc="0" normalizeH="0" baseline="0" noProof="0" dirty="0">
              <a:ln>
                <a:noFill/>
              </a:ln>
              <a:solidFill>
                <a:srgbClr val="00206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endParaRPr>
          </a:p>
        </p:txBody>
      </p:sp>
      <p:sp>
        <p:nvSpPr>
          <p:cNvPr id="10" name="Rounded Rectangle 9"/>
          <p:cNvSpPr/>
          <p:nvPr/>
        </p:nvSpPr>
        <p:spPr>
          <a:xfrm>
            <a:off x="680847" y="2097742"/>
            <a:ext cx="9323766" cy="793376"/>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00000"/>
                </a:solidFill>
                <a:latin typeface="Nunito Black" pitchFamily="2" charset="0"/>
              </a:rPr>
              <a:t>+ </a:t>
            </a:r>
            <a:r>
              <a:rPr lang="en-US" sz="3600" dirty="0" err="1">
                <a:solidFill>
                  <a:srgbClr val="000000"/>
                </a:solidFill>
                <a:latin typeface="Times New Roman" panose="02020603050405020304" pitchFamily="18" charset="0"/>
                <a:cs typeface="Times New Roman" panose="02020603050405020304" pitchFamily="18" charset="0"/>
              </a:rPr>
              <a:t>Đoạn</a:t>
            </a:r>
            <a:r>
              <a:rPr lang="en-US" sz="3600" dirty="0">
                <a:solidFill>
                  <a:srgbClr val="000000"/>
                </a:solidFill>
                <a:latin typeface="Times New Roman" panose="02020603050405020304" pitchFamily="18" charset="0"/>
                <a:cs typeface="Times New Roman" panose="02020603050405020304" pitchFamily="18" charset="0"/>
              </a:rPr>
              <a:t> 2: </a:t>
            </a:r>
            <a:r>
              <a:rPr lang="en-US" sz="3600" dirty="0" err="1">
                <a:solidFill>
                  <a:srgbClr val="000000"/>
                </a:solidFill>
                <a:latin typeface="Times New Roman" panose="02020603050405020304" pitchFamily="18" charset="0"/>
                <a:cs typeface="Times New Roman" panose="02020603050405020304" pitchFamily="18" charset="0"/>
              </a:rPr>
              <a:t>Tiếp</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theo</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đến</a:t>
            </a:r>
            <a:r>
              <a:rPr lang="en-US" sz="3600"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Mọi</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người</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cần</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áo</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ấm</a:t>
            </a:r>
            <a:r>
              <a:rPr lang="en-US" sz="3600" i="1" dirty="0">
                <a:solidFill>
                  <a:srgbClr val="002060"/>
                </a:solidFill>
                <a:latin typeface="Times New Roman" panose="02020603050405020304" pitchFamily="18" charset="0"/>
                <a:cs typeface="Times New Roman" panose="02020603050405020304" pitchFamily="18" charset="0"/>
              </a:rPr>
              <a:t>.</a:t>
            </a:r>
          </a:p>
        </p:txBody>
      </p:sp>
      <p:sp>
        <p:nvSpPr>
          <p:cNvPr id="11" name="Rounded Rectangle 10"/>
          <p:cNvSpPr/>
          <p:nvPr/>
        </p:nvSpPr>
        <p:spPr>
          <a:xfrm>
            <a:off x="680846" y="3146613"/>
            <a:ext cx="10829836" cy="81758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00000"/>
                </a:solidFill>
                <a:latin typeface="Nunito Black" pitchFamily="2" charset="0"/>
              </a:rPr>
              <a:t>+ </a:t>
            </a:r>
            <a:r>
              <a:rPr lang="en-US" sz="3600" dirty="0" err="1">
                <a:solidFill>
                  <a:srgbClr val="000000"/>
                </a:solidFill>
                <a:latin typeface="Times New Roman" panose="02020603050405020304" pitchFamily="18" charset="0"/>
                <a:cs typeface="Times New Roman" panose="02020603050405020304" pitchFamily="18" charset="0"/>
              </a:rPr>
              <a:t>Đoạn</a:t>
            </a:r>
            <a:r>
              <a:rPr lang="en-US" sz="3600" dirty="0">
                <a:solidFill>
                  <a:srgbClr val="000000"/>
                </a:solidFill>
                <a:latin typeface="Times New Roman" panose="02020603050405020304" pitchFamily="18" charset="0"/>
                <a:cs typeface="Times New Roman" panose="02020603050405020304" pitchFamily="18" charset="0"/>
              </a:rPr>
              <a:t> 3: </a:t>
            </a:r>
            <a:r>
              <a:rPr lang="en-US" sz="3600" dirty="0" err="1">
                <a:solidFill>
                  <a:srgbClr val="000000"/>
                </a:solidFill>
                <a:latin typeface="Times New Roman" panose="02020603050405020304" pitchFamily="18" charset="0"/>
                <a:cs typeface="Times New Roman" panose="02020603050405020304" pitchFamily="18" charset="0"/>
              </a:rPr>
              <a:t>Tiếp</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theo</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đến</a:t>
            </a:r>
            <a:r>
              <a:rPr lang="en-US" sz="3600" dirty="0">
                <a:solidFill>
                  <a:srgbClr val="00000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để</a:t>
            </a:r>
            <a:r>
              <a:rPr lang="en-US" sz="3600" i="1" dirty="0">
                <a:solidFill>
                  <a:srgbClr val="002060"/>
                </a:solidFill>
                <a:latin typeface="Times New Roman" panose="02020603050405020304" pitchFamily="18" charset="0"/>
                <a:cs typeface="Times New Roman" panose="02020603050405020304" pitchFamily="18" charset="0"/>
              </a:rPr>
              <a:t> may </a:t>
            </a:r>
            <a:r>
              <a:rPr lang="en-US" sz="3600" i="1" dirty="0" err="1">
                <a:solidFill>
                  <a:srgbClr val="002060"/>
                </a:solidFill>
                <a:latin typeface="Times New Roman" panose="02020603050405020304" pitchFamily="18" charset="0"/>
                <a:cs typeface="Times New Roman" panose="02020603050405020304" pitchFamily="18" charset="0"/>
              </a:rPr>
              <a:t>áo</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ấm</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cho</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mọi</a:t>
            </a:r>
            <a:r>
              <a:rPr lang="en-US" sz="3600" i="1" dirty="0">
                <a:solidFill>
                  <a:srgbClr val="002060"/>
                </a:solidFill>
                <a:latin typeface="Times New Roman" panose="02020603050405020304" pitchFamily="18" charset="0"/>
                <a:cs typeface="Times New Roman" panose="02020603050405020304" pitchFamily="18" charset="0"/>
              </a:rPr>
              <a:t> </a:t>
            </a:r>
            <a:r>
              <a:rPr lang="en-US" sz="3600" i="1" dirty="0" err="1">
                <a:solidFill>
                  <a:srgbClr val="002060"/>
                </a:solidFill>
                <a:latin typeface="Times New Roman" panose="02020603050405020304" pitchFamily="18" charset="0"/>
                <a:cs typeface="Times New Roman" panose="02020603050405020304" pitchFamily="18" charset="0"/>
              </a:rPr>
              <a:t>người</a:t>
            </a:r>
            <a:endParaRPr kumimoji="0" lang="id-ID" sz="3600" b="1" i="1" u="none" strike="noStrike" kern="0" cap="none" spc="0" normalizeH="0" baseline="0" noProof="0" dirty="0">
              <a:ln>
                <a:noFill/>
              </a:ln>
              <a:solidFill>
                <a:srgbClr val="00206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endParaRPr>
          </a:p>
        </p:txBody>
      </p:sp>
      <p:sp>
        <p:nvSpPr>
          <p:cNvPr id="12" name="Rounded Rectangle 11"/>
          <p:cNvSpPr/>
          <p:nvPr/>
        </p:nvSpPr>
        <p:spPr>
          <a:xfrm>
            <a:off x="680846" y="4219688"/>
            <a:ext cx="3883769" cy="77993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00000"/>
                </a:solidFill>
                <a:latin typeface="Nunito Black" pitchFamily="2" charset="0"/>
              </a:rPr>
              <a:t>+ </a:t>
            </a:r>
            <a:r>
              <a:rPr lang="en-US" sz="3600" dirty="0" err="1">
                <a:solidFill>
                  <a:srgbClr val="000000"/>
                </a:solidFill>
                <a:latin typeface="Times New Roman" panose="02020603050405020304" pitchFamily="18" charset="0"/>
                <a:cs typeface="Times New Roman" panose="02020603050405020304" pitchFamily="18" charset="0"/>
              </a:rPr>
              <a:t>Đoạn</a:t>
            </a:r>
            <a:r>
              <a:rPr lang="en-US" sz="3600" dirty="0">
                <a:solidFill>
                  <a:srgbClr val="000000"/>
                </a:solidFill>
                <a:latin typeface="Times New Roman" panose="02020603050405020304" pitchFamily="18" charset="0"/>
                <a:cs typeface="Times New Roman" panose="02020603050405020304" pitchFamily="18" charset="0"/>
              </a:rPr>
              <a:t> 4: </a:t>
            </a:r>
            <a:r>
              <a:rPr lang="en-US" sz="3600" dirty="0" err="1">
                <a:solidFill>
                  <a:srgbClr val="000000"/>
                </a:solidFill>
                <a:latin typeface="Times New Roman" panose="02020603050405020304" pitchFamily="18" charset="0"/>
                <a:cs typeface="Times New Roman" panose="02020603050405020304" pitchFamily="18" charset="0"/>
              </a:rPr>
              <a:t>Còn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lại</a:t>
            </a:r>
            <a:r>
              <a:rPr lang="en-US" sz="3600" i="1" dirty="0">
                <a:solidFill>
                  <a:srgbClr val="000000"/>
                </a:solidFill>
                <a:latin typeface="Times New Roman" panose="02020603050405020304" pitchFamily="18" charset="0"/>
                <a:cs typeface="Times New Roman" panose="02020603050405020304" pitchFamily="18" charset="0"/>
              </a:rPr>
              <a:t>.</a:t>
            </a:r>
            <a:endParaRPr lang="id-ID" sz="3600" b="1" i="1" kern="0" dirty="0">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8740560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pic>
        <p:nvPicPr>
          <p:cNvPr id="7" name="Picture 6">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12" name="Rounded Rectangle 11"/>
          <p:cNvSpPr/>
          <p:nvPr/>
        </p:nvSpPr>
        <p:spPr>
          <a:xfrm>
            <a:off x="3840905" y="712693"/>
            <a:ext cx="4052519" cy="4983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800000"/>
                </a:solidFill>
                <a:effectLst/>
                <a:uLnTx/>
                <a:uFillTx/>
                <a:latin typeface="Nunito Black" pitchFamily="2" charset="0"/>
                <a:ea typeface="+mn-ea"/>
              </a:rPr>
              <a:t>Những</a:t>
            </a:r>
            <a:r>
              <a:rPr kumimoji="0" lang="en-US" sz="2800" b="0" i="0" u="none" strike="noStrike" kern="1200" cap="none" spc="0" normalizeH="0" baseline="0" noProof="0" dirty="0">
                <a:ln>
                  <a:noFill/>
                </a:ln>
                <a:solidFill>
                  <a:srgbClr val="800000"/>
                </a:solidFill>
                <a:effectLst/>
                <a:uLnTx/>
                <a:uFillTx/>
                <a:latin typeface="Nunito Black" pitchFamily="2" charset="0"/>
                <a:ea typeface="+mn-ea"/>
              </a:rPr>
              <a:t> </a:t>
            </a:r>
            <a:r>
              <a:rPr kumimoji="0" lang="en-US" sz="2800" b="0" i="0" u="none" strike="noStrike" kern="1200" cap="none" spc="0" normalizeH="0" baseline="0" noProof="0" dirty="0" err="1">
                <a:ln>
                  <a:noFill/>
                </a:ln>
                <a:solidFill>
                  <a:srgbClr val="800000"/>
                </a:solidFill>
                <a:effectLst/>
                <a:uLnTx/>
                <a:uFillTx/>
                <a:latin typeface="Nunito Black" pitchFamily="2" charset="0"/>
                <a:ea typeface="+mn-ea"/>
              </a:rPr>
              <a:t>chiếc</a:t>
            </a:r>
            <a:r>
              <a:rPr kumimoji="0" lang="en-US" sz="2800" b="0" i="0" u="none" strike="noStrike" kern="1200" cap="none" spc="0" normalizeH="0" baseline="0" noProof="0" dirty="0">
                <a:ln>
                  <a:noFill/>
                </a:ln>
                <a:solidFill>
                  <a:srgbClr val="800000"/>
                </a:solidFill>
                <a:effectLst/>
                <a:uLnTx/>
                <a:uFillTx/>
                <a:latin typeface="Nunito Black" pitchFamily="2" charset="0"/>
                <a:ea typeface="+mn-ea"/>
              </a:rPr>
              <a:t> </a:t>
            </a:r>
            <a:r>
              <a:rPr kumimoji="0" lang="en-US" sz="2800" b="0" i="0" u="none" strike="noStrike" kern="1200" cap="none" spc="0" normalizeH="0" baseline="0" noProof="0" dirty="0" err="1">
                <a:ln>
                  <a:noFill/>
                </a:ln>
                <a:solidFill>
                  <a:srgbClr val="800000"/>
                </a:solidFill>
                <a:effectLst/>
                <a:uLnTx/>
                <a:uFillTx/>
                <a:latin typeface="Nunito Black" pitchFamily="2" charset="0"/>
                <a:ea typeface="+mn-ea"/>
              </a:rPr>
              <a:t>áo</a:t>
            </a:r>
            <a:r>
              <a:rPr kumimoji="0" lang="en-US" sz="2800" b="0" i="0" u="none" strike="noStrike" kern="1200" cap="none" spc="0" normalizeH="0" baseline="0" noProof="0" dirty="0">
                <a:ln>
                  <a:noFill/>
                </a:ln>
                <a:solidFill>
                  <a:srgbClr val="800000"/>
                </a:solidFill>
                <a:effectLst/>
                <a:uLnTx/>
                <a:uFillTx/>
                <a:latin typeface="Nunito Black" pitchFamily="2" charset="0"/>
                <a:ea typeface="+mn-ea"/>
              </a:rPr>
              <a:t> </a:t>
            </a:r>
            <a:r>
              <a:rPr kumimoji="0" lang="en-US" sz="2800" b="0" i="0" u="none" strike="noStrike" kern="1200" cap="none" spc="0" normalizeH="0" baseline="0" noProof="0" dirty="0" err="1">
                <a:ln>
                  <a:noFill/>
                </a:ln>
                <a:solidFill>
                  <a:srgbClr val="800000"/>
                </a:solidFill>
                <a:effectLst/>
                <a:uLnTx/>
                <a:uFillTx/>
                <a:latin typeface="Nunito Black" pitchFamily="2" charset="0"/>
                <a:ea typeface="+mn-ea"/>
              </a:rPr>
              <a:t>ấm</a:t>
            </a:r>
            <a:endParaRPr kumimoji="0" lang="id-ID" sz="2800" b="1" i="1" u="none" strike="noStrike" kern="0" cap="none" spc="0" normalizeH="0" baseline="0" noProof="0" dirty="0">
              <a:ln>
                <a:noFill/>
              </a:ln>
              <a:solidFill>
                <a:srgbClr val="80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Nunito Black" pitchFamily="2" charset="0"/>
              <a:ea typeface="+mn-ea"/>
              <a:cs typeface="#9Slide05 Bodega Script" pitchFamily="2" charset="0"/>
              <a:sym typeface="Arial"/>
            </a:endParaRPr>
          </a:p>
        </p:txBody>
      </p:sp>
      <p:sp>
        <p:nvSpPr>
          <p:cNvPr id="8" name="Rounded Rectangle 7"/>
          <p:cNvSpPr/>
          <p:nvPr/>
        </p:nvSpPr>
        <p:spPr>
          <a:xfrm>
            <a:off x="1078944" y="288696"/>
            <a:ext cx="4931892" cy="370209"/>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rPr>
              <a:t>Luyện</a:t>
            </a:r>
            <a:r>
              <a:rPr kumimoji="0" lang="en-US" sz="3200" b="1" i="0" u="none" strike="noStrike" kern="0" cap="none" spc="0" normalizeH="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rPr>
              <a:t>đọc</a:t>
            </a:r>
            <a:r>
              <a:rPr kumimoji="0" lang="en-US" sz="3200" b="1" i="0" u="none" strike="noStrike" kern="0" cap="none" spc="0" normalizeH="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rPr>
              <a:t>nối</a:t>
            </a:r>
            <a:r>
              <a:rPr kumimoji="0" lang="en-US" sz="3200" b="1" i="0" u="none" strike="noStrike" kern="0" cap="none" spc="0" normalizeH="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rPr>
              <a:t>tiếp</a:t>
            </a:r>
            <a:r>
              <a:rPr kumimoji="0" lang="en-US" sz="3200" b="1" i="0" u="none" strike="noStrike" kern="0" cap="none" spc="0" normalizeH="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0" cap="none" spc="0" normalizeH="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rPr>
              <a:t>đoạn</a:t>
            </a:r>
            <a:endParaRPr kumimoji="0" lang="id-ID" sz="32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endParaRPr>
          </a:p>
        </p:txBody>
      </p:sp>
      <p:sp>
        <p:nvSpPr>
          <p:cNvPr id="6" name="Rounded Rectangle 5"/>
          <p:cNvSpPr/>
          <p:nvPr/>
        </p:nvSpPr>
        <p:spPr>
          <a:xfrm>
            <a:off x="195943" y="1157283"/>
            <a:ext cx="11834132" cy="5486406"/>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chemeClr val="tx1"/>
                </a:solidFill>
                <a:effectLst/>
                <a:uLnTx/>
                <a:uFillTx/>
                <a:latin typeface="Nunito Black" pitchFamily="2" charset="0"/>
                <a:ea typeface="+mn-ea"/>
                <a:cs typeface="+mn-cs"/>
              </a:rPr>
              <a:t>     </a:t>
            </a:r>
            <a:r>
              <a:rPr kumimoji="0" lang="vi-VN" sz="2000" b="0" i="0" u="none" strike="noStrike" kern="1200" cap="none" spc="0" normalizeH="0" baseline="0" noProof="0" dirty="0">
                <a:ln>
                  <a:noFill/>
                </a:ln>
                <a:solidFill>
                  <a:srgbClr val="002060"/>
                </a:solidFill>
                <a:effectLst/>
                <a:uLnTx/>
                <a:uFillTx/>
                <a:latin typeface="+mj-lt"/>
                <a:ea typeface="+mn-ea"/>
                <a:cs typeface="+mn-cs"/>
              </a:rPr>
              <a:t>M</a:t>
            </a:r>
            <a:r>
              <a:rPr kumimoji="0" lang="en-US" sz="2000" b="0" i="0" u="none" strike="noStrike" kern="1200" cap="none" spc="0" normalizeH="0" baseline="0" noProof="0" dirty="0" err="1">
                <a:ln>
                  <a:noFill/>
                </a:ln>
                <a:solidFill>
                  <a:srgbClr val="002060"/>
                </a:solidFill>
                <a:effectLst/>
                <a:uLnTx/>
                <a:uFillTx/>
                <a:latin typeface="+mj-lt"/>
                <a:ea typeface="+mn-ea"/>
                <a:cs typeface="+mn-cs"/>
              </a:rPr>
              <a:t>ùa</a:t>
            </a:r>
            <a:r>
              <a:rPr kumimoji="0" lang="vi-VN" sz="2000" b="0" i="0" u="none" strike="noStrike" kern="1200" cap="none" spc="0" normalizeH="0" baseline="0" noProof="0" dirty="0">
                <a:ln>
                  <a:noFill/>
                </a:ln>
                <a:solidFill>
                  <a:srgbClr val="002060"/>
                </a:solidFill>
                <a:effectLst/>
                <a:uLnTx/>
                <a:uFillTx/>
                <a:latin typeface="+mj-lt"/>
                <a:ea typeface="+mn-ea"/>
                <a:cs typeface="+mn-cs"/>
              </a:rPr>
              <a:t> </a:t>
            </a:r>
            <a:r>
              <a:rPr kumimoji="0" lang="en-US" sz="2000" b="0" i="0" u="none" strike="noStrike" kern="1200" cap="none" spc="0" normalizeH="0" baseline="0" noProof="0" dirty="0" err="1">
                <a:ln>
                  <a:noFill/>
                </a:ln>
                <a:solidFill>
                  <a:srgbClr val="002060"/>
                </a:solidFill>
                <a:effectLst/>
                <a:uLnTx/>
                <a:uFillTx/>
                <a:latin typeface="+mj-lt"/>
                <a:ea typeface="+mn-ea"/>
                <a:cs typeface="+mn-cs"/>
              </a:rPr>
              <a:t>đông</a:t>
            </a:r>
            <a:r>
              <a:rPr kumimoji="0" lang="vi-VN" sz="2000" b="0" i="0" u="none" strike="noStrike" kern="1200" cap="none" spc="0" normalizeH="0" baseline="0" noProof="0" dirty="0">
                <a:ln>
                  <a:noFill/>
                </a:ln>
                <a:solidFill>
                  <a:srgbClr val="002060"/>
                </a:solidFill>
                <a:effectLst/>
                <a:uLnTx/>
                <a:uFillTx/>
                <a:latin typeface="+mj-lt"/>
                <a:ea typeface="+mn-ea"/>
                <a:cs typeface="+mn-cs"/>
              </a:rPr>
              <a:t>, thỏ quấn tấm vải lên người cho đỡ rét thì gió thổi tấm vải bay xuống ao. Nhím giúp thỏ</a:t>
            </a:r>
            <a:r>
              <a:rPr kumimoji="0" lang="en-US" sz="2000" b="0" i="0" u="none" strike="noStrike" kern="1200" cap="none" spc="0" normalizeH="0" baseline="0" noProof="0" dirty="0">
                <a:ln>
                  <a:noFill/>
                </a:ln>
                <a:solidFill>
                  <a:srgbClr val="002060"/>
                </a:solidFill>
                <a:effectLst/>
                <a:uLnTx/>
                <a:uFillTx/>
                <a:latin typeface="+mj-lt"/>
                <a:ea typeface="+mn-ea"/>
                <a:cs typeface="+mn-cs"/>
              </a:rPr>
              <a:t> </a:t>
            </a:r>
            <a:r>
              <a:rPr kumimoji="0" lang="vi-VN" sz="2000" b="0" i="0" u="none" strike="noStrike" kern="1200" cap="none" spc="0" normalizeH="0" baseline="0" noProof="0" dirty="0">
                <a:ln>
                  <a:noFill/>
                </a:ln>
                <a:solidFill>
                  <a:srgbClr val="002060"/>
                </a:solidFill>
                <a:effectLst/>
                <a:uLnTx/>
                <a:uFillTx/>
                <a:latin typeface="+mj-lt"/>
                <a:ea typeface="+mn-ea"/>
                <a:cs typeface="+mn-cs"/>
              </a:rPr>
              <a:t>khều tấm vải vào bờ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mj-lt"/>
                <a:ea typeface="+mn-ea"/>
                <a:cs typeface="+mn-cs"/>
              </a:rPr>
              <a:t>     </a:t>
            </a:r>
            <a:r>
              <a:rPr kumimoji="0" lang="vi-VN" sz="2000" b="0" i="0" u="none" strike="noStrike" kern="1200" cap="none" spc="0" normalizeH="0" baseline="0" noProof="0" dirty="0">
                <a:ln>
                  <a:noFill/>
                </a:ln>
                <a:solidFill>
                  <a:srgbClr val="002060"/>
                </a:solidFill>
                <a:effectLst/>
                <a:uLnTx/>
                <a:uFillTx/>
                <a:latin typeface="+mj-lt"/>
                <a:ea typeface="+mn-ea"/>
                <a:cs typeface="+mn-cs"/>
              </a:rPr>
              <a:t>- Phải may thành áo mới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mj-lt"/>
                <a:ea typeface="+mn-ea"/>
                <a:cs typeface="+mn-cs"/>
              </a:rPr>
              <a:t>     </a:t>
            </a:r>
            <a:r>
              <a:rPr kumimoji="0" lang="vi-VN" sz="2000" b="0" i="0" u="none" strike="noStrike" kern="1200" cap="none" spc="0" normalizeH="0" baseline="0" noProof="0" dirty="0">
                <a:ln>
                  <a:noFill/>
                </a:ln>
                <a:solidFill>
                  <a:srgbClr val="7030A0"/>
                </a:solidFill>
                <a:effectLst/>
                <a:uLnTx/>
                <a:uFillTx/>
                <a:latin typeface="+mj-lt"/>
                <a:ea typeface="+mn-ea"/>
                <a:cs typeface="+mn-cs"/>
              </a:rPr>
              <a:t>Nhím xù lông, rút một chiếc kim định khâu áo cho thỏ, nhưng không có chỉ. Hai bạn đi tìm chị tằm, xin một ít tơ làm chỉ. Chị tằm đồng ý ngay. Có chỉ, có kim, nhưng phải tìm người cắt vải. Thấy bọ ngựa vung kiếm cắt cỏ,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mj-lt"/>
                <a:ea typeface="+mn-ea"/>
                <a:cs typeface="+mn-cs"/>
              </a:rPr>
              <a:t>     </a:t>
            </a:r>
            <a:r>
              <a:rPr kumimoji="0" lang="vi-VN" sz="2000" b="0" i="0" u="none" strike="noStrike" kern="1200" cap="none" spc="0" normalizeH="0" baseline="0" noProof="0" dirty="0">
                <a:ln>
                  <a:noFill/>
                </a:ln>
                <a:solidFill>
                  <a:srgbClr val="7030A0"/>
                </a:solidFill>
                <a:effectLst/>
                <a:uLnTx/>
                <a:uFillTx/>
                <a:latin typeface="+mj-lt"/>
                <a:ea typeface="+mn-ea"/>
                <a:cs typeface="+mn-cs"/>
              </a:rPr>
              <a:t>- Anh giúp chúng tôi cắt vải may áo. Mọi người cần áo ấm.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48F01"/>
                </a:solidFill>
                <a:effectLst/>
                <a:uLnTx/>
                <a:uFillTx/>
                <a:latin typeface="+mj-lt"/>
                <a:ea typeface="+mn-ea"/>
                <a:cs typeface="+mn-cs"/>
              </a:rPr>
              <a:t>     </a:t>
            </a:r>
            <a:r>
              <a:rPr kumimoji="0" lang="vi-VN" sz="2000" b="0" i="0" u="none" strike="noStrike" kern="1200" cap="none" spc="0" normalizeH="0" baseline="0" noProof="0" dirty="0">
                <a:ln>
                  <a:noFill/>
                </a:ln>
                <a:solidFill>
                  <a:srgbClr val="548F01"/>
                </a:solidFill>
                <a:effectLst/>
                <a:uLnTx/>
                <a:uFillTx/>
                <a:latin typeface="+mj-lt"/>
                <a:ea typeface="+mn-ea"/>
                <a:cs typeface="+mn-cs"/>
              </a:rPr>
              <a:t>Bọ ngựa đồng ý, vung kiếm cắt vải, nhím ngăn: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48F01"/>
                </a:solidFill>
                <a:effectLst/>
                <a:uLnTx/>
                <a:uFillTx/>
                <a:latin typeface="+mj-lt"/>
                <a:ea typeface="+mn-ea"/>
                <a:cs typeface="+mn-cs"/>
              </a:rPr>
              <a:t>     </a:t>
            </a:r>
            <a:r>
              <a:rPr kumimoji="0" lang="vi-VN" sz="2000" b="0" i="0" u="none" strike="noStrike" kern="1200" cap="none" spc="0" normalizeH="0" baseline="0" noProof="0" dirty="0">
                <a:ln>
                  <a:noFill/>
                </a:ln>
                <a:solidFill>
                  <a:srgbClr val="548F01"/>
                </a:solidFill>
                <a:effectLst/>
                <a:uLnTx/>
                <a:uFillTx/>
                <a:latin typeface="+mj-lt"/>
                <a:ea typeface="+mn-ea"/>
                <a:cs typeface="+mn-cs"/>
              </a:rPr>
              <a:t>- Phải cắt đúng theo kích thước.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48F01"/>
                </a:solidFill>
                <a:effectLst/>
                <a:uLnTx/>
                <a:uFillTx/>
                <a:latin typeface="+mj-lt"/>
                <a:ea typeface="+mn-ea"/>
                <a:cs typeface="+mn-cs"/>
              </a:rPr>
              <a:t>     </a:t>
            </a:r>
            <a:r>
              <a:rPr kumimoji="0" lang="vi-VN" sz="2000" b="0" i="0" u="none" strike="noStrike" kern="1200" cap="none" spc="0" normalizeH="0" baseline="0" noProof="0" dirty="0">
                <a:ln>
                  <a:noFill/>
                </a:ln>
                <a:solidFill>
                  <a:srgbClr val="548F01"/>
                </a:solidFill>
                <a:effectLst/>
                <a:uLnTx/>
                <a:uFillTx/>
                <a:latin typeface="+mj-lt"/>
                <a:ea typeface="+mn-ea"/>
                <a:cs typeface="+mn-cs"/>
              </a:rPr>
              <a:t>Tất cả lại đi tìm người biết kẻ đường vạch trên vải. Lúc qua vườn chuối, Nhím trông thấy ốc sên bò trên lá, cứ mỗi quãng, ốc sên lại để lại phía sau một đường vạch.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48F01"/>
                </a:solidFill>
                <a:effectLst/>
                <a:uLnTx/>
                <a:uFillTx/>
                <a:latin typeface="+mj-lt"/>
                <a:ea typeface="+mn-ea"/>
                <a:cs typeface="+mn-cs"/>
              </a:rPr>
              <a:t>     </a:t>
            </a:r>
            <a:r>
              <a:rPr kumimoji="0" lang="vi-VN" sz="2000" b="0" i="0" u="none" strike="noStrike" kern="1200" cap="none" spc="0" normalizeH="0" baseline="0" noProof="0" dirty="0">
                <a:ln>
                  <a:noFill/>
                </a:ln>
                <a:solidFill>
                  <a:srgbClr val="548F01"/>
                </a:solidFill>
                <a:effectLst/>
                <a:uLnTx/>
                <a:uFillTx/>
                <a:latin typeface="+mj-lt"/>
                <a:ea typeface="+mn-ea"/>
                <a:cs typeface="+mn-cs"/>
              </a:rPr>
              <a:t>- Chúng tôi cần anh kẻ đường vạch để may áo ấm cho mọi người.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2">
                    <a:lumMod val="50000"/>
                  </a:schemeClr>
                </a:solidFill>
                <a:effectLst/>
                <a:uLnTx/>
                <a:uFillTx/>
                <a:latin typeface="+mj-lt"/>
                <a:ea typeface="+mn-ea"/>
                <a:cs typeface="+mn-cs"/>
              </a:rPr>
              <a:t>     </a:t>
            </a:r>
            <a:r>
              <a:rPr kumimoji="0" lang="vi-VN" sz="2000" b="0" i="0" u="none" strike="noStrike" kern="1200" cap="none" spc="0" normalizeH="0" baseline="0" noProof="0" dirty="0">
                <a:ln>
                  <a:noFill/>
                </a:ln>
                <a:solidFill>
                  <a:schemeClr val="accent2">
                    <a:lumMod val="50000"/>
                  </a:schemeClr>
                </a:solidFill>
                <a:effectLst/>
                <a:uLnTx/>
                <a:uFillTx/>
                <a:latin typeface="+mj-lt"/>
                <a:ea typeface="+mn-ea"/>
                <a:cs typeface="+mn-cs"/>
              </a:rPr>
              <a:t>Ốc sên nhận lời, bò lên tấm vải, vạch những đường rất rõ. Bây giờ chỉ còn thiếu người luồn kim giỏi. Tất cả lại đi tìm chim ổ dộc có biệt tài khâu vá.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2">
                    <a:lumMod val="50000"/>
                  </a:schemeClr>
                </a:solidFill>
                <a:effectLst/>
                <a:uLnTx/>
                <a:uFillTx/>
                <a:latin typeface="+mj-lt"/>
                <a:ea typeface="+mn-ea"/>
                <a:cs typeface="+mn-cs"/>
              </a:rPr>
              <a:t>     </a:t>
            </a:r>
            <a:r>
              <a:rPr kumimoji="0" lang="vi-VN" sz="2000" b="0" i="0" u="none" strike="noStrike" kern="1200" cap="none" spc="0" normalizeH="0" baseline="0" noProof="0" dirty="0">
                <a:ln>
                  <a:noFill/>
                </a:ln>
                <a:solidFill>
                  <a:schemeClr val="accent2">
                    <a:lumMod val="50000"/>
                  </a:schemeClr>
                </a:solidFill>
                <a:effectLst/>
                <a:uLnTx/>
                <a:uFillTx/>
                <a:latin typeface="+mj-lt"/>
                <a:ea typeface="+mn-ea"/>
                <a:cs typeface="+mn-cs"/>
              </a:rPr>
              <a:t>Xưởng may áo ấm được dựng lên. Thỏ trải vải. Ốc sên kẻ đường vạch.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2">
                    <a:lumMod val="50000"/>
                  </a:schemeClr>
                </a:solidFill>
                <a:effectLst/>
                <a:uLnTx/>
                <a:uFillTx/>
                <a:latin typeface="+mj-lt"/>
                <a:ea typeface="+mn-ea"/>
                <a:cs typeface="+mn-cs"/>
              </a:rPr>
              <a:t>     </a:t>
            </a:r>
            <a:r>
              <a:rPr kumimoji="0" lang="vi-VN" sz="2000" b="0" i="0" u="none" strike="noStrike" kern="1200" cap="none" spc="0" normalizeH="0" baseline="0" noProof="0" dirty="0">
                <a:ln>
                  <a:noFill/>
                </a:ln>
                <a:solidFill>
                  <a:schemeClr val="accent2">
                    <a:lumMod val="50000"/>
                  </a:schemeClr>
                </a:solidFill>
                <a:effectLst/>
                <a:uLnTx/>
                <a:uFillTx/>
                <a:latin typeface="+mj-lt"/>
                <a:ea typeface="+mn-ea"/>
                <a:cs typeface="+mn-cs"/>
              </a:rPr>
              <a:t>Bọ ngựa cắt vải theo vạch. Tằm xe chỉ. Nhím chắp vải, dùi lỗ. Đôi chim ổ dộc luồn kim, may 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2">
                    <a:lumMod val="50000"/>
                  </a:schemeClr>
                </a:solidFill>
                <a:effectLst/>
                <a:uLnTx/>
                <a:uFillTx/>
                <a:latin typeface="+mj-lt"/>
                <a:ea typeface="+mn-ea"/>
                <a:cs typeface="+mn-cs"/>
              </a:rPr>
              <a:t>     </a:t>
            </a:r>
            <a:r>
              <a:rPr kumimoji="0" lang="vi-VN" sz="2000" b="0" i="0" u="none" strike="noStrike" kern="1200" cap="none" spc="0" normalizeH="0" baseline="0" noProof="0" dirty="0">
                <a:ln>
                  <a:noFill/>
                </a:ln>
                <a:solidFill>
                  <a:schemeClr val="accent2">
                    <a:lumMod val="50000"/>
                  </a:schemeClr>
                </a:solidFill>
                <a:effectLst/>
                <a:uLnTx/>
                <a:uFillTx/>
                <a:latin typeface="+mj-lt"/>
                <a:ea typeface="+mn-ea"/>
                <a:cs typeface="+mn-cs"/>
              </a:rPr>
              <a:t>Mùa đông năm ấy, trong rừng ai cũng có áo ấm để mặc.</a:t>
            </a:r>
            <a:r>
              <a:rPr kumimoji="0" lang="en-US" sz="2000" b="0" i="0" u="none" strike="noStrike" kern="1200" cap="none" spc="0" normalizeH="0" baseline="0" noProof="0" dirty="0">
                <a:ln>
                  <a:noFill/>
                </a:ln>
                <a:solidFill>
                  <a:schemeClr val="accent2">
                    <a:lumMod val="50000"/>
                  </a:schemeClr>
                </a:solidFill>
                <a:effectLst/>
                <a:uLnTx/>
                <a:uFillTx/>
                <a:latin typeface="+mj-lt"/>
                <a:ea typeface="+mn-ea"/>
                <a:cs typeface="+mn-cs"/>
              </a:rPr>
              <a:t>         </a:t>
            </a:r>
            <a:r>
              <a:rPr kumimoji="0" lang="en-US" sz="2000" b="0" i="0" u="none" strike="noStrike" kern="1200" cap="none" spc="0" normalizeH="0" baseline="0" noProof="0" dirty="0">
                <a:ln>
                  <a:noFill/>
                </a:ln>
                <a:solidFill>
                  <a:srgbClr val="000000"/>
                </a:solidFill>
                <a:effectLst/>
                <a:uLnTx/>
                <a:uFillTx/>
                <a:latin typeface="+mj-l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a:ln>
                  <a:noFill/>
                </a:ln>
                <a:solidFill>
                  <a:srgbClr val="000000"/>
                </a:solidFill>
                <a:effectLst/>
                <a:uLnTx/>
                <a:uFillTx/>
                <a:latin typeface="+mj-lt"/>
                <a:ea typeface="+mn-ea"/>
                <a:cs typeface="+mn-cs"/>
              </a:rPr>
              <a:t>(Theo Võ Quảng)</a:t>
            </a:r>
          </a:p>
        </p:txBody>
      </p:sp>
    </p:spTree>
    <p:extLst>
      <p:ext uri="{BB962C8B-B14F-4D97-AF65-F5344CB8AC3E}">
        <p14:creationId xmlns:p14="http://schemas.microsoft.com/office/powerpoint/2010/main" val="27404836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8" name="Rounded Rectangle 7"/>
          <p:cNvSpPr/>
          <p:nvPr/>
        </p:nvSpPr>
        <p:spPr>
          <a:xfrm>
            <a:off x="3840905" y="712693"/>
            <a:ext cx="4052519" cy="4983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800000"/>
                </a:solidFill>
                <a:effectLst/>
                <a:uLnTx/>
                <a:uFillTx/>
                <a:latin typeface="Times New Roman" panose="02020603050405020304" pitchFamily="18" charset="0"/>
                <a:cs typeface="Times New Roman" panose="02020603050405020304" pitchFamily="18" charset="0"/>
              </a:rPr>
              <a:t>Những</a:t>
            </a:r>
            <a:r>
              <a:rPr kumimoji="0" lang="en-US" sz="2800" b="0" i="0" u="none" strike="noStrike" kern="1200" cap="none" spc="0" normalizeH="0" baseline="0" noProof="0" dirty="0">
                <a:ln>
                  <a:noFill/>
                </a:ln>
                <a:solidFill>
                  <a:srgbClr val="8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800000"/>
                </a:solidFill>
                <a:effectLst/>
                <a:uLnTx/>
                <a:uFillTx/>
                <a:latin typeface="Times New Roman" panose="02020603050405020304" pitchFamily="18" charset="0"/>
                <a:cs typeface="Times New Roman" panose="02020603050405020304" pitchFamily="18" charset="0"/>
              </a:rPr>
              <a:t>chiếc</a:t>
            </a:r>
            <a:r>
              <a:rPr kumimoji="0" lang="en-US" sz="2800" b="0" i="0" u="none" strike="noStrike" kern="1200" cap="none" spc="0" normalizeH="0" baseline="0" noProof="0" dirty="0">
                <a:ln>
                  <a:noFill/>
                </a:ln>
                <a:solidFill>
                  <a:srgbClr val="8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800000"/>
                </a:solidFill>
                <a:effectLst/>
                <a:uLnTx/>
                <a:uFillTx/>
                <a:latin typeface="Times New Roman" panose="02020603050405020304" pitchFamily="18" charset="0"/>
                <a:cs typeface="Times New Roman" panose="02020603050405020304" pitchFamily="18" charset="0"/>
              </a:rPr>
              <a:t>áo</a:t>
            </a:r>
            <a:r>
              <a:rPr kumimoji="0" lang="en-US" sz="2800" b="0" i="0" u="none" strike="noStrike" kern="1200" cap="none" spc="0" normalizeH="0" baseline="0" noProof="0" dirty="0">
                <a:ln>
                  <a:noFill/>
                </a:ln>
                <a:solidFill>
                  <a:srgbClr val="80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800000"/>
                </a:solidFill>
                <a:effectLst/>
                <a:uLnTx/>
                <a:uFillTx/>
                <a:latin typeface="Times New Roman" panose="02020603050405020304" pitchFamily="18" charset="0"/>
                <a:cs typeface="Times New Roman" panose="02020603050405020304" pitchFamily="18" charset="0"/>
              </a:rPr>
              <a:t>ấm</a:t>
            </a:r>
            <a:endParaRPr kumimoji="0" lang="id-ID" sz="2800" b="1" i="1" u="none" strike="noStrike" kern="0" cap="none" spc="0" normalizeH="0" baseline="0" noProof="0" dirty="0">
              <a:ln>
                <a:noFill/>
              </a:ln>
              <a:solidFill>
                <a:srgbClr val="80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endParaRPr>
          </a:p>
        </p:txBody>
      </p:sp>
      <p:sp>
        <p:nvSpPr>
          <p:cNvPr id="13" name="Rounded Rectangle 12"/>
          <p:cNvSpPr/>
          <p:nvPr/>
        </p:nvSpPr>
        <p:spPr>
          <a:xfrm>
            <a:off x="1078944" y="288696"/>
            <a:ext cx="5631138" cy="370209"/>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rPr>
              <a:t>Luyện</a:t>
            </a:r>
            <a:r>
              <a:rPr kumimoji="0" lang="en-US" sz="3600" b="1" i="0" u="none" strike="noStrike" kern="0" cap="none" spc="0" normalizeH="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rPr>
              <a:t> </a:t>
            </a:r>
            <a:r>
              <a:rPr kumimoji="0" lang="en-US" sz="3600" b="1" i="0" u="none" strike="noStrike" kern="0" cap="none" spc="0" normalizeH="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rPr>
              <a:t>đọc</a:t>
            </a:r>
            <a:r>
              <a:rPr kumimoji="0" lang="en-US" sz="3600" b="1" i="0" u="none" strike="noStrike" kern="0" cap="none" spc="0" normalizeH="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rPr>
              <a:t> </a:t>
            </a:r>
            <a:r>
              <a:rPr kumimoji="0" lang="en-US" sz="3600" b="1" i="0" u="none" strike="noStrike" kern="0" cap="none" spc="0" normalizeH="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rPr>
              <a:t>đoạn</a:t>
            </a:r>
            <a:r>
              <a:rPr kumimoji="0" lang="en-US" sz="3600" b="1" i="0" u="none" strike="noStrike" kern="0" cap="none" spc="0" normalizeH="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rPr>
              <a:t> </a:t>
            </a:r>
            <a:r>
              <a:rPr kumimoji="0" lang="en-US" sz="3600" b="1" i="0" u="none" strike="noStrike" kern="0" cap="none" spc="0" normalizeH="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rPr>
              <a:t>theo</a:t>
            </a:r>
            <a:r>
              <a:rPr kumimoji="0" lang="en-US" sz="3600" b="1" i="0" u="none" strike="noStrike" kern="0" cap="none" spc="0" normalizeH="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rPr>
              <a:t> </a:t>
            </a:r>
            <a:r>
              <a:rPr kumimoji="0" lang="en-US" sz="3600" b="1" i="0" u="none" strike="noStrike" kern="0" cap="none" spc="0" normalizeH="0" noProof="0" dirty="0" err="1">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rPr>
              <a:t>nhóm</a:t>
            </a:r>
            <a:endParaRPr kumimoji="0" lang="id-ID" sz="3600" b="1" i="0" u="none" strike="noStrike" kern="0" cap="none" spc="0" normalizeH="0" baseline="0" noProof="0" dirty="0">
              <a:ln>
                <a:noFill/>
              </a:ln>
              <a:solidFill>
                <a:srgbClr val="FF0000"/>
              </a:solidFill>
              <a:effectLst>
                <a:glow rad="139700">
                  <a:srgbClr val="FFC000">
                    <a:satMod val="175000"/>
                    <a:alpha val="40000"/>
                  </a:srgbClr>
                </a:glow>
                <a:outerShdw dist="165100" dir="2700000" sx="99000" sy="99000" algn="tl" rotWithShape="0">
                  <a:srgbClr val="EC9684">
                    <a:alpha val="63000"/>
                  </a:srgbClr>
                </a:outerShdw>
                <a:reflection blurRad="6350" stA="60000" endA="900" endPos="58000" dir="5400000" sy="-100000" algn="bl" rotWithShape="0"/>
              </a:effectLst>
              <a:uLnTx/>
              <a:uFillTx/>
              <a:latin typeface="Times New Roman" panose="02020603050405020304" pitchFamily="18" charset="0"/>
              <a:cs typeface="Times New Roman" panose="02020603050405020304" pitchFamily="18" charset="0"/>
              <a:sym typeface="Arial"/>
            </a:endParaRPr>
          </a:p>
        </p:txBody>
      </p:sp>
      <p:sp>
        <p:nvSpPr>
          <p:cNvPr id="14" name="Rounded Rectangle 13"/>
          <p:cNvSpPr/>
          <p:nvPr/>
        </p:nvSpPr>
        <p:spPr>
          <a:xfrm>
            <a:off x="195943" y="1157283"/>
            <a:ext cx="11834132" cy="5486406"/>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schemeClr val="tx1"/>
                </a:solidFill>
                <a:effectLst/>
                <a:uLnTx/>
                <a:uFillTx/>
                <a:latin typeface="Nunito Black" pitchFamily="2" charset="0"/>
                <a:ea typeface="+mn-ea"/>
                <a:cs typeface="+mn-cs"/>
              </a:rPr>
              <a:t>     </a:t>
            </a:r>
            <a:r>
              <a:rPr kumimoji="0" lang="vi-VN" sz="2000" b="0" i="0" u="none" strike="noStrike" kern="1200" cap="none" spc="0" normalizeH="0" baseline="0" noProof="0">
                <a:ln>
                  <a:noFill/>
                </a:ln>
                <a:solidFill>
                  <a:srgbClr val="002060"/>
                </a:solidFill>
                <a:effectLst/>
                <a:uLnTx/>
                <a:uFillTx/>
                <a:latin typeface="+mj-lt"/>
                <a:ea typeface="+mn-ea"/>
                <a:cs typeface="+mn-cs"/>
              </a:rPr>
              <a:t>M</a:t>
            </a:r>
            <a:r>
              <a:rPr kumimoji="0" lang="en-US" sz="2000" b="0" i="0" u="none" strike="noStrike" kern="1200" cap="none" spc="0" normalizeH="0" baseline="0" noProof="0">
                <a:ln>
                  <a:noFill/>
                </a:ln>
                <a:solidFill>
                  <a:srgbClr val="002060"/>
                </a:solidFill>
                <a:effectLst/>
                <a:uLnTx/>
                <a:uFillTx/>
                <a:latin typeface="+mj-lt"/>
                <a:ea typeface="+mn-ea"/>
                <a:cs typeface="+mn-cs"/>
              </a:rPr>
              <a:t>ùa</a:t>
            </a:r>
            <a:r>
              <a:rPr kumimoji="0" lang="vi-VN" sz="2000" b="0" i="0" u="none" strike="noStrike" kern="1200" cap="none" spc="0" normalizeH="0" baseline="0" noProof="0">
                <a:ln>
                  <a:noFill/>
                </a:ln>
                <a:solidFill>
                  <a:srgbClr val="002060"/>
                </a:solidFill>
                <a:effectLst/>
                <a:uLnTx/>
                <a:uFillTx/>
                <a:latin typeface="+mj-lt"/>
                <a:ea typeface="+mn-ea"/>
                <a:cs typeface="+mn-cs"/>
              </a:rPr>
              <a:t> </a:t>
            </a:r>
            <a:r>
              <a:rPr kumimoji="0" lang="en-US" sz="2000" b="0" i="0" u="none" strike="noStrike" kern="1200" cap="none" spc="0" normalizeH="0" baseline="0" noProof="0">
                <a:ln>
                  <a:noFill/>
                </a:ln>
                <a:solidFill>
                  <a:srgbClr val="002060"/>
                </a:solidFill>
                <a:effectLst/>
                <a:uLnTx/>
                <a:uFillTx/>
                <a:latin typeface="+mj-lt"/>
                <a:ea typeface="+mn-ea"/>
                <a:cs typeface="+mn-cs"/>
              </a:rPr>
              <a:t>đông</a:t>
            </a:r>
            <a:r>
              <a:rPr kumimoji="0" lang="vi-VN" sz="2000" b="0" i="0" u="none" strike="noStrike" kern="1200" cap="none" spc="0" normalizeH="0" baseline="0" noProof="0">
                <a:ln>
                  <a:noFill/>
                </a:ln>
                <a:solidFill>
                  <a:srgbClr val="002060"/>
                </a:solidFill>
                <a:effectLst/>
                <a:uLnTx/>
                <a:uFillTx/>
                <a:latin typeface="+mj-lt"/>
                <a:ea typeface="+mn-ea"/>
                <a:cs typeface="+mn-cs"/>
              </a:rPr>
              <a:t>, thỏ quấn tấm vải lên người cho đỡ rét thì gió thổi tấm vải bay xuống ao. Nhím giúp thỏ</a:t>
            </a:r>
            <a:r>
              <a:rPr kumimoji="0" lang="en-US" sz="2000" b="0" i="0" u="none" strike="noStrike" kern="1200" cap="none" spc="0" normalizeH="0" baseline="0" noProof="0">
                <a:ln>
                  <a:noFill/>
                </a:ln>
                <a:solidFill>
                  <a:srgbClr val="002060"/>
                </a:solidFill>
                <a:effectLst/>
                <a:uLnTx/>
                <a:uFillTx/>
                <a:latin typeface="+mj-lt"/>
                <a:ea typeface="+mn-ea"/>
                <a:cs typeface="+mn-cs"/>
              </a:rPr>
              <a:t> </a:t>
            </a:r>
            <a:r>
              <a:rPr kumimoji="0" lang="vi-VN" sz="2000" b="0" i="0" u="none" strike="noStrike" kern="1200" cap="none" spc="0" normalizeH="0" baseline="0" noProof="0">
                <a:ln>
                  <a:noFill/>
                </a:ln>
                <a:solidFill>
                  <a:srgbClr val="002060"/>
                </a:solidFill>
                <a:effectLst/>
                <a:uLnTx/>
                <a:uFillTx/>
                <a:latin typeface="+mj-lt"/>
                <a:ea typeface="+mn-ea"/>
                <a:cs typeface="+mn-cs"/>
              </a:rPr>
              <a:t>khều tấm vải vào bờ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2060"/>
                </a:solidFill>
                <a:effectLst/>
                <a:uLnTx/>
                <a:uFillTx/>
                <a:latin typeface="+mj-lt"/>
                <a:ea typeface="+mn-ea"/>
                <a:cs typeface="+mn-cs"/>
              </a:rPr>
              <a:t>     </a:t>
            </a:r>
            <a:r>
              <a:rPr kumimoji="0" lang="vi-VN" sz="2000" b="0" i="0" u="none" strike="noStrike" kern="1200" cap="none" spc="0" normalizeH="0" baseline="0" noProof="0">
                <a:ln>
                  <a:noFill/>
                </a:ln>
                <a:solidFill>
                  <a:srgbClr val="002060"/>
                </a:solidFill>
                <a:effectLst/>
                <a:uLnTx/>
                <a:uFillTx/>
                <a:latin typeface="+mj-lt"/>
                <a:ea typeface="+mn-ea"/>
                <a:cs typeface="+mn-cs"/>
              </a:rPr>
              <a:t>- Phải may thành áo mới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solidFill>
                <a:effectLst/>
                <a:uLnTx/>
                <a:uFillTx/>
                <a:latin typeface="+mj-lt"/>
                <a:ea typeface="+mn-ea"/>
                <a:cs typeface="+mn-cs"/>
              </a:rPr>
              <a:t>     </a:t>
            </a:r>
            <a:r>
              <a:rPr kumimoji="0" lang="vi-VN" sz="2000" b="0" i="0" u="none" strike="noStrike" kern="1200" cap="none" spc="0" normalizeH="0" baseline="0" noProof="0">
                <a:ln>
                  <a:noFill/>
                </a:ln>
                <a:solidFill>
                  <a:srgbClr val="7030A0"/>
                </a:solidFill>
                <a:effectLst/>
                <a:uLnTx/>
                <a:uFillTx/>
                <a:latin typeface="+mj-lt"/>
                <a:ea typeface="+mn-ea"/>
                <a:cs typeface="+mn-cs"/>
              </a:rPr>
              <a:t>Nhím xù lông, rút một chiếc kim định khâu áo cho thỏ, nhưng không có chỉ. Hai bạn đi tìm chị tằm, xin một ít tơ làm chỉ. Chị tằm đồng ý ngay. Có chỉ, có kim, nhưng phải tìm người cắt vải. Thấy bọ ngựa vung kiếm cắt cỏ,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030A0"/>
                </a:solidFill>
                <a:effectLst/>
                <a:uLnTx/>
                <a:uFillTx/>
                <a:latin typeface="+mj-lt"/>
                <a:ea typeface="+mn-ea"/>
                <a:cs typeface="+mn-cs"/>
              </a:rPr>
              <a:t>     </a:t>
            </a:r>
            <a:r>
              <a:rPr kumimoji="0" lang="vi-VN" sz="2000" b="0" i="0" u="none" strike="noStrike" kern="1200" cap="none" spc="0" normalizeH="0" baseline="0" noProof="0" dirty="0">
                <a:ln>
                  <a:noFill/>
                </a:ln>
                <a:solidFill>
                  <a:srgbClr val="7030A0"/>
                </a:solidFill>
                <a:effectLst/>
                <a:uLnTx/>
                <a:uFillTx/>
                <a:latin typeface="+mj-lt"/>
                <a:ea typeface="+mn-ea"/>
                <a:cs typeface="+mn-cs"/>
              </a:rPr>
              <a:t>- Anh giúp chúng tôi cắt vải may áo. Mọi người cần áo ấm.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48F01"/>
                </a:solidFill>
                <a:effectLst/>
                <a:uLnTx/>
                <a:uFillTx/>
                <a:latin typeface="+mj-lt"/>
                <a:ea typeface="+mn-ea"/>
                <a:cs typeface="+mn-cs"/>
              </a:rPr>
              <a:t>     </a:t>
            </a:r>
            <a:r>
              <a:rPr kumimoji="0" lang="vi-VN" sz="2000" b="0" i="0" u="none" strike="noStrike" kern="1200" cap="none" spc="0" normalizeH="0" baseline="0" noProof="0" dirty="0">
                <a:ln>
                  <a:noFill/>
                </a:ln>
                <a:solidFill>
                  <a:srgbClr val="548F01"/>
                </a:solidFill>
                <a:effectLst/>
                <a:uLnTx/>
                <a:uFillTx/>
                <a:latin typeface="+mj-lt"/>
                <a:ea typeface="+mn-ea"/>
                <a:cs typeface="+mn-cs"/>
              </a:rPr>
              <a:t>Bọ ngựa đồng ý, vung kiếm cắt vải, nhím ngăn: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48F01"/>
                </a:solidFill>
                <a:effectLst/>
                <a:uLnTx/>
                <a:uFillTx/>
                <a:latin typeface="+mj-lt"/>
                <a:ea typeface="+mn-ea"/>
                <a:cs typeface="+mn-cs"/>
              </a:rPr>
              <a:t>     </a:t>
            </a:r>
            <a:r>
              <a:rPr kumimoji="0" lang="vi-VN" sz="2000" b="0" i="0" u="none" strike="noStrike" kern="1200" cap="none" spc="0" normalizeH="0" baseline="0" noProof="0" dirty="0">
                <a:ln>
                  <a:noFill/>
                </a:ln>
                <a:solidFill>
                  <a:srgbClr val="548F01"/>
                </a:solidFill>
                <a:effectLst/>
                <a:uLnTx/>
                <a:uFillTx/>
                <a:latin typeface="+mj-lt"/>
                <a:ea typeface="+mn-ea"/>
                <a:cs typeface="+mn-cs"/>
              </a:rPr>
              <a:t>- Phải cắt đúng theo kích thước.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48F01"/>
                </a:solidFill>
                <a:effectLst/>
                <a:uLnTx/>
                <a:uFillTx/>
                <a:latin typeface="+mj-lt"/>
                <a:ea typeface="+mn-ea"/>
                <a:cs typeface="+mn-cs"/>
              </a:rPr>
              <a:t>     </a:t>
            </a:r>
            <a:r>
              <a:rPr kumimoji="0" lang="vi-VN" sz="2000" b="0" i="0" u="none" strike="noStrike" kern="1200" cap="none" spc="0" normalizeH="0" baseline="0" noProof="0" dirty="0">
                <a:ln>
                  <a:noFill/>
                </a:ln>
                <a:solidFill>
                  <a:srgbClr val="548F01"/>
                </a:solidFill>
                <a:effectLst/>
                <a:uLnTx/>
                <a:uFillTx/>
                <a:latin typeface="+mj-lt"/>
                <a:ea typeface="+mn-ea"/>
                <a:cs typeface="+mn-cs"/>
              </a:rPr>
              <a:t>Tất cả lại đi tìm người biết kẻ đường vạch trên vải. Lúc qua vườn chuối, Nhím trông thấy ốc sên bò trên lá, cứ mỗi quãng, ốc sên lại để lại phía sau một đường vạch. Nhím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48F01"/>
                </a:solidFill>
                <a:effectLst/>
                <a:uLnTx/>
                <a:uFillTx/>
                <a:latin typeface="+mj-lt"/>
                <a:ea typeface="+mn-ea"/>
                <a:cs typeface="+mn-cs"/>
              </a:rPr>
              <a:t>     </a:t>
            </a:r>
            <a:r>
              <a:rPr kumimoji="0" lang="vi-VN" sz="2000" b="0" i="0" u="none" strike="noStrike" kern="1200" cap="none" spc="0" normalizeH="0" baseline="0" noProof="0" dirty="0">
                <a:ln>
                  <a:noFill/>
                </a:ln>
                <a:solidFill>
                  <a:srgbClr val="548F01"/>
                </a:solidFill>
                <a:effectLst/>
                <a:uLnTx/>
                <a:uFillTx/>
                <a:latin typeface="+mj-lt"/>
                <a:ea typeface="+mn-ea"/>
                <a:cs typeface="+mn-cs"/>
              </a:rPr>
              <a:t>- Chúng tôi cần anh kẻ đường vạch để may áo ấm cho mọi người.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2">
                    <a:lumMod val="50000"/>
                  </a:schemeClr>
                </a:solidFill>
                <a:effectLst/>
                <a:uLnTx/>
                <a:uFillTx/>
                <a:latin typeface="+mj-lt"/>
                <a:ea typeface="+mn-ea"/>
                <a:cs typeface="+mn-cs"/>
              </a:rPr>
              <a:t>     </a:t>
            </a:r>
            <a:r>
              <a:rPr kumimoji="0" lang="vi-VN" sz="2000" b="0" i="0" u="none" strike="noStrike" kern="1200" cap="none" spc="0" normalizeH="0" baseline="0" noProof="0" dirty="0">
                <a:ln>
                  <a:noFill/>
                </a:ln>
                <a:solidFill>
                  <a:schemeClr val="accent2">
                    <a:lumMod val="50000"/>
                  </a:schemeClr>
                </a:solidFill>
                <a:effectLst/>
                <a:uLnTx/>
                <a:uFillTx/>
                <a:latin typeface="+mj-lt"/>
                <a:ea typeface="+mn-ea"/>
                <a:cs typeface="+mn-cs"/>
              </a:rPr>
              <a:t>Ốc sên nhận lời, bò lên tấm vải, vạch những đường rất rõ. Bây giờ chỉ còn thiếu người luồn kim giỏi. Tất cả lại đi tìm chim ổ dộc có biệt tài khâu vá.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2">
                    <a:lumMod val="50000"/>
                  </a:schemeClr>
                </a:solidFill>
                <a:effectLst/>
                <a:uLnTx/>
                <a:uFillTx/>
                <a:latin typeface="+mj-lt"/>
                <a:ea typeface="+mn-ea"/>
                <a:cs typeface="+mn-cs"/>
              </a:rPr>
              <a:t>     </a:t>
            </a:r>
            <a:r>
              <a:rPr kumimoji="0" lang="vi-VN" sz="2000" b="0" i="0" u="none" strike="noStrike" kern="1200" cap="none" spc="0" normalizeH="0" baseline="0" noProof="0" dirty="0">
                <a:ln>
                  <a:noFill/>
                </a:ln>
                <a:solidFill>
                  <a:schemeClr val="accent2">
                    <a:lumMod val="50000"/>
                  </a:schemeClr>
                </a:solidFill>
                <a:effectLst/>
                <a:uLnTx/>
                <a:uFillTx/>
                <a:latin typeface="+mj-lt"/>
                <a:ea typeface="+mn-ea"/>
                <a:cs typeface="+mn-cs"/>
              </a:rPr>
              <a:t>Xưởng may áo ấm được dựng lên. Thỏ trải vải. Ốc sên kẻ đường vạch.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2">
                    <a:lumMod val="50000"/>
                  </a:schemeClr>
                </a:solidFill>
                <a:effectLst/>
                <a:uLnTx/>
                <a:uFillTx/>
                <a:latin typeface="+mj-lt"/>
                <a:ea typeface="+mn-ea"/>
                <a:cs typeface="+mn-cs"/>
              </a:rPr>
              <a:t>     </a:t>
            </a:r>
            <a:r>
              <a:rPr kumimoji="0" lang="vi-VN" sz="2000" b="0" i="0" u="none" strike="noStrike" kern="1200" cap="none" spc="0" normalizeH="0" baseline="0" noProof="0" dirty="0">
                <a:ln>
                  <a:noFill/>
                </a:ln>
                <a:solidFill>
                  <a:schemeClr val="accent2">
                    <a:lumMod val="50000"/>
                  </a:schemeClr>
                </a:solidFill>
                <a:effectLst/>
                <a:uLnTx/>
                <a:uFillTx/>
                <a:latin typeface="+mj-lt"/>
                <a:ea typeface="+mn-ea"/>
                <a:cs typeface="+mn-cs"/>
              </a:rPr>
              <a:t>Bọ ngựa cắt vải theo vạch. Tằm xe chỉ. Nhím chắp vải, dùi lỗ. Đôi chim ổ dộc luồn kim, may áo…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2">
                    <a:lumMod val="50000"/>
                  </a:schemeClr>
                </a:solidFill>
                <a:effectLst/>
                <a:uLnTx/>
                <a:uFillTx/>
                <a:latin typeface="+mj-lt"/>
                <a:ea typeface="+mn-ea"/>
                <a:cs typeface="+mn-cs"/>
              </a:rPr>
              <a:t>     </a:t>
            </a:r>
            <a:r>
              <a:rPr kumimoji="0" lang="vi-VN" sz="2000" b="0" i="0" u="none" strike="noStrike" kern="1200" cap="none" spc="0" normalizeH="0" baseline="0" noProof="0" dirty="0">
                <a:ln>
                  <a:noFill/>
                </a:ln>
                <a:solidFill>
                  <a:schemeClr val="accent2">
                    <a:lumMod val="50000"/>
                  </a:schemeClr>
                </a:solidFill>
                <a:effectLst/>
                <a:uLnTx/>
                <a:uFillTx/>
                <a:latin typeface="+mj-lt"/>
                <a:ea typeface="+mn-ea"/>
                <a:cs typeface="+mn-cs"/>
              </a:rPr>
              <a:t>Mùa đông năm ấy, trong rừng ai cũng có áo ấm để mặc.</a:t>
            </a:r>
            <a:r>
              <a:rPr kumimoji="0" lang="en-US" sz="2000" b="0" i="0" u="none" strike="noStrike" kern="1200" cap="none" spc="0" normalizeH="0" baseline="0" noProof="0" dirty="0">
                <a:ln>
                  <a:noFill/>
                </a:ln>
                <a:solidFill>
                  <a:schemeClr val="accent2">
                    <a:lumMod val="50000"/>
                  </a:schemeClr>
                </a:solidFill>
                <a:effectLst/>
                <a:uLnTx/>
                <a:uFillTx/>
                <a:latin typeface="+mj-lt"/>
                <a:ea typeface="+mn-ea"/>
                <a:cs typeface="+mn-cs"/>
              </a:rPr>
              <a:t>         </a:t>
            </a:r>
            <a:r>
              <a:rPr kumimoji="0" lang="en-US" sz="2000" b="0" i="0" u="none" strike="noStrike" kern="1200" cap="none" spc="0" normalizeH="0" baseline="0" noProof="0" dirty="0">
                <a:ln>
                  <a:noFill/>
                </a:ln>
                <a:solidFill>
                  <a:srgbClr val="000000"/>
                </a:solidFill>
                <a:effectLst/>
                <a:uLnTx/>
                <a:uFillTx/>
                <a:latin typeface="+mj-lt"/>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j-lt"/>
                <a:ea typeface="+mn-ea"/>
                <a:cs typeface="+mn-cs"/>
              </a:rPr>
              <a:t>                                                                                                                       </a:t>
            </a:r>
            <a:r>
              <a:rPr kumimoji="0" lang="vi-VN" sz="2000" b="0" i="0" u="none" strike="noStrike" kern="1200" cap="none" spc="0" normalizeH="0" baseline="0" noProof="0" dirty="0">
                <a:ln>
                  <a:noFill/>
                </a:ln>
                <a:solidFill>
                  <a:srgbClr val="000000"/>
                </a:solidFill>
                <a:effectLst/>
                <a:uLnTx/>
                <a:uFillTx/>
                <a:latin typeface="+mj-lt"/>
                <a:ea typeface="+mn-ea"/>
                <a:cs typeface="+mn-cs"/>
              </a:rPr>
              <a:t>(Theo Võ Quảng)</a:t>
            </a:r>
          </a:p>
        </p:txBody>
      </p:sp>
    </p:spTree>
    <p:extLst>
      <p:ext uri="{BB962C8B-B14F-4D97-AF65-F5344CB8AC3E}">
        <p14:creationId xmlns:p14="http://schemas.microsoft.com/office/powerpoint/2010/main" val="18930090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3045</TotalTime>
  <Words>1709</Words>
  <Application>Microsoft Office PowerPoint</Application>
  <PresentationFormat>Widescreen</PresentationFormat>
  <Paragraphs>94</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Chango</vt:lpstr>
      <vt:lpstr>Times New Roman</vt:lpstr>
      <vt:lpstr>Arial</vt:lpstr>
      <vt:lpstr>Calibri</vt:lpstr>
      <vt:lpstr>Great Vibes</vt:lpstr>
      <vt:lpstr>Nunito Black</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MyPC</cp:lastModifiedBy>
  <cp:revision>111</cp:revision>
  <dcterms:created xsi:type="dcterms:W3CDTF">2022-08-21T23:00:21Z</dcterms:created>
  <dcterms:modified xsi:type="dcterms:W3CDTF">2025-01-02T03:47:34Z</dcterms:modified>
</cp:coreProperties>
</file>