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0"/>
  </p:notesMasterIdLst>
  <p:sldIdLst>
    <p:sldId id="301" r:id="rId3"/>
    <p:sldId id="257" r:id="rId4"/>
    <p:sldId id="258" r:id="rId5"/>
    <p:sldId id="259" r:id="rId6"/>
    <p:sldId id="260" r:id="rId7"/>
    <p:sldId id="284" r:id="rId8"/>
    <p:sldId id="287" r:id="rId9"/>
    <p:sldId id="288" r:id="rId10"/>
    <p:sldId id="291" r:id="rId11"/>
    <p:sldId id="289" r:id="rId12"/>
    <p:sldId id="296" r:id="rId13"/>
    <p:sldId id="298" r:id="rId14"/>
    <p:sldId id="261" r:id="rId15"/>
    <p:sldId id="278" r:id="rId16"/>
    <p:sldId id="263" r:id="rId17"/>
    <p:sldId id="300" r:id="rId18"/>
    <p:sldId id="286" r:id="rId19"/>
  </p:sldIdLst>
  <p:sldSz cx="18288000" cy="10287000"/>
  <p:notesSz cx="6858000" cy="9144000"/>
  <p:embeddedFontLst>
    <p:embeddedFont>
      <p:font typeface="#9Slide03 Arima Madurai ExtraBo" panose="020B0604020202020204" charset="0"/>
      <p:bold r:id="rId21"/>
    </p:embeddedFont>
    <p:embeddedFont>
      <p:font typeface="Baloo" panose="020B0604020202020204" charset="0"/>
      <p:regular r:id="rId22"/>
    </p:embeddedFont>
    <p:embeddedFont>
      <p:font typeface="Nunito Sans Bold Bold" panose="020B0604020202020204" charset="0"/>
      <p:regular r:id="rId23"/>
    </p:embeddedFont>
    <p:embeddedFont>
      <p:font typeface="Nunito Sans Regular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C65FB-0385-47B1-9BFA-64D5EFF5322B}" type="datetimeFigureOut">
              <a:rPr lang="en-US" smtClean="0"/>
              <a:t>18/9/2025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C08DF-F762-406D-A3C8-E87DBCA54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27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55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820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743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453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714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505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012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650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093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120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406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4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microsoft.com/office/2007/relationships/media" Target="../media/media10.m4a"/><Relationship Id="rId7" Type="http://schemas.openxmlformats.org/officeDocument/2006/relationships/image" Target="../media/image20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0.m4a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12.png"/><Relationship Id="rId3" Type="http://schemas.microsoft.com/office/2007/relationships/media" Target="../media/media4.m4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6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openxmlformats.org/officeDocument/2006/relationships/image" Target="../media/image15.svg"/><Relationship Id="rId5" Type="http://schemas.microsoft.com/office/2007/relationships/media" Target="../media/media5.m4a"/><Relationship Id="rId15" Type="http://schemas.openxmlformats.org/officeDocument/2006/relationships/audio" Target="../media/audio1.wav"/><Relationship Id="rId10" Type="http://schemas.openxmlformats.org/officeDocument/2006/relationships/image" Target="../media/image14.png"/><Relationship Id="rId4" Type="http://schemas.openxmlformats.org/officeDocument/2006/relationships/audio" Target="../media/media4.m4a"/><Relationship Id="rId9" Type="http://schemas.openxmlformats.org/officeDocument/2006/relationships/image" Target="../media/image11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0" y="571500"/>
            <a:ext cx="9144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VIỆT HƯNG 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VIỆT HƯNG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4457700"/>
            <a:ext cx="11887200" cy="259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PHÁT TRIỂN NHẬN THỨC</a:t>
            </a:r>
          </a:p>
          <a:p>
            <a:pPr algn="ctr"/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 – 4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7467600" y="1525607"/>
            <a:ext cx="33528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177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1658600" y="5939788"/>
            <a:ext cx="1654652" cy="1708774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12115800" y="6477574"/>
            <a:ext cx="1606321" cy="1432497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833176" y="2324100"/>
            <a:ext cx="9653067" cy="86420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28350">
            <a:off x="1998786" y="4535602"/>
            <a:ext cx="4779996" cy="351112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4343762" y="8604056"/>
            <a:ext cx="3452971" cy="46039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638068" y="1028700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360251">
            <a:off x="770759" y="4616180"/>
            <a:ext cx="1106977" cy="1054641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360251">
            <a:off x="8463566" y="-297956"/>
            <a:ext cx="1106977" cy="1054641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 rot="-812502">
            <a:off x="8463566" y="9392259"/>
            <a:ext cx="1106977" cy="1054641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 rot="1687068">
            <a:off x="1645580" y="8236673"/>
            <a:ext cx="900588" cy="900588"/>
            <a:chOff x="0" y="0"/>
            <a:chExt cx="1913890" cy="19138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1378686">
            <a:off x="14525651" y="8434910"/>
            <a:ext cx="900588" cy="900588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 rot="-756194">
            <a:off x="16705812" y="5019610"/>
            <a:ext cx="1106977" cy="1054641"/>
            <a:chOff x="0" y="0"/>
            <a:chExt cx="1772920" cy="1689100"/>
          </a:xfrm>
        </p:grpSpPr>
        <p:sp>
          <p:nvSpPr>
            <p:cNvPr id="27" name="Freeform 2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 rot="9166327">
            <a:off x="15758794" y="811567"/>
            <a:ext cx="1067174" cy="1099920"/>
            <a:chOff x="0" y="0"/>
            <a:chExt cx="1614170" cy="16637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450" y="4778694"/>
            <a:ext cx="3732816" cy="373281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414450" y="1578660"/>
            <a:ext cx="1116641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919"/>
              </a:lnSpc>
              <a:spcBef>
                <a:spcPct val="0"/>
              </a:spcBef>
            </a:pPr>
            <a:r>
              <a:rPr lang="en-US" sz="28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 algn="ctr">
              <a:lnSpc>
                <a:spcPts val="3919"/>
              </a:lnSpc>
              <a:spcBef>
                <a:spcPct val="0"/>
              </a:spcBef>
            </a:pPr>
            <a:r>
              <a:rPr lang="en-US" sz="28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ts val="3919"/>
              </a:lnSpc>
              <a:spcBef>
                <a:spcPct val="0"/>
              </a:spcBef>
            </a:pPr>
            <a:r>
              <a:rPr lang="en-US" sz="28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r>
              <a:rPr lang="en-US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sz="28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ts val="3919"/>
              </a:lnSpc>
              <a:spcBef>
                <a:spcPct val="0"/>
              </a:spcBef>
            </a:pPr>
            <a:r>
              <a:rPr lang="en-US" sz="28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9000" y="230111"/>
            <a:ext cx="12137296" cy="3529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3439"/>
              </a:lnSpc>
              <a:spcBef>
                <a:spcPct val="0"/>
              </a:spcBef>
            </a:pPr>
            <a:r>
              <a:rPr lang="vi-VN" sz="7200" dirty="0">
                <a:solidFill>
                  <a:srgbClr val="FF0000"/>
                </a:solidFill>
                <a:latin typeface="+mj-lt"/>
                <a:cs typeface="Baloo" charset="0"/>
              </a:rPr>
              <a:t>Hoạt động 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7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7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ội 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</a:p>
          <a:p>
            <a:pPr lvl="0">
              <a:lnSpc>
                <a:spcPts val="13439"/>
              </a:lnSpc>
              <a:spcBef>
                <a:spcPct val="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câu đố hình vuông 1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820400" y="28431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2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8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092426" y="2324100"/>
            <a:ext cx="9653067" cy="86420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28350">
            <a:off x="1387634" y="3388685"/>
            <a:ext cx="4779996" cy="351112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4343762" y="8604056"/>
            <a:ext cx="3452971" cy="46039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638068" y="1028700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360251">
            <a:off x="770759" y="4616180"/>
            <a:ext cx="1106977" cy="1054641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360251">
            <a:off x="8463566" y="-297956"/>
            <a:ext cx="1106977" cy="1054641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 rot="-812502">
            <a:off x="8841891" y="9000145"/>
            <a:ext cx="1106977" cy="1054641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 rot="1687068">
            <a:off x="1645580" y="8236673"/>
            <a:ext cx="900588" cy="900588"/>
            <a:chOff x="0" y="0"/>
            <a:chExt cx="1913890" cy="19138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 rot="-756194">
            <a:off x="16705812" y="5019610"/>
            <a:ext cx="1106977" cy="1054641"/>
            <a:chOff x="0" y="0"/>
            <a:chExt cx="1772920" cy="1689100"/>
          </a:xfrm>
        </p:grpSpPr>
        <p:sp>
          <p:nvSpPr>
            <p:cNvPr id="27" name="Freeform 2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 rot="9166327">
            <a:off x="15758794" y="811567"/>
            <a:ext cx="1067174" cy="1099920"/>
            <a:chOff x="0" y="0"/>
            <a:chExt cx="1614170" cy="16637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sp>
        <p:nvSpPr>
          <p:cNvPr id="30" name="Rectangle 29"/>
          <p:cNvSpPr/>
          <p:nvPr/>
        </p:nvSpPr>
        <p:spPr>
          <a:xfrm>
            <a:off x="11658600" y="5939788"/>
            <a:ext cx="1654652" cy="1708774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12115800" y="6477574"/>
            <a:ext cx="1606321" cy="1432497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4"/>
          <p:cNvGrpSpPr/>
          <p:nvPr/>
        </p:nvGrpSpPr>
        <p:grpSpPr>
          <a:xfrm rot="-1378686">
            <a:off x="14525651" y="8434910"/>
            <a:ext cx="900588" cy="900588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sp>
        <p:nvSpPr>
          <p:cNvPr id="32" name="Rectangle 31"/>
          <p:cNvSpPr/>
          <p:nvPr/>
        </p:nvSpPr>
        <p:spPr>
          <a:xfrm>
            <a:off x="10834676" y="4936328"/>
            <a:ext cx="3461466" cy="341754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834676" y="4786498"/>
            <a:ext cx="3461466" cy="1498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rot="5400000">
            <a:off x="12594404" y="6502773"/>
            <a:ext cx="3582380" cy="1498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0834675" y="8353876"/>
            <a:ext cx="3625833" cy="1250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 rot="5400000">
            <a:off x="8907206" y="6561765"/>
            <a:ext cx="3688263" cy="1666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đếm hình vuông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31495" y="71804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6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797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" grpId="0" animBg="1"/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38122" y="3119276"/>
            <a:ext cx="922202" cy="3836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308"/>
              </a:lnSpc>
              <a:spcBef>
                <a:spcPct val="0"/>
              </a:spcBef>
            </a:pPr>
            <a:r>
              <a:rPr lang="en-US" sz="22363" dirty="0">
                <a:solidFill>
                  <a:srgbClr val="FFE4F7"/>
                </a:solidFill>
                <a:latin typeface="Baloo"/>
              </a:rPr>
              <a:t>!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707864" y="2679388"/>
            <a:ext cx="5496712" cy="403758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366907" y="8373997"/>
            <a:ext cx="3846251" cy="512828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10043805">
            <a:off x="8937680" y="9487586"/>
            <a:ext cx="1106977" cy="1054641"/>
            <a:chOff x="0" y="0"/>
            <a:chExt cx="1772920" cy="1689100"/>
          </a:xfrm>
        </p:grpSpPr>
        <p:sp>
          <p:nvSpPr>
            <p:cNvPr id="10" name="Freeform 10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 rot="-10800000">
            <a:off x="16705449" y="8062073"/>
            <a:ext cx="1067174" cy="1099920"/>
            <a:chOff x="0" y="0"/>
            <a:chExt cx="1614170" cy="16637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5157692">
            <a:off x="11275335" y="-244476"/>
            <a:ext cx="1067174" cy="1099920"/>
            <a:chOff x="0" y="0"/>
            <a:chExt cx="1614170" cy="16637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-10439748">
            <a:off x="17508494" y="3179509"/>
            <a:ext cx="1106977" cy="1054641"/>
            <a:chOff x="0" y="0"/>
            <a:chExt cx="1772920" cy="1689100"/>
          </a:xfrm>
        </p:grpSpPr>
        <p:sp>
          <p:nvSpPr>
            <p:cNvPr id="16" name="Freeform 16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7" name="Group 17"/>
          <p:cNvGrpSpPr/>
          <p:nvPr/>
        </p:nvGrpSpPr>
        <p:grpSpPr>
          <a:xfrm rot="-9112931">
            <a:off x="16179374" y="-204218"/>
            <a:ext cx="900588" cy="900588"/>
            <a:chOff x="0" y="0"/>
            <a:chExt cx="1913890" cy="19138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 rot="-8531538">
            <a:off x="13352468" y="9568196"/>
            <a:ext cx="900588" cy="900588"/>
            <a:chOff x="0" y="0"/>
            <a:chExt cx="1913890" cy="191389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sp>
        <p:nvSpPr>
          <p:cNvPr id="21" name="Freeform 19"/>
          <p:cNvSpPr/>
          <p:nvPr/>
        </p:nvSpPr>
        <p:spPr>
          <a:xfrm>
            <a:off x="8153400" y="468266"/>
            <a:ext cx="8552049" cy="4444014"/>
          </a:xfrm>
          <a:custGeom>
            <a:avLst/>
            <a:gdLst/>
            <a:ahLst/>
            <a:cxnLst/>
            <a:rect l="l" t="t" r="r" b="b"/>
            <a:pathLst>
              <a:path w="1746583" h="1224898">
                <a:moveTo>
                  <a:pt x="1622122" y="1224898"/>
                </a:moveTo>
                <a:lnTo>
                  <a:pt x="124460" y="1224898"/>
                </a:lnTo>
                <a:cubicBezTo>
                  <a:pt x="55880" y="1224898"/>
                  <a:pt x="0" y="1169018"/>
                  <a:pt x="0" y="1100438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622123" y="0"/>
                </a:lnTo>
                <a:cubicBezTo>
                  <a:pt x="1690703" y="0"/>
                  <a:pt x="1746583" y="55880"/>
                  <a:pt x="1746583" y="124460"/>
                </a:cubicBezTo>
                <a:lnTo>
                  <a:pt x="1746583" y="1100438"/>
                </a:lnTo>
                <a:cubicBezTo>
                  <a:pt x="1746583" y="1169018"/>
                  <a:pt x="1690703" y="1224898"/>
                  <a:pt x="1622123" y="1224898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22" name="Freeform 19"/>
          <p:cNvSpPr/>
          <p:nvPr/>
        </p:nvSpPr>
        <p:spPr>
          <a:xfrm>
            <a:off x="8153400" y="5541457"/>
            <a:ext cx="8530884" cy="4444014"/>
          </a:xfrm>
          <a:custGeom>
            <a:avLst/>
            <a:gdLst/>
            <a:ahLst/>
            <a:cxnLst/>
            <a:rect l="l" t="t" r="r" b="b"/>
            <a:pathLst>
              <a:path w="1746583" h="1224898">
                <a:moveTo>
                  <a:pt x="1622122" y="1224898"/>
                </a:moveTo>
                <a:lnTo>
                  <a:pt x="124460" y="1224898"/>
                </a:lnTo>
                <a:cubicBezTo>
                  <a:pt x="55880" y="1224898"/>
                  <a:pt x="0" y="1169018"/>
                  <a:pt x="0" y="1100438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622123" y="0"/>
                </a:lnTo>
                <a:cubicBezTo>
                  <a:pt x="1690703" y="0"/>
                  <a:pt x="1746583" y="55880"/>
                  <a:pt x="1746583" y="124460"/>
                </a:cubicBezTo>
                <a:lnTo>
                  <a:pt x="1746583" y="1100438"/>
                </a:lnTo>
                <a:cubicBezTo>
                  <a:pt x="1746583" y="1169018"/>
                  <a:pt x="1690703" y="1224898"/>
                  <a:pt x="1622123" y="1224898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25" name="TextBox 24"/>
          <p:cNvSpPr txBox="1"/>
          <p:nvPr/>
        </p:nvSpPr>
        <p:spPr>
          <a:xfrm>
            <a:off x="9905081" y="844887"/>
            <a:ext cx="4797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  <a:cs typeface="Baloo" charset="0"/>
              </a:rPr>
              <a:t>Hình tròn</a:t>
            </a:r>
            <a:endParaRPr lang="en-US" sz="3600" b="1" dirty="0">
              <a:solidFill>
                <a:srgbClr val="FF0000"/>
              </a:solidFill>
              <a:latin typeface="+mj-lt"/>
              <a:cs typeface="Baloo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490814" y="5674706"/>
            <a:ext cx="7815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  <a:cs typeface="Baloo" charset="0"/>
              </a:rPr>
              <a:t>Hình vuông</a:t>
            </a:r>
            <a:endParaRPr lang="en-US" sz="3600" b="1" dirty="0">
              <a:solidFill>
                <a:srgbClr val="FF0000"/>
              </a:solidFill>
              <a:latin typeface="+mj-lt"/>
              <a:cs typeface="Baloo" charset="0"/>
            </a:endParaRPr>
          </a:p>
        </p:txBody>
      </p:sp>
      <p:sp>
        <p:nvSpPr>
          <p:cNvPr id="27" name="Flowchart: Connector 26"/>
          <p:cNvSpPr/>
          <p:nvPr/>
        </p:nvSpPr>
        <p:spPr>
          <a:xfrm>
            <a:off x="8244447" y="1398885"/>
            <a:ext cx="3564475" cy="3155278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1694111" y="7513293"/>
            <a:ext cx="1421690" cy="1397747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12086941" y="7953192"/>
            <a:ext cx="1380163" cy="1171757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24"/>
          <p:cNvGrpSpPr/>
          <p:nvPr/>
        </p:nvGrpSpPr>
        <p:grpSpPr>
          <a:xfrm rot="20221314">
            <a:off x="14157503" y="9554258"/>
            <a:ext cx="773792" cy="736665"/>
            <a:chOff x="0" y="0"/>
            <a:chExt cx="1913890" cy="1913890"/>
          </a:xfrm>
        </p:grpSpPr>
        <p:sp>
          <p:nvSpPr>
            <p:cNvPr id="40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sp>
        <p:nvSpPr>
          <p:cNvPr id="35" name="Rectangle 34"/>
          <p:cNvSpPr/>
          <p:nvPr/>
        </p:nvSpPr>
        <p:spPr>
          <a:xfrm>
            <a:off x="10986189" y="6692480"/>
            <a:ext cx="2974118" cy="279549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0986189" y="6569922"/>
            <a:ext cx="2974118" cy="12255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 rot="5400000">
            <a:off x="12572003" y="7970716"/>
            <a:ext cx="2930323" cy="12873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0986188" y="9487974"/>
            <a:ext cx="3115343" cy="1023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 rot="5400000">
            <a:off x="9406117" y="8018623"/>
            <a:ext cx="3016933" cy="1432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TÔNG KẾT TRÒN VUÔNG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90032" y="69560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2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8889E-5 0.00509 L -0.00494 0.00911 L 0.02396 0.04537 L 0.00712 0.10417 C 0.03195 0.10263 0.03004 0.06759 0.05426 0.06451 C 0.05773 0.06405 0.08212 0.09599 0.08282 0.09429 C 0.08421 0.09121 0.08759 0.08858 0.0895 0.08565 C 0.09046 0.07408 0.08507 0.06945 0.10148 0.06389 C 0.11068 0.06497 0.12032 0.09645 0.12813 0.09908 C 0.12995 0.10046 0.13134 0.07145 0.1336 0.07269 C 0.13507 0.0733 0.13646 0.07408 0.13759 0.07454 C 0.1421 0.07763 0.17709 0.01343 0.18212 0.0159 C 0.18481 0.02006 0.15894 0.08812 0.16433 0.0909 C 0.16546 0.09151 0.16606 0.09229 0.1671 0.0929 C 0.17023 0.09491 0.1711 0.09506 0.175 0.0963 C 0.17683 0.09877 0.20165 0.02994 0.20591 0.03164 C 0.20825 0.03148 0.24731 0.0784 0.2441 0.09043 C 0.24862 0.07346 0.22518 -0.05571 0.23299 -0.06991 C 0.2408 -0.0841 0.30643 -0.01342 0.2908 0.00509 C 0.27518 0.02361 0.177 0.03843 0.13924 0.04121 C 0.10148 0.04398 0.07153 0.03056 0.06424 0.02176 C 0.05695 0.01296 0.08507 -0.00555 0.09549 -0.01157 C 0.10591 -0.01759 0.12023 -0.01373 0.12674 -0.01435 " pathEditMode="relative" rAng="0" ptsTypes="AAAfffffffffffffaa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78" y="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40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7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360251">
            <a:off x="17440789" y="7509700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8092227" y="2466392"/>
            <a:ext cx="7284908" cy="7411271"/>
            <a:chOff x="0" y="0"/>
            <a:chExt cx="1521230" cy="154761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21230" cy="1547618"/>
            </a:xfrm>
            <a:custGeom>
              <a:avLst/>
              <a:gdLst/>
              <a:ahLst/>
              <a:cxnLst/>
              <a:rect l="l" t="t" r="r" b="b"/>
              <a:pathLst>
                <a:path w="1521230" h="1547618">
                  <a:moveTo>
                    <a:pt x="1396770" y="1547617"/>
                  </a:moveTo>
                  <a:lnTo>
                    <a:pt x="124460" y="1547617"/>
                  </a:lnTo>
                  <a:cubicBezTo>
                    <a:pt x="55880" y="1547617"/>
                    <a:pt x="0" y="1491737"/>
                    <a:pt x="0" y="142315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96770" y="0"/>
                  </a:lnTo>
                  <a:cubicBezTo>
                    <a:pt x="1465350" y="0"/>
                    <a:pt x="1521230" y="55880"/>
                    <a:pt x="1521230" y="124460"/>
                  </a:cubicBezTo>
                  <a:lnTo>
                    <a:pt x="1521230" y="1423158"/>
                  </a:lnTo>
                  <a:cubicBezTo>
                    <a:pt x="1521230" y="1491738"/>
                    <a:pt x="1465350" y="1547618"/>
                    <a:pt x="1396770" y="15476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3269064" y="9675264"/>
            <a:ext cx="1067174" cy="1099920"/>
            <a:chOff x="0" y="0"/>
            <a:chExt cx="1614170" cy="16637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9" name="Freeform 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0" y="313597"/>
            <a:ext cx="15744892" cy="5370206"/>
            <a:chOff x="-2209621" y="-2076383"/>
            <a:chExt cx="20993190" cy="7160275"/>
          </a:xfrm>
        </p:grpSpPr>
        <p:sp>
          <p:nvSpPr>
            <p:cNvPr id="14" name="TextBox 14"/>
            <p:cNvSpPr txBox="1"/>
            <p:nvPr/>
          </p:nvSpPr>
          <p:spPr>
            <a:xfrm>
              <a:off x="9105990" y="-2076383"/>
              <a:ext cx="9677579" cy="20656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endParaRPr lang="vi-VN" sz="5400" dirty="0">
                <a:solidFill>
                  <a:srgbClr val="FFFFFF"/>
                </a:solidFill>
                <a:latin typeface="Nunito Sans Regular"/>
              </a:endParaRP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vi-VN" sz="5400" b="1" dirty="0">
                  <a:solidFill>
                    <a:srgbClr val="002060"/>
                  </a:solidFill>
                  <a:latin typeface="+mj-lt"/>
                </a:rPr>
                <a:t>Đố bé </a:t>
              </a:r>
              <a:r>
                <a:rPr lang="vi-VN" sz="5400" b="1" spc="-300" dirty="0">
                  <a:solidFill>
                    <a:srgbClr val="002060"/>
                  </a:solidFill>
                  <a:latin typeface="+mj-lt"/>
                </a:rPr>
                <a:t>đâu</a:t>
              </a:r>
              <a:r>
                <a:rPr lang="vi-VN" sz="5400" b="1" dirty="0">
                  <a:solidFill>
                    <a:srgbClr val="002060"/>
                  </a:solidFill>
                  <a:latin typeface="+mj-lt"/>
                </a:rPr>
                <a:t> là hình tròn?</a:t>
              </a:r>
              <a:endParaRPr lang="en-US" sz="5400" b="1" dirty="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-2209621" y="1492053"/>
              <a:ext cx="10386987" cy="35918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11200"/>
                </a:lnSpc>
                <a:spcBef>
                  <a:spcPct val="0"/>
                </a:spcBef>
              </a:pPr>
              <a:r>
                <a:rPr lang="vi-VN" sz="6000" u="none" dirty="0">
                  <a:solidFill>
                    <a:srgbClr val="FF0000"/>
                  </a:solidFill>
                  <a:latin typeface="+mj-lt"/>
                </a:rPr>
                <a:t>Hoạt động </a:t>
              </a:r>
              <a:r>
                <a:rPr lang="en-US" sz="6000" u="none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sz="6000" u="none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6000" u="none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u="none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6000" u="none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endParaRPr lang="vi-VN" sz="6000" u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ctr">
                <a:lnSpc>
                  <a:spcPts val="11200"/>
                </a:lnSpc>
                <a:spcBef>
                  <a:spcPct val="0"/>
                </a:spcBef>
              </a:pPr>
              <a:r>
                <a:rPr lang="vi-VN" sz="6000" dirty="0">
                  <a:solidFill>
                    <a:srgbClr val="FF0000"/>
                  </a:solidFill>
                  <a:latin typeface="+mj-lt"/>
                </a:rPr>
                <a:t>Bé Tài Năng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4519583" y="9422407"/>
            <a:ext cx="3211176" cy="423782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256065" y="6802644"/>
            <a:ext cx="3738211" cy="2745886"/>
          </a:xfrm>
          <a:prstGeom prst="rect">
            <a:avLst/>
          </a:prstGeom>
        </p:spPr>
      </p:pic>
      <p:grpSp>
        <p:nvGrpSpPr>
          <p:cNvPr id="19" name="Group 19"/>
          <p:cNvGrpSpPr>
            <a:grpSpLocks noChangeAspect="1"/>
          </p:cNvGrpSpPr>
          <p:nvPr/>
        </p:nvGrpSpPr>
        <p:grpSpPr>
          <a:xfrm rot="-756194">
            <a:off x="17496017" y="4616180"/>
            <a:ext cx="1106977" cy="1054641"/>
            <a:chOff x="0" y="0"/>
            <a:chExt cx="1772920" cy="1689100"/>
          </a:xfrm>
        </p:grpSpPr>
        <p:sp>
          <p:nvSpPr>
            <p:cNvPr id="20" name="Freeform 20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 rot="9166327">
            <a:off x="16927103" y="310794"/>
            <a:ext cx="1067174" cy="1099920"/>
            <a:chOff x="0" y="0"/>
            <a:chExt cx="1614170" cy="16637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23" name="Group 23"/>
          <p:cNvGrpSpPr/>
          <p:nvPr/>
        </p:nvGrpSpPr>
        <p:grpSpPr>
          <a:xfrm rot="2268461">
            <a:off x="12818770" y="-526494"/>
            <a:ext cx="900588" cy="900588"/>
            <a:chOff x="0" y="0"/>
            <a:chExt cx="1913890" cy="191389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 rot="-5642307">
            <a:off x="14100761" y="8315887"/>
            <a:ext cx="1067174" cy="1099920"/>
            <a:chOff x="0" y="0"/>
            <a:chExt cx="1614170" cy="16637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sp>
        <p:nvSpPr>
          <p:cNvPr id="27" name="Flowchart: Connector 26"/>
          <p:cNvSpPr/>
          <p:nvPr/>
        </p:nvSpPr>
        <p:spPr>
          <a:xfrm>
            <a:off x="8920518" y="2781206"/>
            <a:ext cx="2166860" cy="198120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12115800" y="2575719"/>
            <a:ext cx="2895434" cy="2872581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940396" y="5784741"/>
            <a:ext cx="3461466" cy="341754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ĐỐ ĐÂU LÀ HÌNH TRÒN29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040670" y="1238769"/>
            <a:ext cx="609600" cy="609600"/>
          </a:xfrm>
          <a:prstGeom prst="rect">
            <a:avLst/>
          </a:prstGeom>
        </p:spPr>
      </p:pic>
      <p:pic>
        <p:nvPicPr>
          <p:cNvPr id="11" name="HÌNH VUÔNG BIẾN MẤT 30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410200" y="718871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3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36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360251">
            <a:off x="17440789" y="7509700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8994808" y="2172555"/>
            <a:ext cx="7284908" cy="7411271"/>
            <a:chOff x="0" y="0"/>
            <a:chExt cx="1521230" cy="154761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21230" cy="1547618"/>
            </a:xfrm>
            <a:custGeom>
              <a:avLst/>
              <a:gdLst/>
              <a:ahLst/>
              <a:cxnLst/>
              <a:rect l="l" t="t" r="r" b="b"/>
              <a:pathLst>
                <a:path w="1521230" h="1547618">
                  <a:moveTo>
                    <a:pt x="1396770" y="1547617"/>
                  </a:moveTo>
                  <a:lnTo>
                    <a:pt x="124460" y="1547617"/>
                  </a:lnTo>
                  <a:cubicBezTo>
                    <a:pt x="55880" y="1547617"/>
                    <a:pt x="0" y="1491737"/>
                    <a:pt x="0" y="142315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96770" y="0"/>
                  </a:lnTo>
                  <a:cubicBezTo>
                    <a:pt x="1465350" y="0"/>
                    <a:pt x="1521230" y="55880"/>
                    <a:pt x="1521230" y="124460"/>
                  </a:cubicBezTo>
                  <a:lnTo>
                    <a:pt x="1521230" y="1423158"/>
                  </a:lnTo>
                  <a:cubicBezTo>
                    <a:pt x="1521230" y="1491738"/>
                    <a:pt x="1465350" y="1547618"/>
                    <a:pt x="1396770" y="15476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3269064" y="9675264"/>
            <a:ext cx="1067174" cy="1099920"/>
            <a:chOff x="0" y="0"/>
            <a:chExt cx="1614170" cy="16637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9" name="Freeform 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0" y="144045"/>
            <a:ext cx="17077422" cy="5734148"/>
            <a:chOff x="-2209621" y="-2302452"/>
            <a:chExt cx="22769896" cy="7645533"/>
          </a:xfrm>
        </p:grpSpPr>
        <p:sp>
          <p:nvSpPr>
            <p:cNvPr id="14" name="TextBox 14"/>
            <p:cNvSpPr txBox="1"/>
            <p:nvPr/>
          </p:nvSpPr>
          <p:spPr>
            <a:xfrm>
              <a:off x="9384275" y="-2302452"/>
              <a:ext cx="11176000" cy="21048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endParaRPr lang="vi-VN" sz="5400" dirty="0">
                <a:solidFill>
                  <a:srgbClr val="FFFFFF"/>
                </a:solidFill>
                <a:latin typeface="Nunito Sans Regular"/>
              </a:endParaRP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vi-VN" sz="5400" b="1" dirty="0">
                  <a:solidFill>
                    <a:srgbClr val="002060"/>
                  </a:solidFill>
                  <a:latin typeface="+mj-lt"/>
                </a:rPr>
                <a:t>Đố bé </a:t>
              </a:r>
              <a:r>
                <a:rPr lang="vi-VN" sz="5400" b="1" spc="-300" dirty="0">
                  <a:solidFill>
                    <a:srgbClr val="002060"/>
                  </a:solidFill>
                  <a:latin typeface="+mj-lt"/>
                </a:rPr>
                <a:t>đâu</a:t>
              </a:r>
              <a:r>
                <a:rPr lang="vi-VN" sz="5400" b="1" dirty="0">
                  <a:solidFill>
                    <a:srgbClr val="002060"/>
                  </a:solidFill>
                  <a:latin typeface="+mj-lt"/>
                </a:rPr>
                <a:t> là hình vuông?</a:t>
              </a:r>
              <a:endParaRPr lang="en-US" sz="5400" b="1" dirty="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-2209621" y="1512972"/>
              <a:ext cx="10869408" cy="38301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11200"/>
                </a:lnSpc>
                <a:spcBef>
                  <a:spcPct val="0"/>
                </a:spcBef>
              </a:pPr>
              <a:r>
                <a:rPr lang="vi-VN" sz="6000" u="none" dirty="0">
                  <a:solidFill>
                    <a:srgbClr val="FF0000"/>
                  </a:solidFill>
                  <a:latin typeface="+mj-lt"/>
                </a:rPr>
                <a:t>Hoạt động </a:t>
              </a:r>
              <a:r>
                <a:rPr lang="en-US" sz="6000" u="none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sz="6000" u="none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6000" u="none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u="none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6000" u="none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</a:t>
              </a:r>
              <a:endParaRPr lang="vi-VN" sz="6000" u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ctr">
                <a:lnSpc>
                  <a:spcPts val="11200"/>
                </a:lnSpc>
                <a:spcBef>
                  <a:spcPct val="0"/>
                </a:spcBef>
              </a:pPr>
              <a:r>
                <a:rPr lang="vi-VN" sz="6000" dirty="0">
                  <a:solidFill>
                    <a:srgbClr val="FF0000"/>
                  </a:solidFill>
                  <a:latin typeface="+mj-lt"/>
                </a:rPr>
                <a:t>Bé Tài Năng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4519583" y="9422407"/>
            <a:ext cx="3211176" cy="423782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256065" y="6802644"/>
            <a:ext cx="3738211" cy="2745886"/>
          </a:xfrm>
          <a:prstGeom prst="rect">
            <a:avLst/>
          </a:prstGeom>
        </p:spPr>
      </p:pic>
      <p:grpSp>
        <p:nvGrpSpPr>
          <p:cNvPr id="19" name="Group 19"/>
          <p:cNvGrpSpPr>
            <a:grpSpLocks noChangeAspect="1"/>
          </p:cNvGrpSpPr>
          <p:nvPr/>
        </p:nvGrpSpPr>
        <p:grpSpPr>
          <a:xfrm rot="-756194">
            <a:off x="17496017" y="4616180"/>
            <a:ext cx="1106977" cy="1054641"/>
            <a:chOff x="0" y="0"/>
            <a:chExt cx="1772920" cy="1689100"/>
          </a:xfrm>
        </p:grpSpPr>
        <p:sp>
          <p:nvSpPr>
            <p:cNvPr id="20" name="Freeform 20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 rot="9166327">
            <a:off x="16927103" y="310794"/>
            <a:ext cx="1067174" cy="1099920"/>
            <a:chOff x="0" y="0"/>
            <a:chExt cx="1614170" cy="16637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23" name="Group 23"/>
          <p:cNvGrpSpPr/>
          <p:nvPr/>
        </p:nvGrpSpPr>
        <p:grpSpPr>
          <a:xfrm rot="2268461">
            <a:off x="12818770" y="-526494"/>
            <a:ext cx="900588" cy="900588"/>
            <a:chOff x="0" y="0"/>
            <a:chExt cx="1913890" cy="191389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 rot="-5642307">
            <a:off x="14100761" y="8315887"/>
            <a:ext cx="1067174" cy="1099920"/>
            <a:chOff x="0" y="0"/>
            <a:chExt cx="1614170" cy="16637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sp>
        <p:nvSpPr>
          <p:cNvPr id="27" name="Flowchart: Connector 26"/>
          <p:cNvSpPr/>
          <p:nvPr/>
        </p:nvSpPr>
        <p:spPr>
          <a:xfrm>
            <a:off x="9829800" y="2544317"/>
            <a:ext cx="2166860" cy="198120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13298881" y="2335516"/>
            <a:ext cx="2895434" cy="2872581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003948" y="5085402"/>
            <a:ext cx="3461466" cy="341754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22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72411" y="544503"/>
            <a:ext cx="15685043" cy="6751755"/>
            <a:chOff x="0" y="-1874705"/>
            <a:chExt cx="20601214" cy="8562259"/>
          </a:xfrm>
        </p:grpSpPr>
        <p:sp>
          <p:nvSpPr>
            <p:cNvPr id="5" name="TextBox 5"/>
            <p:cNvSpPr txBox="1"/>
            <p:nvPr/>
          </p:nvSpPr>
          <p:spPr>
            <a:xfrm>
              <a:off x="0" y="6128426"/>
              <a:ext cx="9286051" cy="5591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endParaRPr lang="en-US" sz="2400" u="none" dirty="0">
                <a:solidFill>
                  <a:srgbClr val="FFFFFF"/>
                </a:solidFill>
                <a:latin typeface="Nunito Sans Regular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3895883" y="144003"/>
              <a:ext cx="13525232" cy="6432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r>
                <a:rPr lang="vi-VN" sz="4000" dirty="0">
                  <a:solidFill>
                    <a:srgbClr val="FF0000"/>
                  </a:solidFill>
                  <a:latin typeface="+mj-lt"/>
                </a:rPr>
                <a:t>Tìm đồ vật quanh nhà có dạng hình tròn</a:t>
              </a:r>
              <a:r>
                <a:rPr lang="en-US" sz="4000" dirty="0">
                  <a:solidFill>
                    <a:srgbClr val="FF0000"/>
                  </a:solidFill>
                  <a:latin typeface="+mj-lt"/>
                </a:rPr>
                <a:t>?</a:t>
              </a:r>
              <a:r>
                <a:rPr lang="vi-VN" sz="4000" dirty="0">
                  <a:solidFill>
                    <a:srgbClr val="FF0000"/>
                  </a:solidFill>
                  <a:latin typeface="+mj-lt"/>
                </a:rPr>
                <a:t> </a:t>
              </a:r>
              <a:endParaRPr lang="en-US" sz="40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15784" y="-1874705"/>
              <a:ext cx="19885430" cy="14223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vi-VN" sz="6000" b="1" dirty="0">
                  <a:solidFill>
                    <a:srgbClr val="002060"/>
                  </a:solidFill>
                  <a:latin typeface="+mj-lt"/>
                  <a:cs typeface="Baloo" charset="0"/>
                </a:rPr>
                <a:t>Hoạt động 3</a:t>
              </a:r>
              <a:r>
                <a:rPr lang="en-US" sz="6000" b="1" dirty="0">
                  <a:solidFill>
                    <a:srgbClr val="002060"/>
                  </a:solidFill>
                  <a:latin typeface="+mj-lt"/>
                  <a:cs typeface="Baloo" charset="0"/>
                </a:rPr>
                <a:t> </a:t>
              </a:r>
              <a:r>
                <a:rPr 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sz="6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  <a:r>
                <a:rPr lang="en-US" sz="6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tài</a:t>
              </a:r>
              <a:r>
                <a:rPr 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endParaRPr lang="vi-VN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3269064" y="9675264"/>
            <a:ext cx="1067174" cy="1099920"/>
            <a:chOff x="0" y="0"/>
            <a:chExt cx="1614170" cy="16637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11" name="Freeform 1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 rot="-756194">
            <a:off x="17496017" y="4616180"/>
            <a:ext cx="1106977" cy="1054641"/>
            <a:chOff x="0" y="0"/>
            <a:chExt cx="1772920" cy="1689100"/>
          </a:xfrm>
        </p:grpSpPr>
        <p:sp>
          <p:nvSpPr>
            <p:cNvPr id="13" name="Freeform 1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 rot="9166327">
            <a:off x="16927103" y="310794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 rot="2268461">
            <a:off x="12818770" y="-526494"/>
            <a:ext cx="900588" cy="900588"/>
            <a:chOff x="0" y="0"/>
            <a:chExt cx="1913890" cy="19138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4658676" y="9229263"/>
            <a:ext cx="2680129" cy="353699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26381">
            <a:off x="14599477" y="6453446"/>
            <a:ext cx="3779408" cy="360074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2770" y="3690160"/>
            <a:ext cx="4120055" cy="28249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062" y="6521535"/>
            <a:ext cx="2743200" cy="27077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70" y="3922407"/>
            <a:ext cx="2932952" cy="29329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7075808"/>
            <a:ext cx="3341929" cy="299014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99" y="3797355"/>
            <a:ext cx="2726555" cy="248505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858670" y="873773"/>
            <a:ext cx="15140070" cy="6422485"/>
            <a:chOff x="-280734" y="-1457140"/>
            <a:chExt cx="19885430" cy="8144694"/>
          </a:xfrm>
        </p:grpSpPr>
        <p:sp>
          <p:nvSpPr>
            <p:cNvPr id="5" name="TextBox 5"/>
            <p:cNvSpPr txBox="1"/>
            <p:nvPr/>
          </p:nvSpPr>
          <p:spPr>
            <a:xfrm>
              <a:off x="0" y="6128426"/>
              <a:ext cx="9286051" cy="5591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  <a:spcBef>
                  <a:spcPct val="0"/>
                </a:spcBef>
              </a:pPr>
              <a:endParaRPr lang="en-US" sz="2400" dirty="0">
                <a:solidFill>
                  <a:srgbClr val="FFFFFF"/>
                </a:solidFill>
                <a:latin typeface="Nunito Sans Regular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3895883" y="144003"/>
              <a:ext cx="13525232" cy="65132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r>
                <a:rPr lang="vi-VN" sz="4000" dirty="0">
                  <a:solidFill>
                    <a:srgbClr val="FF0000"/>
                  </a:solidFill>
                  <a:latin typeface="+mj-lt"/>
                </a:rPr>
                <a:t>Tìm đồ vật quanh nhà có dạng hình </a:t>
              </a:r>
              <a:r>
                <a:rPr lang="en-US" sz="40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4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280734" y="-1457140"/>
              <a:ext cx="19885430" cy="14725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vi-VN" sz="6000" dirty="0">
                  <a:solidFill>
                    <a:srgbClr val="002060"/>
                  </a:solidFill>
                  <a:latin typeface="+mj-lt"/>
                  <a:cs typeface="Baloo" charset="0"/>
                </a:rPr>
                <a:t>Hoạt động 3</a:t>
              </a:r>
              <a:r>
                <a:rPr lang="en-US" sz="6000" dirty="0">
                  <a:solidFill>
                    <a:srgbClr val="002060"/>
                  </a:solidFill>
                  <a:latin typeface="+mj-lt"/>
                  <a:cs typeface="Baloo" charset="0"/>
                </a:rPr>
                <a:t> </a:t>
              </a:r>
              <a:r>
                <a:rPr lang="en-US" sz="6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sz="6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6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6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  <a:r>
                <a:rPr lang="en-US" sz="6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6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tài</a:t>
              </a:r>
              <a:r>
                <a:rPr lang="en-US" sz="6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endParaRPr lang="vi-VN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3269064" y="9675264"/>
            <a:ext cx="1067174" cy="1099920"/>
            <a:chOff x="0" y="0"/>
            <a:chExt cx="1614170" cy="16637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11" name="Freeform 1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 rot="-756194">
            <a:off x="17496017" y="4616180"/>
            <a:ext cx="1106977" cy="1054641"/>
            <a:chOff x="0" y="0"/>
            <a:chExt cx="1772920" cy="1689100"/>
          </a:xfrm>
        </p:grpSpPr>
        <p:sp>
          <p:nvSpPr>
            <p:cNvPr id="13" name="Freeform 1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 rot="9166327">
            <a:off x="16927103" y="310794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 rot="2268461">
            <a:off x="12818770" y="-526494"/>
            <a:ext cx="900588" cy="900588"/>
            <a:chOff x="0" y="0"/>
            <a:chExt cx="1913890" cy="19138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4658676" y="9229263"/>
            <a:ext cx="2680129" cy="353699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26381">
            <a:off x="14599477" y="6453446"/>
            <a:ext cx="3779408" cy="360074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2770" y="3690160"/>
            <a:ext cx="4120055" cy="28249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062" y="6521535"/>
            <a:ext cx="2743200" cy="27077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70" y="3922407"/>
            <a:ext cx="2932952" cy="29329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7075808"/>
            <a:ext cx="3341929" cy="299014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99" y="3797355"/>
            <a:ext cx="2726555" cy="248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36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3269064" y="9675264"/>
            <a:ext cx="1067174" cy="1099920"/>
            <a:chOff x="0" y="0"/>
            <a:chExt cx="1614170" cy="1663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360251">
            <a:off x="15534164" y="2883738"/>
            <a:ext cx="1106977" cy="1054641"/>
            <a:chOff x="0" y="0"/>
            <a:chExt cx="1772920" cy="1689100"/>
          </a:xfrm>
        </p:grpSpPr>
        <p:sp>
          <p:nvSpPr>
            <p:cNvPr id="5" name="Freeform 5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 rot="-756194">
            <a:off x="17496017" y="4616180"/>
            <a:ext cx="1106977" cy="1054641"/>
            <a:chOff x="0" y="0"/>
            <a:chExt cx="1772920" cy="1689100"/>
          </a:xfrm>
        </p:grpSpPr>
        <p:sp>
          <p:nvSpPr>
            <p:cNvPr id="7" name="Freeform 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 rot="9166327">
            <a:off x="16927103" y="310794"/>
            <a:ext cx="1067174" cy="1099920"/>
            <a:chOff x="0" y="0"/>
            <a:chExt cx="1614170" cy="16637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 rot="2268461">
            <a:off x="12818770" y="-526494"/>
            <a:ext cx="900588" cy="900588"/>
            <a:chOff x="0" y="0"/>
            <a:chExt cx="1913890" cy="19138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447800" y="3154116"/>
            <a:ext cx="14936276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800">
                <a:solidFill>
                  <a:srgbClr val="FF00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Kết thúc bài học</a:t>
            </a:r>
          </a:p>
          <a:p>
            <a:pPr algn="ctr">
              <a:lnSpc>
                <a:spcPts val="9600"/>
              </a:lnSpc>
            </a:pPr>
            <a:r>
              <a:rPr lang="en-US" sz="8800">
                <a:solidFill>
                  <a:srgbClr val="FF00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Hẹn gặp lại các con!</a:t>
            </a:r>
            <a:endParaRPr lang="vi-VN" sz="8800" dirty="0">
              <a:solidFill>
                <a:srgbClr val="FF0000"/>
              </a:solidFill>
              <a:latin typeface="#9Slide03 Arima Madurai ExtraBo" panose="00000900000000000000" pitchFamily="2" charset="0"/>
              <a:cs typeface="#9Slide03 Arima Madurai ExtraBo" panose="00000900000000000000" pitchFamily="2" charset="0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13762836" y="8945053"/>
            <a:ext cx="3741649" cy="493789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52" name="Group 4"/>
          <p:cNvGrpSpPr>
            <a:grpSpLocks noChangeAspect="1"/>
          </p:cNvGrpSpPr>
          <p:nvPr/>
        </p:nvGrpSpPr>
        <p:grpSpPr>
          <a:xfrm rot="20774643">
            <a:off x="2471715" y="2300550"/>
            <a:ext cx="1106977" cy="1054641"/>
            <a:chOff x="0" y="0"/>
            <a:chExt cx="1772920" cy="1689100"/>
          </a:xfrm>
        </p:grpSpPr>
        <p:sp>
          <p:nvSpPr>
            <p:cNvPr id="53" name="Freeform 5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</p:spTree>
    <p:extLst>
      <p:ext uri="{BB962C8B-B14F-4D97-AF65-F5344CB8AC3E}">
        <p14:creationId xmlns:p14="http://schemas.microsoft.com/office/powerpoint/2010/main" val="3335300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1147" y="597428"/>
            <a:ext cx="11354360" cy="21287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47"/>
              </a:lnSpc>
            </a:pPr>
            <a:r>
              <a:rPr lang="en-US" sz="6956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</a:t>
            </a:r>
            <a:r>
              <a:rPr lang="en-US" sz="6956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695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956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95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956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95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956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95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956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695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956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95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956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95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956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695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956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695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nay!!!</a:t>
            </a: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 rot="-756194">
            <a:off x="8590512" y="-268373"/>
            <a:ext cx="1106977" cy="1054641"/>
            <a:chOff x="0" y="0"/>
            <a:chExt cx="1772920" cy="1689100"/>
          </a:xfrm>
        </p:grpSpPr>
        <p:sp>
          <p:nvSpPr>
            <p:cNvPr id="4" name="Freeform 4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862545" y="1111862"/>
            <a:ext cx="1067174" cy="1099920"/>
            <a:chOff x="0" y="0"/>
            <a:chExt cx="1614170" cy="16637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 rot="-5642307">
            <a:off x="6292658" y="9418410"/>
            <a:ext cx="1067174" cy="1099920"/>
            <a:chOff x="0" y="0"/>
            <a:chExt cx="1614170" cy="16637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360251">
            <a:off x="-370222" y="5959427"/>
            <a:ext cx="1106977" cy="1054641"/>
            <a:chOff x="0" y="0"/>
            <a:chExt cx="1772920" cy="1689100"/>
          </a:xfrm>
        </p:grpSpPr>
        <p:sp>
          <p:nvSpPr>
            <p:cNvPr id="10" name="Freeform 10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1" name="Group 11"/>
          <p:cNvGrpSpPr/>
          <p:nvPr/>
        </p:nvGrpSpPr>
        <p:grpSpPr>
          <a:xfrm rot="1687068">
            <a:off x="1555206" y="9577484"/>
            <a:ext cx="900588" cy="900588"/>
            <a:chOff x="0" y="0"/>
            <a:chExt cx="1913890" cy="19138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3" name="Group 13"/>
          <p:cNvGrpSpPr/>
          <p:nvPr/>
        </p:nvGrpSpPr>
        <p:grpSpPr>
          <a:xfrm rot="2268461">
            <a:off x="4382112" y="-194930"/>
            <a:ext cx="900588" cy="900588"/>
            <a:chOff x="0" y="0"/>
            <a:chExt cx="1913890" cy="19138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1380632" y="7893993"/>
            <a:ext cx="4222698" cy="557273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49817">
            <a:off x="10328011" y="1637389"/>
            <a:ext cx="6327940" cy="58562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bomb.wav"/>
          </p:stSnd>
        </p:sndAc>
      </p:transition>
    </mc:Choice>
    <mc:Fallback xmlns="">
      <p:transition spd="slow">
        <p:sndAc>
          <p:stSnd>
            <p:snd r:embed="rId6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28931" y="114300"/>
            <a:ext cx="922202" cy="3836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308"/>
              </a:lnSpc>
              <a:spcBef>
                <a:spcPct val="0"/>
              </a:spcBef>
            </a:pPr>
            <a:r>
              <a:rPr lang="en-US" sz="22363">
                <a:solidFill>
                  <a:srgbClr val="FFE4F7"/>
                </a:solidFill>
                <a:latin typeface="Baloo"/>
              </a:rPr>
              <a:t>!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541676" y="3812854"/>
            <a:ext cx="5496712" cy="403758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366907" y="8373997"/>
            <a:ext cx="3846251" cy="512828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696200" y="2074112"/>
            <a:ext cx="10076423" cy="7415764"/>
            <a:chOff x="0" y="187325"/>
            <a:chExt cx="11035495" cy="9887682"/>
          </a:xfrm>
        </p:grpSpPr>
        <p:sp>
          <p:nvSpPr>
            <p:cNvPr id="7" name="TextBox 7"/>
            <p:cNvSpPr txBox="1"/>
            <p:nvPr/>
          </p:nvSpPr>
          <p:spPr>
            <a:xfrm>
              <a:off x="255573" y="4232384"/>
              <a:ext cx="10779922" cy="58426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lnSpc>
                  <a:spcPct val="150000"/>
                </a:lnSpc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trẻ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cầm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logo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342900" indent="-342900">
                <a:lnSpc>
                  <a:spcPct val="150000"/>
                </a:lnSpc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</a:p>
            <a:p>
              <a:pPr>
                <a:lnSpc>
                  <a:spcPts val="3045"/>
                </a:lnSpc>
                <a:spcBef>
                  <a:spcPct val="0"/>
                </a:spcBef>
              </a:pPr>
              <a:endParaRPr lang="en-US" sz="2400" dirty="0">
                <a:solidFill>
                  <a:srgbClr val="002060"/>
                </a:solidFill>
                <a:latin typeface="Nunito Sans Regular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87325"/>
              <a:ext cx="10779922" cy="31969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9835"/>
                </a:lnSpc>
                <a:spcBef>
                  <a:spcPct val="0"/>
                </a:spcBef>
              </a:pPr>
              <a:r>
                <a:rPr lang="en-US" sz="66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 chuẩn bị những thứ sau trước khi chúng ta bắt đầu</a:t>
              </a:r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10043805">
            <a:off x="8937680" y="9487586"/>
            <a:ext cx="1106977" cy="1054641"/>
            <a:chOff x="0" y="0"/>
            <a:chExt cx="1772920" cy="1689100"/>
          </a:xfrm>
        </p:grpSpPr>
        <p:sp>
          <p:nvSpPr>
            <p:cNvPr id="10" name="Freeform 10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 rot="-10800000">
            <a:off x="16705449" y="8062073"/>
            <a:ext cx="1067174" cy="1099920"/>
            <a:chOff x="0" y="0"/>
            <a:chExt cx="1614170" cy="16637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5157692">
            <a:off x="11275335" y="-244476"/>
            <a:ext cx="1067174" cy="1099920"/>
            <a:chOff x="0" y="0"/>
            <a:chExt cx="1614170" cy="16637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-10439748">
            <a:off x="17508494" y="3179509"/>
            <a:ext cx="1106977" cy="1054641"/>
            <a:chOff x="0" y="0"/>
            <a:chExt cx="1772920" cy="1689100"/>
          </a:xfrm>
        </p:grpSpPr>
        <p:sp>
          <p:nvSpPr>
            <p:cNvPr id="16" name="Freeform 16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7" name="Group 17"/>
          <p:cNvGrpSpPr/>
          <p:nvPr/>
        </p:nvGrpSpPr>
        <p:grpSpPr>
          <a:xfrm rot="-9112931">
            <a:off x="16179374" y="-204218"/>
            <a:ext cx="900588" cy="900588"/>
            <a:chOff x="0" y="0"/>
            <a:chExt cx="1913890" cy="19138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 rot="-8531538">
            <a:off x="13352468" y="9568196"/>
            <a:ext cx="900588" cy="900588"/>
            <a:chOff x="0" y="0"/>
            <a:chExt cx="1913890" cy="191389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2918387">
            <a:off x="9702400" y="6995149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91BE4A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3269064" y="9675264"/>
            <a:ext cx="1067174" cy="1099920"/>
            <a:chOff x="0" y="0"/>
            <a:chExt cx="1614170" cy="16637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92183" y="269749"/>
            <a:ext cx="9296125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đích, yêu cầu: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 rot="360251">
            <a:off x="8590512" y="152325"/>
            <a:ext cx="1106977" cy="1054641"/>
            <a:chOff x="0" y="0"/>
            <a:chExt cx="1772920" cy="1689100"/>
          </a:xfrm>
        </p:grpSpPr>
        <p:sp>
          <p:nvSpPr>
            <p:cNvPr id="8" name="Freeform 8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360251">
            <a:off x="13006124" y="2365693"/>
            <a:ext cx="1106977" cy="1054641"/>
            <a:chOff x="0" y="0"/>
            <a:chExt cx="1772920" cy="1689100"/>
          </a:xfrm>
        </p:grpSpPr>
        <p:sp>
          <p:nvSpPr>
            <p:cNvPr id="10" name="Freeform 10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 rot="-756194">
            <a:off x="17496017" y="4616180"/>
            <a:ext cx="1106977" cy="1054641"/>
            <a:chOff x="0" y="0"/>
            <a:chExt cx="1772920" cy="1689100"/>
          </a:xfrm>
        </p:grpSpPr>
        <p:sp>
          <p:nvSpPr>
            <p:cNvPr id="12" name="Freeform 12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9166327">
            <a:off x="16927103" y="310794"/>
            <a:ext cx="1067174" cy="1099920"/>
            <a:chOff x="0" y="0"/>
            <a:chExt cx="1614170" cy="16637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5" name="Group 15"/>
          <p:cNvGrpSpPr/>
          <p:nvPr/>
        </p:nvGrpSpPr>
        <p:grpSpPr>
          <a:xfrm rot="2268461">
            <a:off x="12818770" y="-526494"/>
            <a:ext cx="900588" cy="900588"/>
            <a:chOff x="0" y="0"/>
            <a:chExt cx="1913890" cy="19138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742055" y="117947"/>
            <a:ext cx="15999175" cy="9204414"/>
            <a:chOff x="-355599" y="-5315633"/>
            <a:chExt cx="21332234" cy="12272551"/>
          </a:xfrm>
        </p:grpSpPr>
        <p:grpSp>
          <p:nvGrpSpPr>
            <p:cNvPr id="18" name="Group 18"/>
            <p:cNvGrpSpPr/>
            <p:nvPr/>
          </p:nvGrpSpPr>
          <p:grpSpPr>
            <a:xfrm>
              <a:off x="-355599" y="-5315633"/>
              <a:ext cx="21332234" cy="12272551"/>
              <a:chOff x="-73510" y="-1098856"/>
              <a:chExt cx="4409833" cy="2537001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-73510" y="213247"/>
                <a:ext cx="1746583" cy="1224898"/>
              </a:xfrm>
              <a:custGeom>
                <a:avLst/>
                <a:gdLst/>
                <a:ahLst/>
                <a:cxnLst/>
                <a:rect l="l" t="t" r="r" b="b"/>
                <a:pathLst>
                  <a:path w="1746583" h="1224898">
                    <a:moveTo>
                      <a:pt x="1622122" y="1224898"/>
                    </a:moveTo>
                    <a:lnTo>
                      <a:pt x="124460" y="1224898"/>
                    </a:lnTo>
                    <a:cubicBezTo>
                      <a:pt x="55880" y="1224898"/>
                      <a:pt x="0" y="1169018"/>
                      <a:pt x="0" y="110043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622123" y="0"/>
                    </a:lnTo>
                    <a:cubicBezTo>
                      <a:pt x="1690703" y="0"/>
                      <a:pt x="1746583" y="55880"/>
                      <a:pt x="1746583" y="124460"/>
                    </a:cubicBezTo>
                    <a:lnTo>
                      <a:pt x="1746583" y="1100438"/>
                    </a:lnTo>
                    <a:cubicBezTo>
                      <a:pt x="1746583" y="1169018"/>
                      <a:pt x="1690703" y="1224898"/>
                      <a:pt x="1622123" y="122489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8" name="Freeform 19"/>
              <p:cNvSpPr/>
              <p:nvPr/>
            </p:nvSpPr>
            <p:spPr>
              <a:xfrm>
                <a:off x="2589740" y="-1098856"/>
                <a:ext cx="1746583" cy="1224898"/>
              </a:xfrm>
              <a:custGeom>
                <a:avLst/>
                <a:gdLst/>
                <a:ahLst/>
                <a:cxnLst/>
                <a:rect l="l" t="t" r="r" b="b"/>
                <a:pathLst>
                  <a:path w="1746583" h="1224898">
                    <a:moveTo>
                      <a:pt x="1622122" y="1224898"/>
                    </a:moveTo>
                    <a:lnTo>
                      <a:pt x="124460" y="1224898"/>
                    </a:lnTo>
                    <a:cubicBezTo>
                      <a:pt x="55880" y="1224898"/>
                      <a:pt x="0" y="1169018"/>
                      <a:pt x="0" y="110043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622123" y="0"/>
                    </a:lnTo>
                    <a:cubicBezTo>
                      <a:pt x="1690703" y="0"/>
                      <a:pt x="1746583" y="55880"/>
                      <a:pt x="1746583" y="124460"/>
                    </a:cubicBezTo>
                    <a:lnTo>
                      <a:pt x="1746583" y="1100438"/>
                    </a:lnTo>
                    <a:cubicBezTo>
                      <a:pt x="1746583" y="1169018"/>
                      <a:pt x="1690703" y="1224898"/>
                      <a:pt x="1622123" y="122489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391442" y="1458557"/>
              <a:ext cx="6954880" cy="467820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</a:rPr>
                <a:t>2. 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</a:rPr>
                <a:t>Kĩ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</a:rPr>
                <a:t>năng</a:t>
              </a:r>
              <a:endParaRPr lang="vi-VN" sz="2600" b="1" dirty="0">
                <a:solidFill>
                  <a:srgbClr val="002060"/>
                </a:solidFill>
                <a:latin typeface="Times New Roman" pitchFamily="18" charset="0"/>
              </a:endParaRPr>
            </a:p>
            <a:p>
              <a:endParaRPr lang="vi-VN" sz="2400" dirty="0">
                <a:solidFill>
                  <a:srgbClr val="002060"/>
                </a:solidFill>
                <a:latin typeface="Times New Roman" pitchFamily="18" charset="0"/>
              </a:endParaRPr>
            </a:p>
            <a:p>
              <a:pPr marL="342900" indent="-342900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Rèn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kĩ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năng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quan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sát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, so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sánh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sờ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hình</a:t>
              </a:r>
              <a:endParaRPr lang="vi-VN" sz="2400" dirty="0">
                <a:solidFill>
                  <a:srgbClr val="002060"/>
                </a:solidFill>
                <a:latin typeface="Times New Roman" pitchFamily="18" charset="0"/>
              </a:endParaRPr>
            </a:p>
            <a:p>
              <a:pPr marL="342900" indent="-342900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Phát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triển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ngôn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ngữ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tư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duy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rèn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kĩ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năng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phát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âm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.</a:t>
              </a:r>
              <a:endParaRPr lang="vi-VN" sz="2400" dirty="0">
                <a:solidFill>
                  <a:srgbClr val="002060"/>
                </a:solidFill>
                <a:latin typeface="Times New Roman" pitchFamily="18" charset="0"/>
              </a:endParaRPr>
            </a:p>
            <a:p>
              <a:pPr marL="342900" indent="-342900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vi-VN" sz="2400" dirty="0">
                  <a:solidFill>
                    <a:srgbClr val="002060"/>
                  </a:solidFill>
                  <a:latin typeface="Times New Roman" pitchFamily="18" charset="0"/>
                </a:rPr>
                <a:t>Trẻ biết c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hơi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trò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chơi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theo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yêu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cầu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của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cô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.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564144" y="4878347"/>
            <a:ext cx="6336722" cy="4444014"/>
            <a:chOff x="0" y="0"/>
            <a:chExt cx="8448963" cy="5925352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8448963" cy="5925352"/>
              <a:chOff x="0" y="0"/>
              <a:chExt cx="1746583" cy="1224898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746583" cy="1224898"/>
              </a:xfrm>
              <a:custGeom>
                <a:avLst/>
                <a:gdLst/>
                <a:ahLst/>
                <a:cxnLst/>
                <a:rect l="l" t="t" r="r" b="b"/>
                <a:pathLst>
                  <a:path w="1746583" h="1224898">
                    <a:moveTo>
                      <a:pt x="1622122" y="1224898"/>
                    </a:moveTo>
                    <a:lnTo>
                      <a:pt x="124460" y="1224898"/>
                    </a:lnTo>
                    <a:cubicBezTo>
                      <a:pt x="55880" y="1224898"/>
                      <a:pt x="0" y="1169018"/>
                      <a:pt x="0" y="110043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622123" y="0"/>
                    </a:lnTo>
                    <a:cubicBezTo>
                      <a:pt x="1690703" y="0"/>
                      <a:pt x="1746583" y="55880"/>
                      <a:pt x="1746583" y="124460"/>
                    </a:cubicBezTo>
                    <a:lnTo>
                      <a:pt x="1746583" y="1100438"/>
                    </a:lnTo>
                    <a:cubicBezTo>
                      <a:pt x="1746583" y="1169018"/>
                      <a:pt x="1690703" y="1224898"/>
                      <a:pt x="1622123" y="122489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4" name="TextBox 24"/>
            <p:cNvSpPr txBox="1"/>
            <p:nvPr/>
          </p:nvSpPr>
          <p:spPr>
            <a:xfrm>
              <a:off x="947425" y="354685"/>
              <a:ext cx="6659135" cy="54168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Thái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endParaRPr lang="vi-VN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vi-VN" sz="2400" dirty="0">
                <a:solidFill>
                  <a:srgbClr val="002060"/>
                </a:solidFill>
                <a:latin typeface="Times New Roman" pitchFamily="18" charset="0"/>
              </a:endParaRPr>
            </a:p>
            <a:p>
              <a:pPr marL="342900" indent="-342900" algn="just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 </a:t>
              </a:r>
              <a:r>
                <a:rPr lang="vi-VN" sz="2400" dirty="0">
                  <a:solidFill>
                    <a:srgbClr val="002060"/>
                  </a:solidFill>
                  <a:latin typeface="Times New Roman" pitchFamily="18" charset="0"/>
                </a:rPr>
                <a:t> Trẻ biết lắng nghe và mạnh dạn trả lời câu hỏi đúng theo yêu cầu của cô.</a:t>
              </a:r>
            </a:p>
            <a:p>
              <a:pPr marL="342900" indent="-342900" algn="just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 </a:t>
              </a:r>
              <a:r>
                <a:rPr lang="vi-VN" sz="2400" dirty="0">
                  <a:solidFill>
                    <a:srgbClr val="002060"/>
                  </a:solidFill>
                  <a:latin typeface="Times New Roman" pitchFamily="18" charset="0"/>
                </a:rPr>
                <a:t>Trẻ hứng thú trong giờ học, tích cực tham gia vào các hoạt đông.</a:t>
              </a:r>
            </a:p>
            <a:p>
              <a:pPr marL="342900" indent="-342900" algn="just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Giáo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dục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trẻ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biết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kính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trọng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người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trên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biết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giữ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gìn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đồ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dùng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đồ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chơi</a:t>
              </a:r>
              <a:endParaRPr lang="en-US" sz="2400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050701" y="5553015"/>
            <a:ext cx="4136075" cy="3940552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>
            <a:off x="13820281" y="8853818"/>
            <a:ext cx="3033642" cy="404482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sp>
        <p:nvSpPr>
          <p:cNvPr id="29" name="TextBox 28"/>
          <p:cNvSpPr txBox="1"/>
          <p:nvPr/>
        </p:nvSpPr>
        <p:spPr>
          <a:xfrm>
            <a:off x="10732505" y="555602"/>
            <a:ext cx="549809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</a:rPr>
              <a:t>Kiến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</a:rPr>
              <a:t>thức</a:t>
            </a:r>
            <a:endParaRPr lang="vi-VN" sz="26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marL="342900" indent="-342900">
              <a:buAutoNum type="arabicPeriod"/>
            </a:pPr>
            <a:endParaRPr lang="vi-VN" sz="16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</a:rPr>
              <a:t>Trẻ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phân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biệt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gọi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tròn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vuông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  <a:endParaRPr lang="vi-VN" sz="2400" dirty="0">
              <a:solidFill>
                <a:srgbClr val="002060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</a:rPr>
              <a:t>Trẻ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tròn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vuông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796733" y="2826095"/>
            <a:ext cx="6176969" cy="617696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28350">
            <a:off x="3680249" y="4695741"/>
            <a:ext cx="4779996" cy="351112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695700" y="948322"/>
            <a:ext cx="10896600" cy="160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439"/>
              </a:lnSpc>
              <a:spcBef>
                <a:spcPct val="0"/>
              </a:spcBef>
            </a:pPr>
            <a:r>
              <a:rPr lang="vi-VN" sz="9600">
                <a:solidFill>
                  <a:srgbClr val="FF0000"/>
                </a:solidFill>
                <a:latin typeface="+mj-lt"/>
                <a:cs typeface="Baloo" charset="0"/>
              </a:rPr>
              <a:t>Hoạt động</a:t>
            </a:r>
            <a:r>
              <a:rPr lang="en-US" sz="9600">
                <a:solidFill>
                  <a:srgbClr val="FF0000"/>
                </a:solidFill>
                <a:latin typeface="+mj-lt"/>
                <a:cs typeface="Baloo" charset="0"/>
              </a:rPr>
              <a:t> </a:t>
            </a:r>
            <a:r>
              <a:rPr lang="en-US" sz="9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9600">
                <a:solidFill>
                  <a:srgbClr val="FF0000"/>
                </a:solidFill>
                <a:latin typeface="+mj-lt"/>
                <a:cs typeface="Baloo" charset="0"/>
              </a:rPr>
              <a:t>: </a:t>
            </a:r>
            <a:r>
              <a:rPr lang="vi-VN" sz="9600" dirty="0">
                <a:solidFill>
                  <a:srgbClr val="FF0000"/>
                </a:solidFill>
                <a:latin typeface="+mj-lt"/>
                <a:cs typeface="Baloo" charset="0"/>
              </a:rPr>
              <a:t>Ổn định</a:t>
            </a:r>
            <a:endParaRPr lang="en-US" sz="9600" dirty="0">
              <a:solidFill>
                <a:srgbClr val="FF0000"/>
              </a:solidFill>
              <a:latin typeface="+mj-lt"/>
              <a:cs typeface="Baloo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4343762" y="8604056"/>
            <a:ext cx="3452971" cy="46039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638068" y="1028700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360251">
            <a:off x="770759" y="4616180"/>
            <a:ext cx="1106977" cy="1054641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360251">
            <a:off x="8463566" y="-297956"/>
            <a:ext cx="1106977" cy="1054641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 rot="-812502">
            <a:off x="8463566" y="9392259"/>
            <a:ext cx="1106977" cy="1054641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 rot="1687068">
            <a:off x="1645580" y="8236673"/>
            <a:ext cx="900588" cy="900588"/>
            <a:chOff x="0" y="0"/>
            <a:chExt cx="1913890" cy="19138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1378686">
            <a:off x="14525651" y="8434910"/>
            <a:ext cx="900588" cy="900588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 rot="-756194">
            <a:off x="16705812" y="5019610"/>
            <a:ext cx="1106977" cy="1054641"/>
            <a:chOff x="0" y="0"/>
            <a:chExt cx="1772920" cy="1689100"/>
          </a:xfrm>
        </p:grpSpPr>
        <p:sp>
          <p:nvSpPr>
            <p:cNvPr id="27" name="Freeform 2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 rot="9166327">
            <a:off x="15758794" y="811567"/>
            <a:ext cx="1067174" cy="1099920"/>
            <a:chOff x="0" y="0"/>
            <a:chExt cx="1614170" cy="16637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sp>
        <p:nvSpPr>
          <p:cNvPr id="30" name="TextBox 29"/>
          <p:cNvSpPr txBox="1"/>
          <p:nvPr/>
        </p:nvSpPr>
        <p:spPr>
          <a:xfrm>
            <a:off x="8479772" y="4892853"/>
            <a:ext cx="48108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2060"/>
                </a:solidFill>
                <a:latin typeface="+mj-lt"/>
                <a:cs typeface="Baloo" charset="0"/>
              </a:rPr>
              <a:t>Cho trẻ chơi trò chơi</a:t>
            </a:r>
          </a:p>
          <a:p>
            <a:pPr algn="ctr"/>
            <a:r>
              <a:rPr lang="vi-VN" sz="4400" b="1" dirty="0">
                <a:solidFill>
                  <a:srgbClr val="002060"/>
                </a:solidFill>
                <a:latin typeface="+mj-lt"/>
                <a:cs typeface="Baloo" charset="0"/>
              </a:rPr>
              <a:t> </a:t>
            </a:r>
          </a:p>
          <a:p>
            <a:pPr algn="ctr"/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vi-VN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ấu tay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ghi giấu tay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080794" y="689419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lowchart: Connector 30"/>
          <p:cNvSpPr/>
          <p:nvPr/>
        </p:nvSpPr>
        <p:spPr>
          <a:xfrm>
            <a:off x="12115800" y="6477574"/>
            <a:ext cx="1606321" cy="1432497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567920" y="2367812"/>
            <a:ext cx="9653067" cy="86420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28350">
            <a:off x="3680249" y="4695741"/>
            <a:ext cx="4779996" cy="351112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422973" y="251253"/>
            <a:ext cx="14211513" cy="76944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vi-VN" sz="7000" dirty="0">
                <a:solidFill>
                  <a:srgbClr val="FF0000"/>
                </a:solidFill>
                <a:latin typeface="+mj-lt"/>
                <a:cs typeface="Baloo" charset="0"/>
              </a:rPr>
              <a:t>Hoạt động </a:t>
            </a:r>
            <a:r>
              <a:rPr lang="en-US" sz="7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7000">
                <a:solidFill>
                  <a:srgbClr val="FF0000"/>
                </a:solidFill>
                <a:latin typeface="+mj-lt"/>
                <a:cs typeface="Baloo" charset="0"/>
              </a:rPr>
              <a:t>: </a:t>
            </a:r>
            <a:r>
              <a:rPr lang="en-US" sz="70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7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ội dung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3439"/>
              </a:lnSpc>
              <a:spcBef>
                <a:spcPct val="0"/>
              </a:spcBef>
            </a:pPr>
            <a:endParaRPr lang="en-US" sz="3600" dirty="0">
              <a:solidFill>
                <a:srgbClr val="FF0000"/>
              </a:solidFill>
              <a:latin typeface="Baloo" charset="0"/>
              <a:cs typeface="Baloo" charset="0"/>
            </a:endParaRPr>
          </a:p>
          <a:p>
            <a:pPr lvl="0" algn="ctr">
              <a:lnSpc>
                <a:spcPts val="13439"/>
              </a:lnSpc>
              <a:spcBef>
                <a:spcPct val="0"/>
              </a:spcBef>
            </a:pPr>
            <a:endParaRPr lang="en-US" sz="3600" dirty="0">
              <a:solidFill>
                <a:srgbClr val="FF0000"/>
              </a:solidFill>
              <a:latin typeface="Baloo" charset="0"/>
              <a:cs typeface="Baloo" charset="0"/>
            </a:endParaRPr>
          </a:p>
          <a:p>
            <a:pPr algn="ctr">
              <a:lnSpc>
                <a:spcPts val="13439"/>
              </a:lnSpc>
              <a:spcBef>
                <a:spcPct val="0"/>
              </a:spcBef>
            </a:pPr>
            <a:endParaRPr lang="en-US" sz="3600" dirty="0">
              <a:solidFill>
                <a:srgbClr val="FF0000"/>
              </a:solidFill>
              <a:latin typeface="Baloo" charset="0"/>
              <a:cs typeface="Baloo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4343762" y="8604056"/>
            <a:ext cx="3452971" cy="46039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638068" y="1028700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360251">
            <a:off x="770759" y="4616180"/>
            <a:ext cx="1106977" cy="1054641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360251">
            <a:off x="8463566" y="-297956"/>
            <a:ext cx="1106977" cy="1054641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 rot="-812502">
            <a:off x="8463566" y="9392259"/>
            <a:ext cx="1106977" cy="1054641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 rot="1687068">
            <a:off x="1645580" y="8236673"/>
            <a:ext cx="900588" cy="900588"/>
            <a:chOff x="0" y="0"/>
            <a:chExt cx="1913890" cy="19138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1378686">
            <a:off x="14525651" y="8434910"/>
            <a:ext cx="900588" cy="900588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 rot="-756194">
            <a:off x="16705812" y="5019610"/>
            <a:ext cx="1106977" cy="1054641"/>
            <a:chOff x="0" y="0"/>
            <a:chExt cx="1772920" cy="1689100"/>
          </a:xfrm>
        </p:grpSpPr>
        <p:sp>
          <p:nvSpPr>
            <p:cNvPr id="27" name="Freeform 2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 rot="9166327">
            <a:off x="15758794" y="811567"/>
            <a:ext cx="1067174" cy="1099920"/>
            <a:chOff x="0" y="0"/>
            <a:chExt cx="1614170" cy="16637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177" y="4690664"/>
            <a:ext cx="4254797" cy="39963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76295" y="3402223"/>
            <a:ext cx="11083590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919"/>
              </a:lnSpc>
              <a:spcBef>
                <a:spcPct val="0"/>
              </a:spcBef>
            </a:pPr>
            <a:r>
              <a:rPr lang="vi-VN" sz="3600" dirty="0">
                <a:solidFill>
                  <a:srgbClr val="002060"/>
                </a:solidFill>
                <a:latin typeface="+mj-lt"/>
              </a:rPr>
              <a:t>Các con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vi-VN" sz="3600" dirty="0">
                <a:solidFill>
                  <a:srgbClr val="002060"/>
                </a:solidFill>
                <a:latin typeface="+mj-lt"/>
              </a:rPr>
              <a:t>hãy đoán xem trong hộp quà có gì nhé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!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1" name="món quà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676941" y="33850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3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4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lowchart: Connector 30"/>
          <p:cNvSpPr/>
          <p:nvPr/>
        </p:nvSpPr>
        <p:spPr>
          <a:xfrm>
            <a:off x="12115800" y="6477574"/>
            <a:ext cx="1606321" cy="1432497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944376" y="1090090"/>
            <a:ext cx="9653067" cy="86420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28350">
            <a:off x="2047846" y="3388684"/>
            <a:ext cx="4779996" cy="351112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4343762" y="8604056"/>
            <a:ext cx="3452971" cy="46039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638068" y="1028700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360251">
            <a:off x="770759" y="4616180"/>
            <a:ext cx="1106977" cy="1054641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360251">
            <a:off x="8463566" y="-297956"/>
            <a:ext cx="1106977" cy="1054641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 rot="-812502">
            <a:off x="8463566" y="9392259"/>
            <a:ext cx="1106977" cy="1054641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 rot="1687068">
            <a:off x="1645580" y="8236673"/>
            <a:ext cx="900588" cy="900588"/>
            <a:chOff x="0" y="0"/>
            <a:chExt cx="1913890" cy="19138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1378686">
            <a:off x="14525651" y="8434910"/>
            <a:ext cx="900588" cy="900588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 rot="-756194">
            <a:off x="16705812" y="5019610"/>
            <a:ext cx="1106977" cy="1054641"/>
            <a:chOff x="0" y="0"/>
            <a:chExt cx="1772920" cy="1689100"/>
          </a:xfrm>
        </p:grpSpPr>
        <p:sp>
          <p:nvSpPr>
            <p:cNvPr id="27" name="Freeform 2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 rot="9166327">
            <a:off x="15758794" y="811567"/>
            <a:ext cx="1067174" cy="1099920"/>
            <a:chOff x="0" y="0"/>
            <a:chExt cx="1614170" cy="16637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088" y="3549638"/>
            <a:ext cx="4254797" cy="399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6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28350">
            <a:off x="1701932" y="4203576"/>
            <a:ext cx="4779996" cy="351112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4343762" y="8604056"/>
            <a:ext cx="3452971" cy="46039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638068" y="1028700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360251">
            <a:off x="770759" y="4616180"/>
            <a:ext cx="1106977" cy="1054641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360251">
            <a:off x="8463566" y="-297956"/>
            <a:ext cx="1106977" cy="1054641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 rot="-812502">
            <a:off x="8463566" y="9392259"/>
            <a:ext cx="1106977" cy="1054641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 rot="1687068">
            <a:off x="1645580" y="8236673"/>
            <a:ext cx="900588" cy="900588"/>
            <a:chOff x="0" y="0"/>
            <a:chExt cx="1913890" cy="19138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1378686">
            <a:off x="14525651" y="8434910"/>
            <a:ext cx="900588" cy="900588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 rot="-756194">
            <a:off x="16705812" y="5019610"/>
            <a:ext cx="1106977" cy="1054641"/>
            <a:chOff x="0" y="0"/>
            <a:chExt cx="1772920" cy="1689100"/>
          </a:xfrm>
        </p:grpSpPr>
        <p:sp>
          <p:nvSpPr>
            <p:cNvPr id="27" name="Freeform 2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 rot="9166327">
            <a:off x="15758794" y="811567"/>
            <a:ext cx="1067174" cy="1099920"/>
            <a:chOff x="0" y="0"/>
            <a:chExt cx="1614170" cy="16637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sp>
        <p:nvSpPr>
          <p:cNvPr id="30" name="Flowchart: Connector 29"/>
          <p:cNvSpPr/>
          <p:nvPr/>
        </p:nvSpPr>
        <p:spPr>
          <a:xfrm>
            <a:off x="9393030" y="5102191"/>
            <a:ext cx="3250097" cy="2975408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365400" y="1578660"/>
            <a:ext cx="9653067" cy="8642005"/>
          </a:xfrm>
          <a:prstGeom prst="rect">
            <a:avLst/>
          </a:prstGeom>
        </p:spPr>
      </p:pic>
      <p:sp>
        <p:nvSpPr>
          <p:cNvPr id="33" name="Flowchart: Connector 32"/>
          <p:cNvSpPr/>
          <p:nvPr/>
        </p:nvSpPr>
        <p:spPr>
          <a:xfrm>
            <a:off x="10409695" y="4381500"/>
            <a:ext cx="3564475" cy="3155278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hình tròn màu đỏ.m4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40993" y="7994456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59554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52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28350">
            <a:off x="1092564" y="4465883"/>
            <a:ext cx="4779996" cy="351112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4343762" y="8604056"/>
            <a:ext cx="3452971" cy="46039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638068" y="1028700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360251">
            <a:off x="770759" y="4616180"/>
            <a:ext cx="1106977" cy="1054641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360251">
            <a:off x="8463566" y="-297956"/>
            <a:ext cx="1106977" cy="1054641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 rot="-812502">
            <a:off x="8463566" y="9392259"/>
            <a:ext cx="1106977" cy="1054641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 rot="1687068">
            <a:off x="1645580" y="8236673"/>
            <a:ext cx="900588" cy="900588"/>
            <a:chOff x="0" y="0"/>
            <a:chExt cx="1913890" cy="19138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1378686">
            <a:off x="14525651" y="8434910"/>
            <a:ext cx="900588" cy="900588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 rot="-756194">
            <a:off x="16705812" y="5019610"/>
            <a:ext cx="1106977" cy="1054641"/>
            <a:chOff x="0" y="0"/>
            <a:chExt cx="1772920" cy="1689100"/>
          </a:xfrm>
        </p:grpSpPr>
        <p:sp>
          <p:nvSpPr>
            <p:cNvPr id="27" name="Freeform 2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 rot="9166327">
            <a:off x="15758794" y="811567"/>
            <a:ext cx="1067174" cy="1099920"/>
            <a:chOff x="0" y="0"/>
            <a:chExt cx="1614170" cy="16637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sp>
        <p:nvSpPr>
          <p:cNvPr id="10" name="Rectangle 9"/>
          <p:cNvSpPr/>
          <p:nvPr/>
        </p:nvSpPr>
        <p:spPr>
          <a:xfrm>
            <a:off x="3676295" y="3402223"/>
            <a:ext cx="11083590" cy="567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919"/>
              </a:lnSpc>
              <a:spcBef>
                <a:spcPct val="0"/>
              </a:spcBef>
            </a:pPr>
            <a:endParaRPr lang="vi-VN" sz="2600" u="sng" dirty="0">
              <a:solidFill>
                <a:srgbClr val="FFFFFF"/>
              </a:solidFill>
              <a:latin typeface="Nunito Sans Bold Bold"/>
            </a:endParaRPr>
          </a:p>
        </p:txBody>
      </p:sp>
      <p:sp>
        <p:nvSpPr>
          <p:cNvPr id="30" name="Flowchart: Connector 29"/>
          <p:cNvSpPr/>
          <p:nvPr/>
        </p:nvSpPr>
        <p:spPr>
          <a:xfrm>
            <a:off x="9393030" y="5102191"/>
            <a:ext cx="3250097" cy="2975408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ình tròn màu đỏ.m4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874625" y="6477000"/>
            <a:ext cx="609600" cy="609600"/>
          </a:xfrm>
        </p:spPr>
      </p:pic>
      <p:pic>
        <p:nvPicPr>
          <p:cNvPr id="32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598437" y="2485762"/>
            <a:ext cx="12351575" cy="8388135"/>
          </a:xfrm>
          <a:prstGeom prst="rect">
            <a:avLst/>
          </a:prstGeom>
        </p:spPr>
      </p:pic>
      <p:sp>
        <p:nvSpPr>
          <p:cNvPr id="33" name="Flowchart: Connector 32"/>
          <p:cNvSpPr/>
          <p:nvPr/>
        </p:nvSpPr>
        <p:spPr>
          <a:xfrm>
            <a:off x="6446927" y="5102191"/>
            <a:ext cx="3564475" cy="3155278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Bản ghi Mới 24 lăn hình tròn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988837" y="8834252"/>
            <a:ext cx="609600" cy="609600"/>
          </a:xfrm>
          <a:prstGeom prst="rect">
            <a:avLst/>
          </a:prstGeom>
        </p:spPr>
      </p:pic>
      <p:pic>
        <p:nvPicPr>
          <p:cNvPr id="34" name="đường bao quanh lăn đc.m4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046666" y="27926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6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8" name="bomb.wav"/>
          </p:stSnd>
        </p:sndAc>
      </p:transition>
    </mc:Choice>
    <mc:Fallback xmlns="">
      <p:transition spd="slow">
        <p:sndAc>
          <p:stSnd>
            <p:snd r:embed="rId15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9444E-6 -0.00293 C 0.00582 -0.02052 0.01346 -0.03703 0.02874 -0.03703 C 0.04592 -0.03703 0.05174 -0.02052 0.05756 -0.00293 C 0.06519 0.01636 0.07084 0.03581 0.09002 0.03581 C 0.10729 0.03581 0.11311 0.01636 0.12075 -0.00293 C 0.12457 -0.02052 0.13229 -0.03703 0.14957 -0.03703 C 0.16485 -0.03703 0.17249 -0.02052 0.17822 -0.00293 C 0.18403 0.01636 0.19167 0.03581 0.20894 0.03581 C 0.22613 0.03581 0.23959 -0.00293 0.23959 -0.00278 C 0.2454 -0.02052 0.25104 -0.03703 0.26841 -0.03703 C 0.28551 -0.03703 0.29132 -0.02052 0.29714 -0.00293 C 0.30478 0.01636 0.31051 0.03581 0.3296 0.03581 C 0.34688 0.03581 0.35278 0.01636 0.35842 -0.00293 C 0.36606 -0.02052 0.37188 -0.03703 0.38915 -0.03703 C 0.40452 -0.03703 0.41216 -0.02052 0.4178 -0.00293 C 0.42361 0.01636 0.43125 0.03581 0.44861 0.03581 C 0.46572 0.03581 0.47153 0.01636 0.47926 -0.00293 " pathEditMode="relative" rAng="0" ptsTypes="fffffffffffffffff"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58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08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052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239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0" grpId="0" animBg="1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394</Words>
  <Application>Microsoft Office PowerPoint</Application>
  <PresentationFormat>Custom</PresentationFormat>
  <Paragraphs>57</Paragraphs>
  <Slides>17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Wingdings</vt:lpstr>
      <vt:lpstr>Times New Roman</vt:lpstr>
      <vt:lpstr>Calibri</vt:lpstr>
      <vt:lpstr>Arial</vt:lpstr>
      <vt:lpstr>Baloo</vt:lpstr>
      <vt:lpstr>Nunito Sans Regular</vt:lpstr>
      <vt:lpstr>Nunito Sans Bold Bold</vt:lpstr>
      <vt:lpstr>#9Slide03 Arima Madurai ExtraBo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HPPRO</dc:creator>
  <cp:lastModifiedBy>Administrator</cp:lastModifiedBy>
  <cp:revision>57</cp:revision>
  <dcterms:created xsi:type="dcterms:W3CDTF">2006-08-16T00:00:00Z</dcterms:created>
  <dcterms:modified xsi:type="dcterms:W3CDTF">2025-09-18T06:46:26Z</dcterms:modified>
  <dc:identifier>DAEqO63Z5fE</dc:identifier>
</cp:coreProperties>
</file>