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1" r:id="rId2"/>
    <p:sldMasterId id="2147483666" r:id="rId3"/>
    <p:sldMasterId id="2147483670" r:id="rId4"/>
  </p:sldMasterIdLst>
  <p:notesMasterIdLst>
    <p:notesMasterId r:id="rId21"/>
  </p:notesMasterIdLst>
  <p:sldIdLst>
    <p:sldId id="587" r:id="rId5"/>
    <p:sldId id="584" r:id="rId6"/>
    <p:sldId id="585" r:id="rId7"/>
    <p:sldId id="334" r:id="rId8"/>
    <p:sldId id="557" r:id="rId9"/>
    <p:sldId id="559" r:id="rId10"/>
    <p:sldId id="529" r:id="rId11"/>
    <p:sldId id="536" r:id="rId12"/>
    <p:sldId id="538" r:id="rId13"/>
    <p:sldId id="575" r:id="rId14"/>
    <p:sldId id="578" r:id="rId15"/>
    <p:sldId id="579" r:id="rId16"/>
    <p:sldId id="586" r:id="rId17"/>
    <p:sldId id="580" r:id="rId18"/>
    <p:sldId id="581" r:id="rId19"/>
    <p:sldId id="583" r:id="rId20"/>
  </p:sldIdLst>
  <p:sldSz cx="9144000" cy="6858000" type="screen4x3"/>
  <p:notesSz cx="6858000" cy="9144000"/>
  <p:custShowLst>
    <p:custShow name="Custom Show 1" id="0">
      <p:sldLst/>
    </p:custShow>
  </p:custShowLst>
  <p:defaultTextStyle>
    <a:defPPr>
      <a:defRPr lang="en-US"/>
    </a:defPPr>
    <a:lvl1pPr algn="l" rtl="0" fontAlgn="base">
      <a:spcBef>
        <a:spcPct val="0"/>
      </a:spcBef>
      <a:spcAft>
        <a:spcPct val="0"/>
      </a:spcAft>
      <a:defRPr sz="1200" kern="1200">
        <a:solidFill>
          <a:schemeClr val="tx1"/>
        </a:solidFill>
        <a:latin typeface="HP001 5H" pitchFamily="34" charset="0"/>
        <a:ea typeface="+mn-ea"/>
        <a:cs typeface="+mn-cs"/>
      </a:defRPr>
    </a:lvl1pPr>
    <a:lvl2pPr marL="457200" algn="l" rtl="0" fontAlgn="base">
      <a:spcBef>
        <a:spcPct val="0"/>
      </a:spcBef>
      <a:spcAft>
        <a:spcPct val="0"/>
      </a:spcAft>
      <a:defRPr sz="1200" kern="1200">
        <a:solidFill>
          <a:schemeClr val="tx1"/>
        </a:solidFill>
        <a:latin typeface="HP001 5H" pitchFamily="34" charset="0"/>
        <a:ea typeface="+mn-ea"/>
        <a:cs typeface="+mn-cs"/>
      </a:defRPr>
    </a:lvl2pPr>
    <a:lvl3pPr marL="914400" algn="l" rtl="0" fontAlgn="base">
      <a:spcBef>
        <a:spcPct val="0"/>
      </a:spcBef>
      <a:spcAft>
        <a:spcPct val="0"/>
      </a:spcAft>
      <a:defRPr sz="1200" kern="1200">
        <a:solidFill>
          <a:schemeClr val="tx1"/>
        </a:solidFill>
        <a:latin typeface="HP001 5H" pitchFamily="34" charset="0"/>
        <a:ea typeface="+mn-ea"/>
        <a:cs typeface="+mn-cs"/>
      </a:defRPr>
    </a:lvl3pPr>
    <a:lvl4pPr marL="1371600" algn="l" rtl="0" fontAlgn="base">
      <a:spcBef>
        <a:spcPct val="0"/>
      </a:spcBef>
      <a:spcAft>
        <a:spcPct val="0"/>
      </a:spcAft>
      <a:defRPr sz="1200" kern="1200">
        <a:solidFill>
          <a:schemeClr val="tx1"/>
        </a:solidFill>
        <a:latin typeface="HP001 5H" pitchFamily="34" charset="0"/>
        <a:ea typeface="+mn-ea"/>
        <a:cs typeface="+mn-cs"/>
      </a:defRPr>
    </a:lvl4pPr>
    <a:lvl5pPr marL="1828800" algn="l" rtl="0" fontAlgn="base">
      <a:spcBef>
        <a:spcPct val="0"/>
      </a:spcBef>
      <a:spcAft>
        <a:spcPct val="0"/>
      </a:spcAft>
      <a:defRPr sz="1200" kern="1200">
        <a:solidFill>
          <a:schemeClr val="tx1"/>
        </a:solidFill>
        <a:latin typeface="HP001 5H" pitchFamily="34" charset="0"/>
        <a:ea typeface="+mn-ea"/>
        <a:cs typeface="+mn-cs"/>
      </a:defRPr>
    </a:lvl5pPr>
    <a:lvl6pPr marL="2286000" algn="l" defTabSz="914400" rtl="0" eaLnBrk="1" latinLnBrk="0" hangingPunct="1">
      <a:defRPr sz="1200" kern="1200">
        <a:solidFill>
          <a:schemeClr val="tx1"/>
        </a:solidFill>
        <a:latin typeface="HP001 5H" pitchFamily="34" charset="0"/>
        <a:ea typeface="+mn-ea"/>
        <a:cs typeface="+mn-cs"/>
      </a:defRPr>
    </a:lvl6pPr>
    <a:lvl7pPr marL="2743200" algn="l" defTabSz="914400" rtl="0" eaLnBrk="1" latinLnBrk="0" hangingPunct="1">
      <a:defRPr sz="1200" kern="1200">
        <a:solidFill>
          <a:schemeClr val="tx1"/>
        </a:solidFill>
        <a:latin typeface="HP001 5H" pitchFamily="34" charset="0"/>
        <a:ea typeface="+mn-ea"/>
        <a:cs typeface="+mn-cs"/>
      </a:defRPr>
    </a:lvl7pPr>
    <a:lvl8pPr marL="3200400" algn="l" defTabSz="914400" rtl="0" eaLnBrk="1" latinLnBrk="0" hangingPunct="1">
      <a:defRPr sz="1200" kern="1200">
        <a:solidFill>
          <a:schemeClr val="tx1"/>
        </a:solidFill>
        <a:latin typeface="HP001 5H" pitchFamily="34" charset="0"/>
        <a:ea typeface="+mn-ea"/>
        <a:cs typeface="+mn-cs"/>
      </a:defRPr>
    </a:lvl8pPr>
    <a:lvl9pPr marL="3657600" algn="l" defTabSz="914400" rtl="0" eaLnBrk="1" latinLnBrk="0" hangingPunct="1">
      <a:defRPr sz="1200" kern="1200">
        <a:solidFill>
          <a:schemeClr val="tx1"/>
        </a:solidFill>
        <a:latin typeface="HP001 5H" pitchFamily="34" charset="0"/>
        <a:ea typeface="+mn-ea"/>
        <a:cs typeface="+mn-cs"/>
      </a:defRPr>
    </a:lvl9pPr>
  </p:defaultTextStyle>
  <p:extLst>
    <p:ext uri="{EFAFB233-063F-42B5-8137-9DF3F51BA10A}">
      <p15:sldGuideLst xmlns:p15="http://schemas.microsoft.com/office/powerpoint/2012/main">
        <p15:guide id="1" orient="horz" pos="2146">
          <p15:clr>
            <a:srgbClr val="A4A3A4"/>
          </p15:clr>
        </p15:guide>
        <p15:guide id="2" pos="2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005EA4"/>
    <a:srgbClr val="FF0066"/>
    <a:srgbClr val="CCECFF"/>
    <a:srgbClr val="FF00FF"/>
    <a:srgbClr val="CC00CC"/>
    <a:srgbClr val="2DEB44"/>
    <a:srgbClr val="FFFFFF"/>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323" autoAdjust="0"/>
  </p:normalViewPr>
  <p:slideViewPr>
    <p:cSldViewPr>
      <p:cViewPr varScale="1">
        <p:scale>
          <a:sx n="111" d="100"/>
          <a:sy n="111" d="100"/>
        </p:scale>
        <p:origin x="846" y="96"/>
      </p:cViewPr>
      <p:guideLst>
        <p:guide orient="horz" pos="2146"/>
        <p:guide pos="283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3512C96-D1AE-4092-A738-F11B976F196B}" type="datetimeFigureOut">
              <a:rPr lang="en-US"/>
              <a:t>8/14/2025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a:lvl1pPr>
          </a:lstStyle>
          <a:p>
            <a:fld id="{69CF24A8-BC87-4C63-98F4-CCF785985D14}" type="slidenum">
              <a:rPr lang="en-US" altLang="en-US"/>
              <a:t>‹#›</a:t>
            </a:fld>
            <a:endParaRPr lang="en-US" altLang="en-US"/>
          </a:p>
        </p:txBody>
      </p:sp>
    </p:spTree>
    <p:extLst>
      <p:ext uri="{BB962C8B-B14F-4D97-AF65-F5344CB8AC3E}">
        <p14:creationId xmlns:p14="http://schemas.microsoft.com/office/powerpoint/2010/main" val="2188966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2302C61-A480-44D6-B8C7-4CAB4B9239A8}" type="slidenum">
              <a:rPr lang="en-US" altLang="en-US"/>
              <a:t>‹#›</a:t>
            </a:fld>
            <a:endParaRPr lang="en-US" altLang="en-US"/>
          </a:p>
        </p:txBody>
      </p:sp>
    </p:spTree>
  </p:cSld>
  <p:clrMapOvr>
    <a:masterClrMapping/>
  </p:clrMapOvr>
  <p:transition advTm="3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CF2E6DA-F211-48E9-8B45-EE606F924BF4}" type="slidenum">
              <a:rPr lang="en-US" altLang="en-US"/>
              <a:t>‹#›</a:t>
            </a:fld>
            <a:endParaRPr lang="en-US" altLang="en-US"/>
          </a:p>
        </p:txBody>
      </p:sp>
    </p:spTree>
  </p:cSld>
  <p:clrMapOvr>
    <a:masterClrMapping/>
  </p:clrMapOvr>
  <p:transition advTm="3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8D1721D-EB8F-40A7-B7C3-B08CE89A7391}" type="slidenum">
              <a:rPr lang="en-US" altLang="en-US"/>
              <a:t>‹#›</a:t>
            </a:fld>
            <a:endParaRPr lang="en-US" altLang="en-US"/>
          </a:p>
        </p:txBody>
      </p:sp>
    </p:spTree>
  </p:cSld>
  <p:clrMapOvr>
    <a:masterClrMapping/>
  </p:clrMapOvr>
  <p:transition advTm="30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F9B0F19B-AE4F-42B3-9AB8-302E00663E35}" type="slidenum">
              <a:rPr lang="en-US" altLang="en-US"/>
              <a:t>‹#›</a:t>
            </a:fld>
            <a:endParaRPr lang="en-US" altLang="en-US"/>
          </a:p>
        </p:txBody>
      </p:sp>
    </p:spTree>
  </p:cSld>
  <p:clrMapOvr>
    <a:masterClrMapping/>
  </p:clrMapOvr>
  <p:transition advTm="30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a:t>Bấm &amp; sửa kiểu tiêu đề</a:t>
            </a:r>
          </a:p>
          <a:p>
            <a:pPr lvl="1" fontAlgn="base"/>
            <a:r>
              <a:rPr lang="vi-VN" strike="noStrike" noProof="1"/>
              <a:t>Mức hai</a:t>
            </a:r>
          </a:p>
          <a:p>
            <a:pPr lvl="2" fontAlgn="base"/>
            <a:r>
              <a:rPr lang="vi-VN" strike="noStrike" noProof="1"/>
              <a:t>Mức ba</a:t>
            </a:r>
          </a:p>
          <a:p>
            <a:pPr lvl="3" fontAlgn="base"/>
            <a:r>
              <a:rPr lang="vi-VN" strike="noStrike" noProof="1"/>
              <a:t>Mức bốn</a:t>
            </a:r>
          </a:p>
          <a:p>
            <a:pPr lvl="4" fontAlgn="base"/>
            <a:r>
              <a:rPr lang="vi-VN" strike="noStrike" noProof="1"/>
              <a:t>Mức năm</a:t>
            </a:r>
            <a:endParaRPr lang="en-US" strike="noStrike" noProof="1"/>
          </a:p>
        </p:txBody>
      </p:sp>
      <p:sp>
        <p:nvSpPr>
          <p:cNvPr id="4" name="Date Placeholder 3"/>
          <p:cNvSpPr>
            <a:spLocks noGrp="1"/>
          </p:cNvSpPr>
          <p:nvPr>
            <p:ph type="dt" sz="half" idx="10"/>
          </p:nvPr>
        </p:nvSpPr>
        <p:spPr>
          <a:xfrm>
            <a:off x="457200" y="6245225"/>
            <a:ext cx="2133600"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a:xfrm>
            <a:off x="3124200" y="6245225"/>
            <a:ext cx="28956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a:xfrm>
            <a:off x="6553200" y="6245225"/>
            <a:ext cx="2133600" cy="476250"/>
          </a:xfrm>
        </p:spPr>
        <p:txBody>
          <a:bodyPr/>
          <a:lstStyle/>
          <a:p>
            <a:pPr lvl="0" eaLnBrk="1" fontAlgn="base" hangingPunct="1"/>
            <a:fld id="{9A0DB2DC-4C9A-4742-B13C-FB6460FD3503}" type="slidenum">
              <a:rPr lang="vi-VN" altLang="en-US" strike="noStrike" noProof="1" dirty="0">
                <a:latin typeface="Arial" panose="020B0604020202020204" pitchFamily="34" charset="0"/>
                <a:ea typeface="+mn-ea"/>
                <a:cs typeface="+mn-cs"/>
              </a:rPr>
              <a:t>‹#›</a:t>
            </a:fld>
            <a:endParaRPr lang="vi-VN" altLang="en-US" strike="noStrike" noProof="1">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228D315-546F-45CD-B71B-7FC1EB5FF046}" type="slidenum">
              <a:rPr lang="en-US" altLang="en-US"/>
              <a:t>‹#›</a:t>
            </a:fld>
            <a:endParaRPr lang="en-US" altLang="en-US"/>
          </a:p>
        </p:txBody>
      </p:sp>
    </p:spTree>
  </p:cSld>
  <p:clrMapOvr>
    <a:masterClrMapping/>
  </p:clrMapOvr>
  <p:transition advTm="30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CDDE8A5-2E7C-4040-A2C7-1954CC268C59}" type="slidenum">
              <a:rPr lang="en-US" altLang="en-US"/>
              <a:t>‹#›</a:t>
            </a:fld>
            <a:endParaRPr lang="en-US" altLang="en-US"/>
          </a:p>
        </p:txBody>
      </p:sp>
    </p:spTree>
  </p:cSld>
  <p:clrMapOvr>
    <a:masterClrMapping/>
  </p:clrMapOvr>
  <p:transition advTm="3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CAE73F60-5D96-4BD9-9A9C-FECD8965448D}" type="slidenum">
              <a:rPr lang="en-US" altLang="en-US"/>
              <a:t>‹#›</a:t>
            </a:fld>
            <a:endParaRPr lang="en-US" altLang="en-US"/>
          </a:p>
        </p:txBody>
      </p:sp>
    </p:spTree>
  </p:cSld>
  <p:clrMapOvr>
    <a:masterClrMapping/>
  </p:clrMapOvr>
  <p:transition advTm="3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038770CA-30E3-4214-95EF-C777D6AD372B}" type="slidenum">
              <a:rPr lang="en-US" altLang="en-US"/>
              <a:t>‹#›</a:t>
            </a:fld>
            <a:endParaRPr lang="en-US" altLang="en-US"/>
          </a:p>
        </p:txBody>
      </p:sp>
    </p:spTree>
  </p:cSld>
  <p:clrMapOvr>
    <a:masterClrMapping/>
  </p:clrMapOvr>
  <p:transition advTm="3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122BCF4-3766-4F1D-AE7B-CF2016F721B4}" type="slidenum">
              <a:rPr lang="en-US" altLang="en-US"/>
              <a:t>‹#›</a:t>
            </a:fld>
            <a:endParaRPr lang="en-US" altLang="en-US"/>
          </a:p>
        </p:txBody>
      </p:sp>
    </p:spTree>
  </p:cSld>
  <p:clrMapOvr>
    <a:masterClrMapping/>
  </p:clrMapOvr>
  <p:transition advTm="3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883CEB60-E783-4432-AA31-99F78278E17C}" type="slidenum">
              <a:rPr lang="en-US" altLang="en-US"/>
              <a:t>‹#›</a:t>
            </a:fld>
            <a:endParaRPr lang="en-US" altLang="en-US"/>
          </a:p>
        </p:txBody>
      </p:sp>
    </p:spTree>
  </p:cSld>
  <p:clrMapOvr>
    <a:masterClrMapping/>
  </p:clrMapOvr>
  <p:transition advTm="3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004654-1AC6-40CF-BC4A-119460920624}" type="slidenum">
              <a:rPr lang="en-US" altLang="en-US"/>
              <a:t>‹#›</a:t>
            </a:fld>
            <a:endParaRPr lang="en-US" altLang="en-US"/>
          </a:p>
        </p:txBody>
      </p:sp>
    </p:spTree>
  </p:cSld>
  <p:clrMapOvr>
    <a:masterClrMapping/>
  </p:clrMapOvr>
  <p:transition advTm="3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BB94797-A680-4C20-A163-6B1FA42D1976}" type="slidenum">
              <a:rPr lang="en-US" altLang="en-US"/>
              <a:t>‹#›</a:t>
            </a:fld>
            <a:endParaRPr lang="en-US" altLang="en-US"/>
          </a:p>
        </p:txBody>
      </p:sp>
    </p:spTree>
  </p:cSld>
  <p:clrMapOvr>
    <a:masterClrMapping/>
  </p:clrMapOvr>
  <p:transition advTm="3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604020202020204" pitchFamily="34" charset="0"/>
              </a:defRPr>
            </a:lvl1pPr>
          </a:lstStyle>
          <a:p>
            <a:fld id="{9E250CFF-12A6-475D-87DB-84A5797A2EC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30000">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 Box 16">
            <a:extLst>
              <a:ext uri="{FF2B5EF4-FFF2-40B4-BE49-F238E27FC236}">
                <a16:creationId xmlns:a16="http://schemas.microsoft.com/office/drawing/2014/main" id="{8138E26E-8DBA-4890-B89C-D41C049AFB06}"/>
              </a:ext>
            </a:extLst>
          </p:cNvPr>
          <p:cNvSpPr txBox="1">
            <a:spLocks noChangeArrowheads="1"/>
          </p:cNvSpPr>
          <p:nvPr/>
        </p:nvSpPr>
        <p:spPr bwMode="auto">
          <a:xfrm>
            <a:off x="381000" y="2149565"/>
            <a:ext cx="8959480" cy="341697"/>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0000"/>
              </a:lnSpc>
              <a:spcBef>
                <a:spcPct val="50000"/>
              </a:spcBef>
              <a:buNone/>
              <a:defRPr/>
            </a:pPr>
            <a:r>
              <a:rPr lang="en-US" altLang="en-US" sz="2250" b="1" kern="10"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LĨNH VỰC PHÁT TRIỂN NGÔN NGỮ</a:t>
            </a:r>
          </a:p>
        </p:txBody>
      </p:sp>
      <p:sp>
        <p:nvSpPr>
          <p:cNvPr id="3" name="Rectangle 1">
            <a:extLst>
              <a:ext uri="{FF2B5EF4-FFF2-40B4-BE49-F238E27FC236}">
                <a16:creationId xmlns:a16="http://schemas.microsoft.com/office/drawing/2014/main" id="{44788152-5EB1-AC25-92F0-2853CB35C401}"/>
              </a:ext>
            </a:extLst>
          </p:cNvPr>
          <p:cNvSpPr>
            <a:spLocks noChangeArrowheads="1"/>
          </p:cNvSpPr>
          <p:nvPr/>
        </p:nvSpPr>
        <p:spPr bwMode="auto">
          <a:xfrm>
            <a:off x="-727075" y="2580551"/>
            <a:ext cx="10439400" cy="99257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None/>
              <a:defRPr/>
            </a:pPr>
            <a:r>
              <a:rPr lang="en-US" altLang="en-US" sz="2250" b="1" dirty="0">
                <a:solidFill>
                  <a:srgbClr val="FF0066"/>
                </a:solidFill>
                <a:latin typeface="Times New Roman" panose="02020603050405020304" pitchFamily="18" charset="0"/>
                <a:cs typeface="Times New Roman" panose="02020603050405020304" pitchFamily="18" charset="0"/>
              </a:rPr>
              <a:t>LÀM QUEN VĂN HỌC</a:t>
            </a:r>
          </a:p>
          <a:p>
            <a:pPr algn="ctr">
              <a:spcBef>
                <a:spcPts val="0"/>
              </a:spcBef>
              <a:buNone/>
              <a:defRPr/>
            </a:pPr>
            <a:r>
              <a:rPr lang="vi-VN" altLang="en-US" sz="3600" b="1" smtClean="0">
                <a:solidFill>
                  <a:srgbClr val="005EA4"/>
                </a:solidFill>
                <a:latin typeface="Times New Roman" panose="02020603050405020304" pitchFamily="18" charset="0"/>
                <a:cs typeface="Times New Roman" panose="02020603050405020304" pitchFamily="18" charset="0"/>
              </a:rPr>
              <a:t>   </a:t>
            </a:r>
            <a:r>
              <a:rPr lang="en-US" altLang="en-US" sz="3600" b="1" smtClean="0">
                <a:solidFill>
                  <a:srgbClr val="005EA4"/>
                </a:solidFill>
                <a:latin typeface="Times New Roman" panose="02020603050405020304" pitchFamily="18" charset="0"/>
                <a:cs typeface="Times New Roman" panose="02020603050405020304" pitchFamily="18" charset="0"/>
              </a:rPr>
              <a:t>Thơ</a:t>
            </a:r>
            <a:r>
              <a:rPr lang="en-US" altLang="en-US" sz="3600" b="1" dirty="0">
                <a:solidFill>
                  <a:srgbClr val="005EA4"/>
                </a:solidFill>
                <a:latin typeface="Times New Roman" panose="02020603050405020304" pitchFamily="18" charset="0"/>
                <a:cs typeface="Times New Roman" panose="02020603050405020304" pitchFamily="18" charset="0"/>
              </a:rPr>
              <a:t>: </a:t>
            </a:r>
            <a:r>
              <a:rPr lang="en-US" altLang="en-US" sz="3600" b="1" dirty="0" err="1">
                <a:solidFill>
                  <a:srgbClr val="005EA4"/>
                </a:solidFill>
                <a:latin typeface="Times New Roman" panose="02020603050405020304" pitchFamily="18" charset="0"/>
                <a:cs typeface="Times New Roman" panose="02020603050405020304" pitchFamily="18" charset="0"/>
              </a:rPr>
              <a:t>Mùa</a:t>
            </a:r>
            <a:r>
              <a:rPr lang="en-US" altLang="en-US" sz="3600" b="1" dirty="0">
                <a:solidFill>
                  <a:srgbClr val="005EA4"/>
                </a:solidFill>
                <a:latin typeface="Times New Roman" panose="02020603050405020304" pitchFamily="18" charset="0"/>
                <a:cs typeface="Times New Roman" panose="02020603050405020304" pitchFamily="18" charset="0"/>
              </a:rPr>
              <a:t> </a:t>
            </a:r>
            <a:r>
              <a:rPr lang="en-US" altLang="en-US" sz="3600" b="1" dirty="0" err="1">
                <a:solidFill>
                  <a:srgbClr val="005EA4"/>
                </a:solidFill>
                <a:latin typeface="Times New Roman" panose="02020603050405020304" pitchFamily="18" charset="0"/>
                <a:cs typeface="Times New Roman" panose="02020603050405020304" pitchFamily="18" charset="0"/>
              </a:rPr>
              <a:t>hạ</a:t>
            </a:r>
            <a:r>
              <a:rPr lang="en-US" altLang="en-US" sz="3600" b="1" dirty="0">
                <a:solidFill>
                  <a:srgbClr val="005EA4"/>
                </a:solidFill>
                <a:latin typeface="Times New Roman" panose="02020603050405020304" pitchFamily="18" charset="0"/>
                <a:cs typeface="Times New Roman" panose="02020603050405020304" pitchFamily="18" charset="0"/>
              </a:rPr>
              <a:t> </a:t>
            </a:r>
            <a:r>
              <a:rPr lang="en-US" altLang="en-US" sz="3600" b="1" dirty="0" err="1">
                <a:solidFill>
                  <a:srgbClr val="005EA4"/>
                </a:solidFill>
                <a:latin typeface="Times New Roman" panose="02020603050405020304" pitchFamily="18" charset="0"/>
                <a:cs typeface="Times New Roman" panose="02020603050405020304" pitchFamily="18" charset="0"/>
              </a:rPr>
              <a:t>tuyệt</a:t>
            </a:r>
            <a:r>
              <a:rPr lang="en-US" altLang="en-US" sz="3600" b="1" dirty="0">
                <a:solidFill>
                  <a:srgbClr val="005EA4"/>
                </a:solidFill>
                <a:latin typeface="Times New Roman" panose="02020603050405020304" pitchFamily="18" charset="0"/>
                <a:cs typeface="Times New Roman" panose="02020603050405020304" pitchFamily="18" charset="0"/>
              </a:rPr>
              <a:t> </a:t>
            </a:r>
            <a:r>
              <a:rPr lang="en-US" altLang="en-US" sz="3600" b="1" dirty="0" err="1">
                <a:solidFill>
                  <a:srgbClr val="005EA4"/>
                </a:solidFill>
                <a:latin typeface="Times New Roman" panose="02020603050405020304" pitchFamily="18" charset="0"/>
                <a:cs typeface="Times New Roman" panose="02020603050405020304" pitchFamily="18" charset="0"/>
              </a:rPr>
              <a:t>vời</a:t>
            </a:r>
            <a:endParaRPr lang="en-US" altLang="en-US" sz="3600" b="1" dirty="0">
              <a:solidFill>
                <a:srgbClr val="005EA4"/>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9E4D1E8A-E029-2305-64E9-FB81DE9FBAA3}"/>
              </a:ext>
            </a:extLst>
          </p:cNvPr>
          <p:cNvSpPr>
            <a:spLocks noChangeArrowheads="1"/>
          </p:cNvSpPr>
          <p:nvPr/>
        </p:nvSpPr>
        <p:spPr bwMode="auto">
          <a:xfrm>
            <a:off x="-990600" y="3573130"/>
            <a:ext cx="9094828" cy="830997"/>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buNone/>
              <a:defRPr/>
            </a:pPr>
            <a:r>
              <a:rPr lang="en-US" altLang="en-US" sz="15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Lứa</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tuổi</a:t>
            </a:r>
            <a:r>
              <a:rPr lang="en-US" altLang="en-US" sz="2400" b="1" dirty="0">
                <a:solidFill>
                  <a:srgbClr val="006600"/>
                </a:solidFill>
                <a:latin typeface="Times New Roman" panose="02020603050405020304" pitchFamily="18" charset="0"/>
                <a:cs typeface="Times New Roman" panose="02020603050405020304" pitchFamily="18" charset="0"/>
              </a:rPr>
              <a:t> : </a:t>
            </a:r>
            <a:r>
              <a:rPr lang="en-US" altLang="en-US" sz="2400" b="1" dirty="0" err="1">
                <a:solidFill>
                  <a:srgbClr val="006600"/>
                </a:solidFill>
                <a:latin typeface="Times New Roman" panose="02020603050405020304" pitchFamily="18" charset="0"/>
                <a:cs typeface="Times New Roman" panose="02020603050405020304" pitchFamily="18" charset="0"/>
              </a:rPr>
              <a:t>Mẫu</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giáo</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lớn</a:t>
            </a:r>
            <a:r>
              <a:rPr lang="en-US" altLang="en-US" sz="2400" b="1" dirty="0">
                <a:solidFill>
                  <a:srgbClr val="006600"/>
                </a:solidFill>
                <a:latin typeface="Times New Roman" panose="02020603050405020304" pitchFamily="18" charset="0"/>
                <a:cs typeface="Times New Roman" panose="02020603050405020304" pitchFamily="18" charset="0"/>
              </a:rPr>
              <a:t> 5 - 6 </a:t>
            </a:r>
            <a:r>
              <a:rPr lang="en-US" altLang="en-US" sz="2400" b="1" dirty="0" err="1">
                <a:solidFill>
                  <a:srgbClr val="006600"/>
                </a:solidFill>
                <a:latin typeface="Times New Roman" panose="02020603050405020304" pitchFamily="18" charset="0"/>
                <a:cs typeface="Times New Roman" panose="02020603050405020304" pitchFamily="18" charset="0"/>
              </a:rPr>
              <a:t>tuổi</a:t>
            </a:r>
            <a:endParaRPr lang="en-US" altLang="en-US" sz="2400" b="1" dirty="0">
              <a:solidFill>
                <a:srgbClr val="006600"/>
              </a:solidFill>
              <a:latin typeface="Times New Roman" panose="02020603050405020304" pitchFamily="18" charset="0"/>
              <a:cs typeface="Times New Roman" panose="02020603050405020304" pitchFamily="18" charset="0"/>
            </a:endParaRPr>
          </a:p>
          <a:p>
            <a:pPr>
              <a:spcBef>
                <a:spcPts val="0"/>
              </a:spcBef>
              <a:buNone/>
              <a:defRPr/>
            </a:pP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a:solidFill>
                  <a:srgbClr val="006600"/>
                </a:solidFill>
                <a:latin typeface="Times New Roman" panose="02020603050405020304" pitchFamily="18" charset="0"/>
                <a:cs typeface="Times New Roman" panose="02020603050405020304" pitchFamily="18" charset="0"/>
              </a:rPr>
              <a:t>	</a:t>
            </a:r>
            <a:r>
              <a:rPr lang="vi-VN" altLang="en-US" sz="2400" b="1" smtClean="0">
                <a:solidFill>
                  <a:srgbClr val="006600"/>
                </a:solidFill>
                <a:latin typeface="Times New Roman" panose="02020603050405020304" pitchFamily="18" charset="0"/>
                <a:cs typeface="Times New Roman" panose="02020603050405020304" pitchFamily="18" charset="0"/>
              </a:rPr>
              <a:t>         Lớp: MGL A1</a:t>
            </a:r>
            <a:endParaRPr lang="en-US" altLang="en-US" sz="2400" b="1" dirty="0">
              <a:solidFill>
                <a:srgbClr val="0066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58834" y="838200"/>
            <a:ext cx="4827765" cy="443198"/>
          </a:xfrm>
          <a:prstGeom prst="rect">
            <a:avLst/>
          </a:prstGeom>
        </p:spPr>
        <p:txBody>
          <a:bodyPr wrap="square">
            <a:spAutoFit/>
          </a:bodyPr>
          <a:lstStyle/>
          <a:p>
            <a:pPr algn="ctr">
              <a:lnSpc>
                <a:spcPct val="70000"/>
              </a:lnSpc>
              <a:spcBef>
                <a:spcPct val="50000"/>
              </a:spcBef>
              <a:buNone/>
              <a:defRPr/>
            </a:pPr>
            <a:r>
              <a:rPr lang="en-US" altLang="en-US"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UBND QUẬN LONG BIÊN</a:t>
            </a:r>
          </a:p>
          <a:p>
            <a:pPr algn="ctr">
              <a:lnSpc>
                <a:spcPct val="70000"/>
              </a:lnSpc>
              <a:spcBef>
                <a:spcPct val="50000"/>
              </a:spcBef>
              <a:buNone/>
              <a:defRPr/>
            </a:pPr>
            <a:r>
              <a:rPr lang="en-US" altLang="en-US"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MẦM VIỆT HƯNG</a:t>
            </a:r>
            <a:endParaRPr lang="en-US" altLang="en-US"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047" y="1373883"/>
            <a:ext cx="679204" cy="679204"/>
          </a:xfrm>
          <a:prstGeom prst="rect">
            <a:avLst/>
          </a:prstGeom>
        </p:spPr>
      </p:pic>
    </p:spTree>
    <p:extLst>
      <p:ext uri="{BB962C8B-B14F-4D97-AF65-F5344CB8AC3E}">
        <p14:creationId xmlns:p14="http://schemas.microsoft.com/office/powerpoint/2010/main" val="9599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667000" y="5791200"/>
            <a:ext cx="441515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Ôi mùa hạ tuyệt vời</a:t>
            </a:r>
          </a:p>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Cho em bao mơ ước</a:t>
            </a:r>
          </a:p>
        </p:txBody>
      </p:sp>
      <p:pic>
        <p:nvPicPr>
          <p:cNvPr id="27" name="Picture 26" descr="anh-bau-troi-xanh-hd"/>
          <p:cNvPicPr>
            <a:picLocks noChangeAspect="1"/>
          </p:cNvPicPr>
          <p:nvPr/>
        </p:nvPicPr>
        <p:blipFill>
          <a:blip r:embed="rId2"/>
          <a:stretch>
            <a:fillRect/>
          </a:stretch>
        </p:blipFill>
        <p:spPr>
          <a:xfrm>
            <a:off x="0" y="0"/>
            <a:ext cx="4721860" cy="2673350"/>
          </a:xfrm>
          <a:prstGeom prst="rect">
            <a:avLst/>
          </a:prstGeom>
        </p:spPr>
      </p:pic>
      <p:pic>
        <p:nvPicPr>
          <p:cNvPr id="28" name="Picture 27" descr="bằng lăng"/>
          <p:cNvPicPr>
            <a:picLocks noChangeAspect="1"/>
          </p:cNvPicPr>
          <p:nvPr/>
        </p:nvPicPr>
        <p:blipFill>
          <a:blip r:embed="rId3"/>
          <a:stretch>
            <a:fillRect/>
          </a:stretch>
        </p:blipFill>
        <p:spPr>
          <a:xfrm>
            <a:off x="4695825" y="0"/>
            <a:ext cx="4448175" cy="2673985"/>
          </a:xfrm>
          <a:prstGeom prst="rect">
            <a:avLst/>
          </a:prstGeom>
        </p:spPr>
      </p:pic>
      <p:pic>
        <p:nvPicPr>
          <p:cNvPr id="29" name="Picture 28" descr="phượng vĩ"/>
          <p:cNvPicPr>
            <a:picLocks noChangeAspect="1"/>
          </p:cNvPicPr>
          <p:nvPr/>
        </p:nvPicPr>
        <p:blipFill>
          <a:blip r:embed="rId4"/>
          <a:stretch>
            <a:fillRect/>
          </a:stretch>
        </p:blipFill>
        <p:spPr>
          <a:xfrm>
            <a:off x="0" y="2673985"/>
            <a:ext cx="4695190" cy="2812415"/>
          </a:xfrm>
          <a:prstGeom prst="rect">
            <a:avLst/>
          </a:prstGeom>
        </p:spPr>
      </p:pic>
      <p:pic>
        <p:nvPicPr>
          <p:cNvPr id="30" name="Picture 29" descr="mơ ước"/>
          <p:cNvPicPr>
            <a:picLocks noChangeAspect="1"/>
          </p:cNvPicPr>
          <p:nvPr/>
        </p:nvPicPr>
        <p:blipFill>
          <a:blip r:embed="rId5"/>
          <a:stretch>
            <a:fillRect/>
          </a:stretch>
        </p:blipFill>
        <p:spPr>
          <a:xfrm>
            <a:off x="4697730" y="2673350"/>
            <a:ext cx="4446270" cy="281368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n 3"/>
          <p:cNvPicPr>
            <a:picLocks noChangeAspect="1"/>
          </p:cNvPicPr>
          <p:nvPr/>
        </p:nvPicPr>
        <p:blipFill>
          <a:blip r:embed="rId2"/>
          <a:stretch>
            <a:fillRect/>
          </a:stretch>
        </p:blipFill>
        <p:spPr>
          <a:xfrm>
            <a:off x="0" y="0"/>
            <a:ext cx="9144000" cy="6838315"/>
          </a:xfrm>
          <a:prstGeom prst="rect">
            <a:avLst/>
          </a:prstGeom>
        </p:spPr>
      </p:pic>
      <p:sp>
        <p:nvSpPr>
          <p:cNvPr id="10269" name="WordArt 57"/>
          <p:cNvSpPr>
            <a:spLocks noTextEdit="1"/>
          </p:cNvSpPr>
          <p:nvPr/>
        </p:nvSpPr>
        <p:spPr>
          <a:xfrm>
            <a:off x="1371600" y="2057400"/>
            <a:ext cx="6353810" cy="129603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Tìm hiểu nội dung bài thơ</a:t>
            </a:r>
          </a:p>
        </p:txBody>
      </p:sp>
    </p:spTree>
  </p:cSld>
  <p:clrMapOvr>
    <a:masterClrMapping/>
  </p:clrMapOvr>
  <p:transition advTm="300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ắm biển"/>
          <p:cNvPicPr>
            <a:picLocks noChangeAspect="1"/>
          </p:cNvPicPr>
          <p:nvPr/>
        </p:nvPicPr>
        <p:blipFill>
          <a:blip r:embed="rId2"/>
          <a:stretch>
            <a:fillRect/>
          </a:stretch>
        </p:blipFill>
        <p:spPr>
          <a:xfrm>
            <a:off x="0" y="0"/>
            <a:ext cx="4494530" cy="3218180"/>
          </a:xfrm>
          <a:prstGeom prst="rect">
            <a:avLst/>
          </a:prstGeom>
        </p:spPr>
      </p:pic>
      <p:pic>
        <p:nvPicPr>
          <p:cNvPr id="4" name="Picture 3" descr="câu cá"/>
          <p:cNvPicPr>
            <a:picLocks noChangeAspect="1"/>
          </p:cNvPicPr>
          <p:nvPr/>
        </p:nvPicPr>
        <p:blipFill>
          <a:blip r:embed="rId3"/>
          <a:stretch>
            <a:fillRect/>
          </a:stretch>
        </p:blipFill>
        <p:spPr>
          <a:xfrm>
            <a:off x="4493895" y="14605"/>
            <a:ext cx="4632325" cy="3204210"/>
          </a:xfrm>
          <a:prstGeom prst="rect">
            <a:avLst/>
          </a:prstGeom>
        </p:spPr>
      </p:pic>
      <p:pic>
        <p:nvPicPr>
          <p:cNvPr id="5" name="Picture 4" descr="thả diều"/>
          <p:cNvPicPr>
            <a:picLocks noChangeAspect="1"/>
          </p:cNvPicPr>
          <p:nvPr/>
        </p:nvPicPr>
        <p:blipFill>
          <a:blip r:embed="rId4"/>
          <a:stretch>
            <a:fillRect/>
          </a:stretch>
        </p:blipFill>
        <p:spPr>
          <a:xfrm>
            <a:off x="0" y="3200400"/>
            <a:ext cx="4466590" cy="3619500"/>
          </a:xfrm>
          <a:prstGeom prst="rect">
            <a:avLst/>
          </a:prstGeom>
        </p:spPr>
      </p:pic>
      <p:pic>
        <p:nvPicPr>
          <p:cNvPr id="6" name="Picture 5" descr="viki-town-khu-vui-choi-tre-em"/>
          <p:cNvPicPr>
            <a:picLocks noChangeAspect="1"/>
          </p:cNvPicPr>
          <p:nvPr/>
        </p:nvPicPr>
        <p:blipFill>
          <a:blip r:embed="rId5"/>
          <a:stretch>
            <a:fillRect/>
          </a:stretch>
        </p:blipFill>
        <p:spPr>
          <a:xfrm>
            <a:off x="4495800" y="3218815"/>
            <a:ext cx="4631055" cy="315785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21027" y="1371600"/>
            <a:ext cx="7241886" cy="4462760"/>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Giáo dục: </a:t>
            </a:r>
          </a:p>
          <a:p>
            <a:r>
              <a:rPr lang="en-US" sz="4000" b="1" dirty="0">
                <a:solidFill>
                  <a:srgbClr val="005EA4"/>
                </a:solidFill>
                <a:latin typeface="Times New Roman" pitchFamily="18" charset="0"/>
                <a:cs typeface="Times New Roman" pitchFamily="18" charset="0"/>
              </a:rPr>
              <a:t>Mùa hè thật đẹp có hoa bằng lăng tím, hoa phượng đỏ </a:t>
            </a:r>
            <a:r>
              <a:rPr lang="en-US" sz="4000" b="1" dirty="0" err="1">
                <a:solidFill>
                  <a:srgbClr val="005EA4"/>
                </a:solidFill>
                <a:latin typeface="Times New Roman" pitchFamily="18" charset="0"/>
                <a:cs typeface="Times New Roman" pitchFamily="18" charset="0"/>
              </a:rPr>
              <a:t>khoe</a:t>
            </a:r>
            <a:r>
              <a:rPr lang="en-US" sz="4000" b="1" dirty="0">
                <a:solidFill>
                  <a:srgbClr val="005EA4"/>
                </a:solidFill>
                <a:latin typeface="Times New Roman" pitchFamily="18" charset="0"/>
                <a:cs typeface="Times New Roman" pitchFamily="18" charset="0"/>
              </a:rPr>
              <a:t> </a:t>
            </a:r>
            <a:r>
              <a:rPr lang="en-US" sz="4000" b="1" dirty="0" err="1">
                <a:solidFill>
                  <a:srgbClr val="005EA4"/>
                </a:solidFill>
                <a:latin typeface="Times New Roman" pitchFamily="18" charset="0"/>
                <a:cs typeface="Times New Roman" pitchFamily="18" charset="0"/>
              </a:rPr>
              <a:t>sắc</a:t>
            </a:r>
            <a:r>
              <a:rPr lang="en-US" sz="4000" b="1" dirty="0">
                <a:solidFill>
                  <a:srgbClr val="005EA4"/>
                </a:solidFill>
                <a:latin typeface="Times New Roman" pitchFamily="18" charset="0"/>
                <a:cs typeface="Times New Roman" pitchFamily="18" charset="0"/>
              </a:rPr>
              <a:t>…</a:t>
            </a:r>
          </a:p>
          <a:p>
            <a:r>
              <a:rPr lang="en-US" sz="4000" b="1" dirty="0">
                <a:solidFill>
                  <a:srgbClr val="005EA4"/>
                </a:solidFill>
                <a:latin typeface="Times New Roman" pitchFamily="18" charset="0"/>
                <a:cs typeface="Times New Roman" pitchFamily="18" charset="0"/>
              </a:rPr>
              <a:t>Tiếng ve kêu như khúc nhạc vui, mùa hè </a:t>
            </a:r>
            <a:r>
              <a:rPr lang="en-US" sz="4000" b="1" dirty="0" err="1">
                <a:solidFill>
                  <a:srgbClr val="005EA4"/>
                </a:solidFill>
                <a:latin typeface="Times New Roman" pitchFamily="18" charset="0"/>
                <a:cs typeface="Times New Roman" pitchFamily="18" charset="0"/>
              </a:rPr>
              <a:t>cũng</a:t>
            </a:r>
            <a:r>
              <a:rPr lang="en-US" sz="4000" b="1" dirty="0">
                <a:solidFill>
                  <a:srgbClr val="005EA4"/>
                </a:solidFill>
                <a:latin typeface="Times New Roman" pitchFamily="18" charset="0"/>
                <a:cs typeface="Times New Roman" pitchFamily="18" charset="0"/>
              </a:rPr>
              <a:t> </a:t>
            </a:r>
            <a:r>
              <a:rPr lang="en-US" sz="4000" b="1" dirty="0" err="1">
                <a:solidFill>
                  <a:srgbClr val="005EA4"/>
                </a:solidFill>
                <a:latin typeface="Times New Roman" pitchFamily="18" charset="0"/>
                <a:cs typeface="Times New Roman" pitchFamily="18" charset="0"/>
              </a:rPr>
              <a:t>là</a:t>
            </a:r>
            <a:r>
              <a:rPr lang="en-US" sz="4000" b="1" dirty="0">
                <a:solidFill>
                  <a:srgbClr val="005EA4"/>
                </a:solidFill>
                <a:latin typeface="Times New Roman" pitchFamily="18" charset="0"/>
                <a:cs typeface="Times New Roman" pitchFamily="18" charset="0"/>
              </a:rPr>
              <a:t> mùa mơ ước </a:t>
            </a:r>
          </a:p>
          <a:p>
            <a:r>
              <a:rPr lang="en-US" sz="4000" b="1" dirty="0">
                <a:solidFill>
                  <a:srgbClr val="005EA4"/>
                </a:solidFill>
                <a:latin typeface="Times New Roman" pitchFamily="18" charset="0"/>
                <a:cs typeface="Times New Roman" pitchFamily="18" charset="0"/>
              </a:rPr>
              <a:t>của bao bạn nhỏ</a:t>
            </a:r>
          </a:p>
        </p:txBody>
      </p:sp>
    </p:spTree>
    <p:extLst>
      <p:ext uri="{BB962C8B-B14F-4D97-AF65-F5344CB8AC3E}">
        <p14:creationId xmlns:p14="http://schemas.microsoft.com/office/powerpoint/2010/main" val="3590333370"/>
      </p:ext>
    </p:extLst>
  </p:cSld>
  <p:clrMapOvr>
    <a:masterClrMapping/>
  </p:clrMapOvr>
  <p:transition advTm="30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ền gấu"/>
          <p:cNvPicPr>
            <a:picLocks noChangeAspect="1"/>
          </p:cNvPicPr>
          <p:nvPr/>
        </p:nvPicPr>
        <p:blipFill>
          <a:blip r:embed="rId2"/>
          <a:stretch>
            <a:fillRect/>
          </a:stretch>
        </p:blipFill>
        <p:spPr>
          <a:xfrm>
            <a:off x="0" y="0"/>
            <a:ext cx="9155430" cy="6858000"/>
          </a:xfrm>
          <a:prstGeom prst="rect">
            <a:avLst/>
          </a:prstGeom>
        </p:spPr>
      </p:pic>
      <p:sp>
        <p:nvSpPr>
          <p:cNvPr id="4" name="WordArt 57"/>
          <p:cNvSpPr>
            <a:spLocks noTextEdit="1"/>
          </p:cNvSpPr>
          <p:nvPr/>
        </p:nvSpPr>
        <p:spPr>
          <a:xfrm>
            <a:off x="3154680" y="2438400"/>
            <a:ext cx="5342255" cy="204025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Dạy trẻ đọc thơ</a:t>
            </a:r>
          </a:p>
        </p:txBody>
      </p:sp>
    </p:spTree>
  </p:cSld>
  <p:clrMapOvr>
    <a:masterClrMapping/>
  </p:clrMapOvr>
  <p:transition advTm="30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90625" y="304800"/>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Trò</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chơi</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c</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ủng</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cố</a:t>
            </a: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BÉ KHÉO TAY</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200" y="1687830"/>
            <a:ext cx="3022600" cy="4233545"/>
          </a:xfrm>
          <a:prstGeom prst="rect">
            <a:avLst/>
          </a:prstGeom>
          <a:noFill/>
          <a:ln w="9525">
            <a:noFill/>
          </a:ln>
        </p:spPr>
      </p:pic>
      <p:pic>
        <p:nvPicPr>
          <p:cNvPr id="11" name="图片 73732" descr="PPT素材-12"/>
          <p:cNvPicPr>
            <a:picLocks noChangeAspect="1"/>
          </p:cNvPicPr>
          <p:nvPr/>
        </p:nvPicPr>
        <p:blipFill>
          <a:blip r:embed="rId3"/>
          <a:stretch>
            <a:fillRect/>
          </a:stretch>
        </p:blipFill>
        <p:spPr>
          <a:xfrm>
            <a:off x="2057400" y="61415"/>
            <a:ext cx="7315200" cy="4953000"/>
          </a:xfrm>
          <a:prstGeom prst="rect">
            <a:avLst/>
          </a:prstGeom>
          <a:noFill/>
          <a:ln w="9525">
            <a:noFill/>
          </a:ln>
        </p:spPr>
      </p:pic>
      <p:sp>
        <p:nvSpPr>
          <p:cNvPr id="4" name="TextBox 6">
            <a:extLst>
              <a:ext uri="{FF2B5EF4-FFF2-40B4-BE49-F238E27FC236}">
                <a16:creationId xmlns:a16="http://schemas.microsoft.com/office/drawing/2014/main" id="{174E440E-1719-4B5E-A715-ECAB178F81B0}"/>
              </a:ext>
            </a:extLst>
          </p:cNvPr>
          <p:cNvSpPr txBox="1">
            <a:spLocks noChangeArrowheads="1"/>
          </p:cNvSpPr>
          <p:nvPr/>
        </p:nvSpPr>
        <p:spPr bwMode="auto">
          <a:xfrm>
            <a:off x="2971800" y="1687830"/>
            <a:ext cx="597772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Giờ</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học</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Làm</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quen</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văn</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học</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p>
          <a:p>
            <a:pPr algn="ct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ngày</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hôm</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nay </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đã kết thúc</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a:t>
            </a:r>
            <a:endPar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endParaRPr>
          </a:p>
          <a:p>
            <a:pPr algn="ct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Cảm ơn các con!</a:t>
            </a:r>
            <a:endPar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endParaRPr>
          </a:p>
          <a:p>
            <a:pPr algn="ct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Cô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chúc</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các</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con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luôn</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chăm ngoan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học</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giỏi</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a:t>
            </a:r>
            <a:endPar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5800" y="1371600"/>
            <a:ext cx="8305800" cy="2739211"/>
          </a:xfrm>
          <a:prstGeom prst="rect">
            <a:avLst/>
          </a:prstGeom>
        </p:spPr>
        <p:txBody>
          <a:bodyPr wrap="square">
            <a:spAutoFit/>
          </a:bodyPr>
          <a:lstStyle/>
          <a:p>
            <a:pPr lvl="0" algn="just"/>
            <a:r>
              <a:rPr lang="en-US" sz="1800" b="1" dirty="0">
                <a:solidFill>
                  <a:srgbClr val="000000"/>
                </a:solidFill>
                <a:latin typeface="Times New Roman" pitchFamily="18" charset="0"/>
                <a:cs typeface="Times New Roman" pitchFamily="18" charset="0"/>
              </a:rPr>
              <a:t>                                           </a:t>
            </a:r>
            <a:r>
              <a:rPr lang="en-US" sz="2800" b="1" dirty="0">
                <a:solidFill>
                  <a:schemeClr val="accent1"/>
                </a:solidFill>
                <a:latin typeface="Times New Roman" pitchFamily="18" charset="0"/>
                <a:cs typeface="Times New Roman" pitchFamily="18" charset="0"/>
              </a:rPr>
              <a:t>I. Mục đích yêu cầu:</a:t>
            </a:r>
            <a:endParaRPr lang="en-US" sz="2800" dirty="0">
              <a:solidFill>
                <a:schemeClr val="accent1"/>
              </a:solidFill>
              <a:latin typeface="Times New Roman" pitchFamily="18" charset="0"/>
              <a:cs typeface="Times New Roman" pitchFamily="18" charset="0"/>
            </a:endParaRPr>
          </a:p>
          <a:p>
            <a:pPr lvl="0" algn="just" eaLnBrk="0" hangingPunct="0"/>
            <a:r>
              <a:rPr lang="en-US" sz="1800" b="1" dirty="0">
                <a:solidFill>
                  <a:srgbClr val="000000"/>
                </a:solidFill>
                <a:latin typeface="Times New Roman" pitchFamily="18" charset="0"/>
                <a:cs typeface="Times New Roman" pitchFamily="18" charset="0"/>
              </a:rPr>
              <a:t>          </a:t>
            </a:r>
          </a:p>
          <a:p>
            <a:pPr lvl="0" algn="just" eaLnBrk="0" hangingPunct="0"/>
            <a:r>
              <a:rPr lang="en-US" sz="1800" b="1" dirty="0">
                <a:solidFill>
                  <a:srgbClr val="000000"/>
                </a:solidFill>
                <a:latin typeface="Times New Roman" pitchFamily="18" charset="0"/>
                <a:cs typeface="Times New Roman" pitchFamily="18" charset="0"/>
              </a:rPr>
              <a:t>           1. Kiến thức</a:t>
            </a:r>
            <a:r>
              <a:rPr lang="en-US" sz="1800" dirty="0">
                <a:solidFill>
                  <a:srgbClr val="000000"/>
                </a:solidFill>
                <a:latin typeface="Times New Roman" pitchFamily="18" charset="0"/>
                <a:cs typeface="Times New Roman" pitchFamily="18" charset="0"/>
              </a:rPr>
              <a:t>: Trẻ cảm nhận vần điệu và nội dung bài thơ, biết mùa hạ là mùa hè, thời tiết khô ráo, gây gắt, là mùa nghỉ hè của các cháu thiếu nhi…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a:solidFill>
                  <a:srgbClr val="000000"/>
                </a:solidFill>
                <a:latin typeface="Times New Roman" pitchFamily="18" charset="0"/>
                <a:cs typeface="Times New Roman" pitchFamily="18" charset="0"/>
              </a:rPr>
              <a:t>2. Kỹ năng: </a:t>
            </a:r>
            <a:r>
              <a:rPr lang="en-US" sz="1800" dirty="0">
                <a:solidFill>
                  <a:srgbClr val="000000"/>
                </a:solidFill>
                <a:latin typeface="Times New Roman" pitchFamily="18" charset="0"/>
                <a:cs typeface="Times New Roman" pitchFamily="18" charset="0"/>
              </a:rPr>
              <a:t>Trẻ đọc thơ diễn cảm, thể hiện được sự quan tâm của cháu đến mọi người qua nét mặt, điệu bộ qua bài.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 Phát triển ngôn ngữ mạch lạc, khả năng ghi nhớ có chủ định.</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a:solidFill>
                  <a:srgbClr val="000000"/>
                </a:solidFill>
                <a:latin typeface="Times New Roman" pitchFamily="18" charset="0"/>
                <a:cs typeface="Times New Roman" pitchFamily="18" charset="0"/>
              </a:rPr>
              <a:t>3. Thái độ:</a:t>
            </a:r>
            <a:r>
              <a:rPr lang="en-US" sz="1800" dirty="0">
                <a:solidFill>
                  <a:srgbClr val="000000"/>
                </a:solidFill>
                <a:latin typeface="Times New Roman" pitchFamily="18" charset="0"/>
                <a:cs typeface="Times New Roman" pitchFamily="18" charset="0"/>
              </a:rPr>
              <a:t> Qua bài thơ giáo dục cháu biết qu‎ trọng các mùa trong năm, mùa nào cũng là mùa đẹp nhất…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95895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040971" y="1219200"/>
            <a:ext cx="6903308" cy="2492990"/>
          </a:xfrm>
          <a:prstGeom prst="rect">
            <a:avLst/>
          </a:prstGeom>
        </p:spPr>
        <p:txBody>
          <a:bodyPr wrap="square">
            <a:spAutoFit/>
          </a:bodyPr>
          <a:lstStyle/>
          <a:p>
            <a:pPr algn="ctr"/>
            <a:r>
              <a:rPr lang="vi-VN" sz="2800" b="1" dirty="0">
                <a:solidFill>
                  <a:schemeClr val="accent1"/>
                </a:solidFill>
                <a:latin typeface="Times New Roman" pitchFamily="18" charset="0"/>
                <a:cs typeface="Times New Roman" pitchFamily="18" charset="0"/>
              </a:rPr>
              <a:t>II. CHUẨN BỊ:</a:t>
            </a:r>
            <a:endParaRPr lang="en-US" sz="2800" b="1" dirty="0">
              <a:solidFill>
                <a:schemeClr val="accent1"/>
              </a:solidFill>
              <a:latin typeface="Times New Roman" pitchFamily="18" charset="0"/>
              <a:cs typeface="Times New Roman" pitchFamily="18" charset="0"/>
            </a:endParaRPr>
          </a:p>
          <a:p>
            <a:pPr algn="ctr"/>
            <a:r>
              <a:rPr lang="vi-VN" sz="2800" dirty="0">
                <a:solidFill>
                  <a:schemeClr val="accent1"/>
                </a:solidFill>
                <a:latin typeface="Times New Roman" pitchFamily="18" charset="0"/>
                <a:cs typeface="Times New Roman" pitchFamily="18" charset="0"/>
              </a:rPr>
              <a:t/>
            </a:r>
            <a:br>
              <a:rPr lang="vi-VN" sz="2800" dirty="0">
                <a:solidFill>
                  <a:schemeClr val="accent1"/>
                </a:solidFill>
                <a:latin typeface="Times New Roman" pitchFamily="18" charset="0"/>
                <a:cs typeface="Times New Roman" pitchFamily="18" charset="0"/>
              </a:rPr>
            </a:br>
            <a:r>
              <a:rPr lang="vi-VN" sz="2000" dirty="0">
                <a:latin typeface="Times New Roman" pitchFamily="18" charset="0"/>
                <a:cs typeface="Times New Roman" pitchFamily="18" charset="0"/>
              </a:rPr>
              <a:t>- Cho trẻ làm quen với bài thơ "Mùa hạ tuyệt vời " của Phạm</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Hưng Long ...</a:t>
            </a:r>
            <a:endParaRPr lang="en-US" sz="2000" dirty="0">
              <a:latin typeface="Times New Roman" pitchFamily="18" charset="0"/>
              <a:cs typeface="Times New Roman" pitchFamily="18" charset="0"/>
            </a:endParaRPr>
          </a:p>
          <a:p>
            <a:pPr algn="ctr"/>
            <a:r>
              <a:rPr lang="vi-VN" sz="2000" dirty="0">
                <a:latin typeface="Times New Roman" pitchFamily="18" charset="0"/>
                <a:cs typeface="Times New Roman" pitchFamily="18" charset="0"/>
              </a:rPr>
              <a:t>- Sưu tầm tranh minh họa về các mùa, tranh vẽ về mùa hè ...</a:t>
            </a:r>
            <a:br>
              <a:rPr lang="vi-VN" sz="2000" dirty="0">
                <a:latin typeface="Times New Roman" pitchFamily="18" charset="0"/>
                <a:cs typeface="Times New Roman" pitchFamily="18" charset="0"/>
              </a:rPr>
            </a:b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 Cắt sẵn một số váy áo búp bê bằng giấy trắng , một số mẫu đã trang trí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453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7B466A-B0C6-BF8A-CEAC-957E70E0BCEA}"/>
              </a:ext>
            </a:extLst>
          </p:cNvPr>
          <p:cNvPicPr>
            <a:picLocks noChangeAspect="1"/>
          </p:cNvPicPr>
          <p:nvPr/>
        </p:nvPicPr>
        <p:blipFill rotWithShape="1">
          <a:blip r:embed="rId2"/>
          <a:srcRect b="3795"/>
          <a:stretch/>
        </p:blipFill>
        <p:spPr>
          <a:xfrm>
            <a:off x="0" y="0"/>
            <a:ext cx="9144000" cy="6858000"/>
          </a:xfrm>
          <a:prstGeom prst="rect">
            <a:avLst/>
          </a:prstGeom>
        </p:spPr>
      </p:pic>
      <p:sp>
        <p:nvSpPr>
          <p:cNvPr id="2" name="TextBox 1">
            <a:extLst>
              <a:ext uri="{FF2B5EF4-FFF2-40B4-BE49-F238E27FC236}">
                <a16:creationId xmlns:a16="http://schemas.microsoft.com/office/drawing/2014/main" id="{61C763D9-A831-0625-6B19-FA04D4ADA690}"/>
              </a:ext>
            </a:extLst>
          </p:cNvPr>
          <p:cNvSpPr txBox="1"/>
          <p:nvPr/>
        </p:nvSpPr>
        <p:spPr>
          <a:xfrm>
            <a:off x="2000250" y="2274838"/>
            <a:ext cx="5143500" cy="1154162"/>
          </a:xfrm>
          <a:prstGeom prst="rect">
            <a:avLst/>
          </a:prstGeom>
          <a:noFill/>
        </p:spPr>
        <p:txBody>
          <a:bodyPr>
            <a:spAutoFit/>
          </a:bodyPr>
          <a:lstStyle/>
          <a:p>
            <a:pPr algn="ctr">
              <a:defRPr/>
            </a:pPr>
            <a:r>
              <a:rPr lang="en-US" sz="2700" b="1">
                <a:latin typeface="Times New Roman" pitchFamily="18" charset="0"/>
                <a:cs typeface="Times New Roman" pitchFamily="18" charset="0"/>
              </a:rPr>
              <a:t>Trẻ hát và vận động:</a:t>
            </a:r>
          </a:p>
          <a:p>
            <a:pPr algn="ctr">
              <a:defRPr/>
            </a:pPr>
            <a:r>
              <a:rPr lang="en-US" sz="4200" b="1">
                <a:solidFill>
                  <a:srgbClr val="1E07C9"/>
                </a:solidFill>
                <a:latin typeface="Times New Roman" pitchFamily="18" charset="0"/>
                <a:cs typeface="Times New Roman" pitchFamily="18" charset="0"/>
              </a:rPr>
              <a:t>“Bé yêu biển lắm”</a:t>
            </a:r>
            <a:endParaRPr lang="en-US" sz="4200" b="1" dirty="0">
              <a:solidFill>
                <a:srgbClr val="1E07C9"/>
              </a:solidFill>
              <a:latin typeface="Times New Roman" pitchFamily="18" charset="0"/>
              <a:cs typeface="Times New Roman" pitchFamily="18" charset="0"/>
            </a:endParaRPr>
          </a:p>
        </p:txBody>
      </p:sp>
    </p:spTree>
    <p:extLst>
      <p:ext uri="{BB962C8B-B14F-4D97-AF65-F5344CB8AC3E}">
        <p14:creationId xmlns:p14="http://schemas.microsoft.com/office/powerpoint/2010/main" val="31812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10" descr="Happy Cute Little Kid Boy With Light Idea Stock Vector - Illustration of  homework, school: 17707992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7" b="93311" l="10000" r="90000">
                        <a14:foregroundMark x1="38500" y1="30726" x2="56875" y2="32766"/>
                        <a14:foregroundMark x1="53125" y1="87188" x2="53125" y2="87188"/>
                        <a14:foregroundMark x1="53125" y1="86168" x2="53125" y2="86168"/>
                        <a14:foregroundMark x1="53000" y1="82200" x2="54250" y2="90703"/>
                        <a14:foregroundMark x1="54750" y1="88209" x2="58750" y2="89116"/>
                        <a14:foregroundMark x1="45000" y1="81746" x2="44625" y2="89116"/>
                        <a14:foregroundMark x1="36250" y1="89683" x2="42375" y2="86281"/>
                        <a14:foregroundMark x1="25500" y1="48299" x2="37125" y2="52948"/>
                        <a14:foregroundMark x1="25375" y1="47619" x2="24500" y2="50454"/>
                        <a14:foregroundMark x1="24500" y1="48526" x2="24000" y2="50113"/>
                      </a14:backgroundRemoval>
                    </a14:imgEffect>
                  </a14:imgLayer>
                </a14:imgProps>
              </a:ext>
              <a:ext uri="{28A0092B-C50C-407E-A947-70E740481C1C}">
                <a14:useLocalDpi xmlns:a14="http://schemas.microsoft.com/office/drawing/2010/main" val="0"/>
              </a:ext>
            </a:extLst>
          </a:blip>
          <a:srcRect/>
          <a:stretch>
            <a:fillRect/>
          </a:stretch>
        </p:blipFill>
        <p:spPr bwMode="auto">
          <a:xfrm>
            <a:off x="-761999" y="2819400"/>
            <a:ext cx="4114800" cy="436743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6" descr="Cute Little Kid Boy Read Book And Confused With Question Mark Stock Vector  - Illustration of cute, kawaii: 177079831"/>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26" b="89935" l="10000" r="90000">
                        <a14:foregroundMark x1="38313" y1="28774" x2="46438" y2="28774"/>
                        <a14:foregroundMark x1="48688" y1="24571" x2="54000" y2="27057"/>
                        <a14:foregroundMark x1="33500" y1="86442" x2="41813" y2="84073"/>
                        <a14:foregroundMark x1="42188" y1="79574" x2="42500" y2="84606"/>
                        <a14:foregroundMark x1="35438" y1="85080" x2="39875" y2="82060"/>
                        <a14:foregroundMark x1="44313" y1="79218" x2="44313" y2="84429"/>
                        <a14:foregroundMark x1="54375" y1="79041" x2="53438" y2="85080"/>
                        <a14:foregroundMark x1="53125" y1="80758" x2="53438" y2="8460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714999" y="3276600"/>
            <a:ext cx="3987104" cy="41064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63453" y="1740846"/>
            <a:ext cx="4572000" cy="521970"/>
          </a:xfrm>
          <a:prstGeom prst="rect">
            <a:avLst/>
          </a:prstGeom>
        </p:spPr>
        <p:txBody>
          <a:bodyPr>
            <a:spAutoFit/>
          </a:bodyPr>
          <a:lstStyle/>
          <a:p>
            <a:pPr lvl="0"/>
            <a:r>
              <a:rPr lang="en-US" altLang="en-US" sz="2800" b="1">
                <a:solidFill>
                  <a:srgbClr val="FF1D1D"/>
                </a:solidFill>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864329" y="2283651"/>
            <a:ext cx="5770245" cy="1445260"/>
          </a:xfrm>
          <a:prstGeom prst="rect">
            <a:avLst/>
          </a:prstGeom>
        </p:spPr>
        <p:txBody>
          <a:bodyPr wrap="square">
            <a:spAutoFit/>
          </a:bodyPr>
          <a:lstStyle/>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Hoạt động 1:</a:t>
            </a:r>
          </a:p>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Trò chuyện về mùa hè</a:t>
            </a:r>
          </a:p>
        </p:txBody>
      </p:sp>
      <p:sp>
        <p:nvSpPr>
          <p:cNvPr id="2" name="TextBox 1"/>
          <p:cNvSpPr txBox="1"/>
          <p:nvPr/>
        </p:nvSpPr>
        <p:spPr>
          <a:xfrm>
            <a:off x="1441496" y="904272"/>
            <a:ext cx="6615914" cy="646331"/>
          </a:xfrm>
          <a:prstGeom prst="rect">
            <a:avLst/>
          </a:prstGeom>
          <a:noFill/>
        </p:spPr>
        <p:txBody>
          <a:bodyPr wrap="none" rtlCol="0">
            <a:spAutoFit/>
          </a:bodyPr>
          <a:lstStyle/>
          <a:p>
            <a:r>
              <a:rPr lang="en-US" sz="3600" dirty="0">
                <a:solidFill>
                  <a:schemeClr val="accent2"/>
                </a:solidFill>
                <a:latin typeface="Times New Roman" pitchFamily="18" charset="0"/>
                <a:cs typeface="Times New Roman" pitchFamily="18" charset="0"/>
              </a:rPr>
              <a:t>I. Phương pháp, hình thức tổ chức:</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500" fill="hold"/>
                                        <p:tgtEl>
                                          <p:spTgt spid="187"/>
                                        </p:tgtEl>
                                        <p:attrNameLst>
                                          <p:attrName>ppt_x</p:attrName>
                                        </p:attrNameLst>
                                      </p:cBhvr>
                                      <p:tavLst>
                                        <p:tav tm="0">
                                          <p:val>
                                            <p:strVal val="#ppt_x"/>
                                          </p:val>
                                        </p:tav>
                                        <p:tav tm="100000">
                                          <p:val>
                                            <p:strVal val="#ppt_x"/>
                                          </p:val>
                                        </p:tav>
                                      </p:tavLst>
                                    </p:anim>
                                    <p:anim calcmode="lin" valueType="num">
                                      <p:cBhvr additive="base">
                                        <p:cTn id="8" dur="500" fill="hold"/>
                                        <p:tgtEl>
                                          <p:spTgt spid="187"/>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8"/>
                                        </p:tgtEl>
                                        <p:attrNameLst>
                                          <p:attrName>style.visibility</p:attrName>
                                        </p:attrNameLst>
                                      </p:cBhvr>
                                      <p:to>
                                        <p:strVal val="visible"/>
                                      </p:to>
                                    </p:set>
                                    <p:animEffect transition="in" filter="fade">
                                      <p:cBhvr>
                                        <p:cTn id="18" dur="1000"/>
                                        <p:tgtEl>
                                          <p:spTgt spid="188"/>
                                        </p:tgtEl>
                                      </p:cBhvr>
                                    </p:animEffect>
                                    <p:anim calcmode="lin" valueType="num">
                                      <p:cBhvr>
                                        <p:cTn id="19" dur="1000" fill="hold"/>
                                        <p:tgtEl>
                                          <p:spTgt spid="188"/>
                                        </p:tgtEl>
                                        <p:attrNameLst>
                                          <p:attrName>ppt_x</p:attrName>
                                        </p:attrNameLst>
                                      </p:cBhvr>
                                      <p:tavLst>
                                        <p:tav tm="0">
                                          <p:val>
                                            <p:strVal val="#ppt_x"/>
                                          </p:val>
                                        </p:tav>
                                        <p:tav tm="100000">
                                          <p:val>
                                            <p:strVal val="#ppt_x"/>
                                          </p:val>
                                        </p:tav>
                                      </p:tavLst>
                                    </p:anim>
                                    <p:anim calcmode="lin" valueType="num">
                                      <p:cBhvr>
                                        <p:cTn id="20" dur="1000" fill="hold"/>
                                        <p:tgtEl>
                                          <p:spTgt spid="188"/>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68057" y="292283"/>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Hoạt động 2: </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Đọc</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thơ</a:t>
            </a:r>
            <a:endPar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endParaRP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dirty="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MÙA HẠ TUYỆT VỜI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4648200"/>
            <a:ext cx="409892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Bằng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lăng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đang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mở</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pic>
        <p:nvPicPr>
          <p:cNvPr id="3" name="Picture 2" descr="bằng lăng"/>
          <p:cNvPicPr>
            <a:picLocks noChangeAspect="1"/>
          </p:cNvPicPr>
          <p:nvPr/>
        </p:nvPicPr>
        <p:blipFill>
          <a:blip r:embed="rId2"/>
          <a:stretch>
            <a:fillRect/>
          </a:stretch>
        </p:blipFill>
        <p:spPr>
          <a:xfrm>
            <a:off x="635" y="0"/>
            <a:ext cx="4623435" cy="4385945"/>
          </a:xfrm>
          <a:prstGeom prst="rect">
            <a:avLst/>
          </a:prstGeom>
        </p:spPr>
      </p:pic>
      <p:pic>
        <p:nvPicPr>
          <p:cNvPr id="5" name="Picture 4" descr="phượng vĩ"/>
          <p:cNvPicPr>
            <a:picLocks noChangeAspect="1"/>
          </p:cNvPicPr>
          <p:nvPr/>
        </p:nvPicPr>
        <p:blipFill>
          <a:blip r:embed="rId3"/>
          <a:stretch>
            <a:fillRect/>
          </a:stretch>
        </p:blipFill>
        <p:spPr>
          <a:xfrm>
            <a:off x="4624070" y="0"/>
            <a:ext cx="4519930" cy="4385945"/>
          </a:xfrm>
          <a:prstGeom prst="rect">
            <a:avLst/>
          </a:prstGeom>
        </p:spPr>
      </p:pic>
      <p:sp>
        <p:nvSpPr>
          <p:cNvPr id="6" name="Text Box 4"/>
          <p:cNvSpPr txBox="1">
            <a:spLocks noChangeArrowheads="1"/>
          </p:cNvSpPr>
          <p:nvPr/>
        </p:nvSpPr>
        <p:spPr bwMode="auto">
          <a:xfrm>
            <a:off x="3962400" y="4648200"/>
            <a:ext cx="513778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Phượng</a:t>
            </a:r>
            <a:r>
              <a:rPr lang="en-US" altLang="en-US" sz="2800" b="1" dirty="0">
                <a:solidFill>
                  <a:srgbClr val="0070C0"/>
                </a:solidFill>
                <a:latin typeface="Times New Roman" panose="02020603050405020304" pitchFamily="18" charset="0"/>
                <a:cs typeface="Times New Roman" panose="02020603050405020304" pitchFamily="18" charset="0"/>
              </a:rPr>
              <a:t> rung </a:t>
            </a:r>
            <a:r>
              <a:rPr lang="en-US" altLang="en-US" sz="2800" b="1" dirty="0" err="1">
                <a:solidFill>
                  <a:srgbClr val="0070C0"/>
                </a:solidFill>
                <a:latin typeface="Times New Roman" panose="02020603050405020304" pitchFamily="18" charset="0"/>
                <a:cs typeface="Times New Roman" panose="02020603050405020304" pitchFamily="18" charset="0"/>
              </a:rPr>
              <a:t>rinh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mắt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cười</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advTm="3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heckerboard(across)">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4"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0200" y="4572000"/>
            <a:ext cx="618871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3200" b="1" dirty="0">
                <a:solidFill>
                  <a:srgbClr val="002060"/>
                </a:solidFill>
                <a:latin typeface="Times New Roman" panose="02020603050405020304" pitchFamily="18" charset="0"/>
                <a:cs typeface="Times New Roman" panose="02020603050405020304" pitchFamily="18" charset="0"/>
              </a:rPr>
              <a:t>Ve </a:t>
            </a:r>
            <a:r>
              <a:rPr lang="en-US" altLang="en-US" sz="3200" b="1" dirty="0" err="1">
                <a:solidFill>
                  <a:srgbClr val="002060"/>
                </a:solidFill>
                <a:latin typeface="Times New Roman" panose="02020603050405020304" pitchFamily="18" charset="0"/>
                <a:cs typeface="Times New Roman" panose="02020603050405020304" pitchFamily="18" charset="0"/>
              </a:rPr>
              <a:t>đâu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đây</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lấp</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ló</a:t>
            </a:r>
            <a:endParaRPr lang="en-US" altLang="en-US" sz="3200" b="1" dirty="0">
              <a:solidFill>
                <a:srgbClr val="002060"/>
              </a:solidFill>
              <a:latin typeface="Times New Roman" panose="02020603050405020304" pitchFamily="18" charset="0"/>
              <a:cs typeface="Times New Roman" panose="02020603050405020304" pitchFamily="18" charset="0"/>
            </a:endParaRPr>
          </a:p>
          <a:p>
            <a:pPr algn="ctr" eaLnBrk="1" hangingPunct="1"/>
            <a:r>
              <a:rPr lang="en-US" altLang="en-US" sz="3200" b="1" dirty="0">
                <a:solidFill>
                  <a:srgbClr val="002060"/>
                </a:solidFill>
                <a:latin typeface="Times New Roman" panose="02020603050405020304" pitchFamily="18" charset="0"/>
                <a:cs typeface="Times New Roman" panose="02020603050405020304" pitchFamily="18" charset="0"/>
              </a:rPr>
              <a:t>Ca </a:t>
            </a:r>
            <a:r>
              <a:rPr lang="en-US" altLang="en-US" sz="3200" b="1" dirty="0" err="1">
                <a:solidFill>
                  <a:srgbClr val="002060"/>
                </a:solidFill>
                <a:latin typeface="Times New Roman" panose="02020603050405020304" pitchFamily="18" charset="0"/>
                <a:cs typeface="Times New Roman" panose="02020603050405020304" pitchFamily="18" charset="0"/>
              </a:rPr>
              <a:t>muôn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khúc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nhạc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vui</a:t>
            </a:r>
            <a:endParaRPr lang="en-US" altLang="en-US" sz="3200" b="1" dirty="0">
              <a:solidFill>
                <a:srgbClr val="002060"/>
              </a:solidFill>
              <a:latin typeface="Times New Roman" panose="02020603050405020304" pitchFamily="18" charset="0"/>
              <a:cs typeface="Times New Roman" panose="02020603050405020304" pitchFamily="18" charset="0"/>
            </a:endParaRPr>
          </a:p>
        </p:txBody>
      </p:sp>
      <p:pic>
        <p:nvPicPr>
          <p:cNvPr id="3" name="Picture 2" descr="ve sầu"/>
          <p:cNvPicPr>
            <a:picLocks noChangeAspect="1"/>
          </p:cNvPicPr>
          <p:nvPr/>
        </p:nvPicPr>
        <p:blipFill>
          <a:blip r:embed="rId2"/>
          <a:stretch>
            <a:fillRect/>
          </a:stretch>
        </p:blipFill>
        <p:spPr>
          <a:xfrm>
            <a:off x="0" y="0"/>
            <a:ext cx="4677410" cy="4157980"/>
          </a:xfrm>
          <a:prstGeom prst="rect">
            <a:avLst/>
          </a:prstGeom>
        </p:spPr>
      </p:pic>
      <p:pic>
        <p:nvPicPr>
          <p:cNvPr id="4" name="Picture 3"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3" name="Picture 12" descr="ve sầu"/>
          <p:cNvPicPr>
            <a:picLocks noChangeAspect="1"/>
          </p:cNvPicPr>
          <p:nvPr/>
        </p:nvPicPr>
        <p:blipFill>
          <a:blip r:embed="rId2"/>
          <a:stretch>
            <a:fillRect/>
          </a:stretch>
        </p:blipFill>
        <p:spPr>
          <a:xfrm>
            <a:off x="0" y="0"/>
            <a:ext cx="4677410" cy="4157980"/>
          </a:xfrm>
          <a:prstGeom prst="rect">
            <a:avLst/>
          </a:prstGeom>
        </p:spPr>
      </p:pic>
      <p:sp>
        <p:nvSpPr>
          <p:cNvPr id="14" name="Text Box 13"/>
          <p:cNvSpPr txBox="1"/>
          <p:nvPr/>
        </p:nvSpPr>
        <p:spPr>
          <a:xfrm>
            <a:off x="2459990" y="2824480"/>
            <a:ext cx="309880" cy="275590"/>
          </a:xfrm>
          <a:prstGeom prst="rect">
            <a:avLst/>
          </a:prstGeom>
          <a:noFill/>
        </p:spPr>
        <p:txBody>
          <a:bodyPr wrap="none" rtlCol="0">
            <a:spAutoFit/>
          </a:bodyPr>
          <a:lstStyle/>
          <a:p>
            <a:endParaRPr lang="en-US"/>
          </a:p>
        </p:txBody>
      </p:sp>
      <p:pic>
        <p:nvPicPr>
          <p:cNvPr id="15" name="Picture 14"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6" name="Picture 15" descr="ve sầu"/>
          <p:cNvPicPr>
            <a:picLocks noChangeAspect="1"/>
          </p:cNvPicPr>
          <p:nvPr/>
        </p:nvPicPr>
        <p:blipFill>
          <a:blip r:embed="rId2"/>
          <a:stretch>
            <a:fillRect/>
          </a:stretch>
        </p:blipFill>
        <p:spPr>
          <a:xfrm>
            <a:off x="0" y="0"/>
            <a:ext cx="4677410" cy="4157980"/>
          </a:xfrm>
          <a:prstGeom prst="rect">
            <a:avLst/>
          </a:prstGeom>
        </p:spPr>
      </p:pic>
      <p:sp>
        <p:nvSpPr>
          <p:cNvPr id="17" name="Text Box 16"/>
          <p:cNvSpPr txBox="1"/>
          <p:nvPr/>
        </p:nvSpPr>
        <p:spPr>
          <a:xfrm>
            <a:off x="2459990" y="2824480"/>
            <a:ext cx="309880" cy="275590"/>
          </a:xfrm>
          <a:prstGeom prst="rect">
            <a:avLst/>
          </a:prstGeom>
          <a:noFill/>
        </p:spPr>
        <p:txBody>
          <a:bodyPr wrap="none" rtlCol="0">
            <a:spAutoFit/>
          </a:bodyPr>
          <a:lstStyle/>
          <a:p>
            <a:endParaRPr lang="en-US"/>
          </a:p>
        </p:txBody>
      </p:sp>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6"/>
                                        </p:tgtEl>
                                        <p:attrNameLst>
                                          <p:attrName>style.visibility</p:attrName>
                                        </p:attrNameLst>
                                      </p:cBhvr>
                                      <p:to>
                                        <p:strVal val="visible"/>
                                      </p:to>
                                    </p:set>
                                    <p:anim calcmode="discrete" valueType="clr">
                                      <p:cBhvr override="childStyle">
                                        <p:cTn id="7" dur="80"/>
                                        <p:tgtEl>
                                          <p:spTgt spid="163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6"/>
                                        </p:tgtEl>
                                        <p:attrNameLst>
                                          <p:attrName>fillcolor</p:attrName>
                                        </p:attrNameLst>
                                      </p:cBhvr>
                                      <p:tavLst>
                                        <p:tav tm="0">
                                          <p:val>
                                            <p:clrVal>
                                              <a:schemeClr val="accent2"/>
                                            </p:clrVal>
                                          </p:val>
                                        </p:tav>
                                        <p:tav tm="50000">
                                          <p:val>
                                            <p:clrVal>
                                              <a:schemeClr val="hlink"/>
                                            </p:clrVal>
                                          </p:val>
                                        </p:tav>
                                      </p:tavLst>
                                    </p:anim>
                                    <p:set>
                                      <p:cBhvr>
                                        <p:cTn id="9" dur="80"/>
                                        <p:tgtEl>
                                          <p:spTgt spid="1638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6" grpId="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 y="5157716"/>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Trời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xanh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cao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thế</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Nắng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rọi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khắp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muôn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nơi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 Box 4"/>
          <p:cNvSpPr txBox="1">
            <a:spLocks noChangeArrowheads="1"/>
          </p:cNvSpPr>
          <p:nvPr/>
        </p:nvSpPr>
        <p:spPr bwMode="auto">
          <a:xfrm>
            <a:off x="4650526" y="5182794"/>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Như</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sợi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chỉ</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nhỏ</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ext Box 4"/>
          <p:cNvSpPr txBox="1">
            <a:spLocks noChangeArrowheads="1"/>
          </p:cNvSpPr>
          <p:nvPr/>
        </p:nvSpPr>
        <p:spPr bwMode="auto">
          <a:xfrm>
            <a:off x="457200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Để nối đất với trời</a:t>
            </a:r>
          </a:p>
        </p:txBody>
      </p:sp>
      <p:pic>
        <p:nvPicPr>
          <p:cNvPr id="10" name="Picture 9" descr="trời,đất"/>
          <p:cNvPicPr>
            <a:picLocks noChangeAspect="1"/>
          </p:cNvPicPr>
          <p:nvPr/>
        </p:nvPicPr>
        <p:blipFill>
          <a:blip r:embed="rId2"/>
          <a:stretch>
            <a:fillRect/>
          </a:stretch>
        </p:blipFill>
        <p:spPr>
          <a:xfrm>
            <a:off x="0" y="0"/>
            <a:ext cx="9144000" cy="5029200"/>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p:tgtEl>
                                          <p:spTgt spid="17410"/>
                                        </p:tgtEl>
                                        <p:attrNameLst>
                                          <p:attrName>ppt_y</p:attrName>
                                        </p:attrNameLst>
                                      </p:cBhvr>
                                      <p:tavLst>
                                        <p:tav tm="0">
                                          <p:val>
                                            <p:strVal val="#ppt_y+#ppt_h*1.125000"/>
                                          </p:val>
                                        </p:tav>
                                        <p:tav tm="100000">
                                          <p:val>
                                            <p:strVal val="#ppt_y"/>
                                          </p:val>
                                        </p:tav>
                                      </p:tavLst>
                                    </p:anim>
                                    <p:animEffect transition="in" filter="wipe(up)">
                                      <p:cBhvr>
                                        <p:cTn id="13" dur="500"/>
                                        <p:tgtEl>
                                          <p:spTgt spid="174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p:bldP spid="17410" grpId="1" animBg="1"/>
      <p:bldP spid="7" grpId="0" bldLvl="0" animBg="1"/>
      <p:bldP spid="7" grpId="1" animBg="1"/>
      <p:bldP spid="8" grpId="0" bldLvl="0" animBg="1"/>
      <p:bldP spid="8" grpId="1" animBg="1"/>
      <p:bldP spid="9" grpId="0" bldLvl="0" animBg="1"/>
      <p:bldP spid="9"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220</Words>
  <Application>Microsoft Office PowerPoint</Application>
  <PresentationFormat>On-screen Show (4:3)</PresentationFormat>
  <Paragraphs>49</Paragraphs>
  <Slides>16</Slides>
  <Notes>3</Notes>
  <HiddenSlides>0</HiddenSlides>
  <MMClips>0</MMClips>
  <ScaleCrop>false</ScaleCrop>
  <HeadingPairs>
    <vt:vector size="8" baseType="variant">
      <vt:variant>
        <vt:lpstr>Fonts Used</vt:lpstr>
      </vt:variant>
      <vt:variant>
        <vt:i4>8</vt:i4>
      </vt:variant>
      <vt:variant>
        <vt:lpstr>Theme</vt:lpstr>
      </vt:variant>
      <vt:variant>
        <vt:i4>4</vt:i4>
      </vt:variant>
      <vt:variant>
        <vt:lpstr>Slide Titles</vt:lpstr>
      </vt:variant>
      <vt:variant>
        <vt:i4>16</vt:i4>
      </vt:variant>
      <vt:variant>
        <vt:lpstr>Custom Shows</vt:lpstr>
      </vt:variant>
      <vt:variant>
        <vt:i4>1</vt:i4>
      </vt:variant>
    </vt:vector>
  </HeadingPairs>
  <TitlesOfParts>
    <vt:vector size="29" baseType="lpstr">
      <vt:lpstr>微软雅黑</vt:lpstr>
      <vt:lpstr>微软雅黑</vt:lpstr>
      <vt:lpstr>宋体</vt:lpstr>
      <vt:lpstr>Arial</vt:lpstr>
      <vt:lpstr>Calibri</vt:lpstr>
      <vt:lpstr>等线</vt:lpstr>
      <vt:lpstr>HP001 5H</vt:lpstr>
      <vt:lpstr>Times New Roman</vt:lpstr>
      <vt:lpstr>Default Design</vt:lpstr>
      <vt:lpstr>包图主题2</vt:lpstr>
      <vt:lpstr>2_包图主题2</vt:lpstr>
      <vt:lpstr>3_包图主题2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THT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Huu Phuc</dc:creator>
  <cp:lastModifiedBy>HP</cp:lastModifiedBy>
  <cp:revision>393</cp:revision>
  <dcterms:created xsi:type="dcterms:W3CDTF">2009-10-23T09:00:00Z</dcterms:created>
  <dcterms:modified xsi:type="dcterms:W3CDTF">2025-08-14T16:56:16Z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298D12D5C9974D71A3746D64CF8FC4B7</vt:lpwstr>
  </property>
  <property fmtid="{D5CDD505-2E9C-101B-9397-08002B2CF9AE}" pid="3" name="KSOProductBuildVer">
    <vt:lpwstr>1033-11.2.0.11029</vt:lpwstr>
  </property>
</Properties>
</file>