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300" r:id="rId3"/>
    <p:sldId id="301" r:id="rId4"/>
    <p:sldId id="302" r:id="rId5"/>
    <p:sldId id="261" r:id="rId6"/>
    <p:sldId id="259" r:id="rId7"/>
    <p:sldId id="303" r:id="rId8"/>
    <p:sldId id="304" r:id="rId9"/>
    <p:sldId id="296" r:id="rId10"/>
    <p:sldId id="290" r:id="rId11"/>
    <p:sldId id="295" r:id="rId12"/>
    <p:sldId id="293" r:id="rId13"/>
    <p:sldId id="305" r:id="rId14"/>
    <p:sldId id="311" r:id="rId15"/>
    <p:sldId id="312" r:id="rId16"/>
    <p:sldId id="313" r:id="rId17"/>
    <p:sldId id="314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7" d="100"/>
          <a:sy n="77" d="100"/>
        </p:scale>
        <p:origin x="-1116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515FD-9796-4B00-92CF-CD968C58B2EB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0C05-BED4-469A-87F8-EC7FB7591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926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515FD-9796-4B00-92CF-CD968C58B2EB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0C05-BED4-469A-87F8-EC7FB7591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006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515FD-9796-4B00-92CF-CD968C58B2EB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0C05-BED4-469A-87F8-EC7FB7591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6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515FD-9796-4B00-92CF-CD968C58B2EB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0C05-BED4-469A-87F8-EC7FB7591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372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515FD-9796-4B00-92CF-CD968C58B2EB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0C05-BED4-469A-87F8-EC7FB7591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239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515FD-9796-4B00-92CF-CD968C58B2EB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0C05-BED4-469A-87F8-EC7FB7591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281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515FD-9796-4B00-92CF-CD968C58B2EB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0C05-BED4-469A-87F8-EC7FB7591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4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515FD-9796-4B00-92CF-CD968C58B2EB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0C05-BED4-469A-87F8-EC7FB7591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661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515FD-9796-4B00-92CF-CD968C58B2EB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0C05-BED4-469A-87F8-EC7FB7591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205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515FD-9796-4B00-92CF-CD968C58B2EB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0C05-BED4-469A-87F8-EC7FB7591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433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515FD-9796-4B00-92CF-CD968C58B2EB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0C05-BED4-469A-87F8-EC7FB7591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4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515FD-9796-4B00-92CF-CD968C58B2EB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60C05-BED4-469A-87F8-EC7FB7591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57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êu đề 1">
            <a:extLst>
              <a:ext uri="{FF2B5EF4-FFF2-40B4-BE49-F238E27FC236}">
                <a16:creationId xmlns:a16="http://schemas.microsoft.com/office/drawing/2014/main" xmlns="" id="{63E3D626-CD9C-47AD-B41D-6737D2E9C69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2051" name="Tiêu đề phụ 2">
            <a:extLst>
              <a:ext uri="{FF2B5EF4-FFF2-40B4-BE49-F238E27FC236}">
                <a16:creationId xmlns:a16="http://schemas.microsoft.com/office/drawing/2014/main" xmlns="" id="{1E22922E-415C-4AB7-97FA-4DD97A509C5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>
              <a:cs typeface="Arial" panose="020B0604020202020204" pitchFamily="34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152AD241-FA9A-49A6-9B35-CABCF5E3A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200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0">
            <a:extLst>
              <a:ext uri="{FF2B5EF4-FFF2-40B4-BE49-F238E27FC236}">
                <a16:creationId xmlns:a16="http://schemas.microsoft.com/office/drawing/2014/main" xmlns="" id="{135653CE-7BD6-4F89-9A03-EEDF5B5F5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9703" y="449263"/>
            <a:ext cx="48445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UỶ BAN NHÂN DÂN</a:t>
            </a:r>
            <a:r>
              <a:rPr lang="vi-VN" altLang="en-US" sz="200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QU</a:t>
            </a:r>
            <a:r>
              <a:rPr lang="en-US" altLang="en-US" sz="200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Ậ</a:t>
            </a:r>
            <a:r>
              <a:rPr lang="vi-VN" altLang="en-US" sz="200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N LONG BIÊN</a:t>
            </a:r>
            <a:endParaRPr lang="en-US" altLang="en-US" sz="2000">
              <a:solidFill>
                <a:srgbClr val="0070C0"/>
              </a:solidFill>
              <a:latin typeface="Times New Roman" panose="02020603050405020304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TRƯỜNG MẦM NON </a:t>
            </a:r>
            <a:r>
              <a:rPr lang="en-US" altLang="en-US" sz="2000" b="1" smtClean="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VIỆT HƯN</a:t>
            </a:r>
            <a:r>
              <a:rPr lang="en-US" altLang="en-US" sz="1600" b="1" smtClean="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G </a:t>
            </a:r>
            <a:endParaRPr lang="en-US" altLang="en-US" sz="1600" b="1">
              <a:solidFill>
                <a:srgbClr val="0070C0"/>
              </a:solidFill>
              <a:latin typeface="Calibri Light" panose="020F030202020403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xmlns="" id="{4A64DB2A-3921-4FFB-8FDD-7A0D47C7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5137" y="2057517"/>
            <a:ext cx="600233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GIÁO ÁN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PHÁT TRIỂN NHẬN THỨC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xmlns="" id="{18E4A142-295E-4E61-B5F9-952D73FD2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8238" y="3641124"/>
            <a:ext cx="585609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HOẠT ĐỘNG: LÀM QUEN VỚI TOÁN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Đề tài: Nhận biết chữ số 0, ý nghĩa chữ số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Lứa tuổi: Mẫu giáo lớn 5 – 6 tuổi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1026" name="Picture 2" descr="D:\Desktop\lovo 2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192" y="1157149"/>
            <a:ext cx="898345" cy="90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xmlns="" id="{464F67CF-7AE6-4AC6-B688-859420DE848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xmlns="" id="{1BAF3859-D25C-487F-8447-CA2D9284252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1268" name="Picture 4" descr="dong ho">
            <a:extLst>
              <a:ext uri="{FF2B5EF4-FFF2-40B4-BE49-F238E27FC236}">
                <a16:creationId xmlns:a16="http://schemas.microsoft.com/office/drawing/2014/main" xmlns="" id="{86D175E8-D651-41A4-A49A-4BC54A87C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0">
            <a:extLst>
              <a:ext uri="{FF2B5EF4-FFF2-40B4-BE49-F238E27FC236}">
                <a16:creationId xmlns:a16="http://schemas.microsoft.com/office/drawing/2014/main" xmlns="" id="{00AB378C-4E71-4C37-A042-D6E707850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38" y="85725"/>
            <a:ext cx="28527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Trên đồng hồ</a:t>
            </a:r>
          </a:p>
        </p:txBody>
      </p:sp>
      <p:sp>
        <p:nvSpPr>
          <p:cNvPr id="8" name="Hình Bầu dục 7">
            <a:extLst>
              <a:ext uri="{FF2B5EF4-FFF2-40B4-BE49-F238E27FC236}">
                <a16:creationId xmlns:a16="http://schemas.microsoft.com/office/drawing/2014/main" xmlns="" id="{990F573D-17A3-41CF-999C-83CF488265DC}"/>
              </a:ext>
            </a:extLst>
          </p:cNvPr>
          <p:cNvSpPr/>
          <p:nvPr/>
        </p:nvSpPr>
        <p:spPr>
          <a:xfrm rot="565325">
            <a:off x="2443163" y="1939925"/>
            <a:ext cx="457200" cy="914400"/>
          </a:xfrm>
          <a:prstGeom prst="ellipse">
            <a:avLst/>
          </a:prstGeom>
          <a:noFill/>
          <a:ln w="5715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xmlns="" id="{DF86ACF6-1BDE-4F30-B512-D9E71ED823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B02F056A-06F9-486F-A3CC-BA6CA29F7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7550"/>
            <a:ext cx="9144000" cy="621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0">
            <a:extLst>
              <a:ext uri="{FF2B5EF4-FFF2-40B4-BE49-F238E27FC236}">
                <a16:creationId xmlns:a16="http://schemas.microsoft.com/office/drawing/2014/main" xmlns="" id="{DAF3AE71-EF8B-4F72-918B-B1D0C98388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5913" y="111125"/>
            <a:ext cx="5972175" cy="585788"/>
          </a:xfrm>
        </p:spPr>
        <p:txBody>
          <a:bodyPr wrap="none">
            <a:spAutoFit/>
          </a:bodyPr>
          <a:lstStyle/>
          <a:p>
            <a:pPr defTabSz="685800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Thể hiện m</a:t>
            </a:r>
            <a:r>
              <a:rPr lang="vi-VN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ệ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nh giá tiền Việt Nam</a:t>
            </a:r>
          </a:p>
        </p:txBody>
      </p:sp>
      <p:sp>
        <p:nvSpPr>
          <p:cNvPr id="6" name="Hình Bầu dục 5">
            <a:extLst>
              <a:ext uri="{FF2B5EF4-FFF2-40B4-BE49-F238E27FC236}">
                <a16:creationId xmlns:a16="http://schemas.microsoft.com/office/drawing/2014/main" xmlns="" id="{024C2E45-7006-4BC3-AAD0-DAAC928EF4B7}"/>
              </a:ext>
            </a:extLst>
          </p:cNvPr>
          <p:cNvSpPr/>
          <p:nvPr/>
        </p:nvSpPr>
        <p:spPr>
          <a:xfrm>
            <a:off x="1066800" y="1981200"/>
            <a:ext cx="1371600" cy="623888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xmlns="" id="{7AFF6354-C9DA-41F1-8C2F-5AA0355B12CB}"/>
              </a:ext>
            </a:extLst>
          </p:cNvPr>
          <p:cNvSpPr/>
          <p:nvPr/>
        </p:nvSpPr>
        <p:spPr>
          <a:xfrm>
            <a:off x="1112838" y="3946525"/>
            <a:ext cx="1371600" cy="71755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Hình Bầu dục 9">
            <a:extLst>
              <a:ext uri="{FF2B5EF4-FFF2-40B4-BE49-F238E27FC236}">
                <a16:creationId xmlns:a16="http://schemas.microsoft.com/office/drawing/2014/main" xmlns="" id="{21CEB149-F427-4ADA-B6DA-C5581BFBA519}"/>
              </a:ext>
            </a:extLst>
          </p:cNvPr>
          <p:cNvSpPr/>
          <p:nvPr/>
        </p:nvSpPr>
        <p:spPr>
          <a:xfrm>
            <a:off x="5689600" y="1917700"/>
            <a:ext cx="1270000" cy="687388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Hình Bầu dục 10">
            <a:extLst>
              <a:ext uri="{FF2B5EF4-FFF2-40B4-BE49-F238E27FC236}">
                <a16:creationId xmlns:a16="http://schemas.microsoft.com/office/drawing/2014/main" xmlns="" id="{ED4DC4E8-4BD8-47A0-A066-53119D12ED90}"/>
              </a:ext>
            </a:extLst>
          </p:cNvPr>
          <p:cNvSpPr/>
          <p:nvPr/>
        </p:nvSpPr>
        <p:spPr>
          <a:xfrm>
            <a:off x="5638800" y="3862388"/>
            <a:ext cx="1371600" cy="885825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Hình Bầu dục 11">
            <a:extLst>
              <a:ext uri="{FF2B5EF4-FFF2-40B4-BE49-F238E27FC236}">
                <a16:creationId xmlns:a16="http://schemas.microsoft.com/office/drawing/2014/main" xmlns="" id="{D48BC1DB-DC55-46B5-A79E-28518B08FB2F}"/>
              </a:ext>
            </a:extLst>
          </p:cNvPr>
          <p:cNvSpPr/>
          <p:nvPr/>
        </p:nvSpPr>
        <p:spPr>
          <a:xfrm>
            <a:off x="1219200" y="5943600"/>
            <a:ext cx="1066800" cy="8001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Hình Bầu dục 12">
            <a:extLst>
              <a:ext uri="{FF2B5EF4-FFF2-40B4-BE49-F238E27FC236}">
                <a16:creationId xmlns:a16="http://schemas.microsoft.com/office/drawing/2014/main" xmlns="" id="{C108E3B4-76A7-493C-BAB1-03AEBE5975BD}"/>
              </a:ext>
            </a:extLst>
          </p:cNvPr>
          <p:cNvSpPr/>
          <p:nvPr/>
        </p:nvSpPr>
        <p:spPr>
          <a:xfrm>
            <a:off x="5334000" y="5897563"/>
            <a:ext cx="1371600" cy="884237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7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2" name="Picture 10" descr="lich">
            <a:extLst>
              <a:ext uri="{FF2B5EF4-FFF2-40B4-BE49-F238E27FC236}">
                <a16:creationId xmlns:a16="http://schemas.microsoft.com/office/drawing/2014/main" xmlns="" id="{6E19FC29-FAC6-44EE-A214-7805730F0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9144000" cy="6667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10">
            <a:extLst>
              <a:ext uri="{FF2B5EF4-FFF2-40B4-BE49-F238E27FC236}">
                <a16:creationId xmlns:a16="http://schemas.microsoft.com/office/drawing/2014/main" xmlns="" id="{0B386160-5D25-468A-812B-FD37428E27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65288" y="0"/>
            <a:ext cx="5813425" cy="584200"/>
          </a:xfrm>
        </p:spPr>
        <p:txBody>
          <a:bodyPr wrap="none">
            <a:spAutoFit/>
          </a:bodyPr>
          <a:lstStyle/>
          <a:p>
            <a:pPr defTabSz="685800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Thể hiện ngày trên tờ lịch tháng</a:t>
            </a:r>
          </a:p>
        </p:txBody>
      </p:sp>
      <p:sp>
        <p:nvSpPr>
          <p:cNvPr id="4" name="Hình Bầu dục 3">
            <a:extLst>
              <a:ext uri="{FF2B5EF4-FFF2-40B4-BE49-F238E27FC236}">
                <a16:creationId xmlns:a16="http://schemas.microsoft.com/office/drawing/2014/main" xmlns="" id="{AC528925-7137-412B-837C-7FF6885B3CD3}"/>
              </a:ext>
            </a:extLst>
          </p:cNvPr>
          <p:cNvSpPr/>
          <p:nvPr/>
        </p:nvSpPr>
        <p:spPr>
          <a:xfrm>
            <a:off x="2895600" y="5289550"/>
            <a:ext cx="914400" cy="9144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Hình Bầu dục 4">
            <a:extLst>
              <a:ext uri="{FF2B5EF4-FFF2-40B4-BE49-F238E27FC236}">
                <a16:creationId xmlns:a16="http://schemas.microsoft.com/office/drawing/2014/main" xmlns="" id="{1E9FA975-FA86-4A31-A20B-DCF19EB18F6B}"/>
              </a:ext>
            </a:extLst>
          </p:cNvPr>
          <p:cNvSpPr/>
          <p:nvPr/>
        </p:nvSpPr>
        <p:spPr>
          <a:xfrm>
            <a:off x="4121150" y="2022475"/>
            <a:ext cx="914400" cy="9144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Hình Bầu dục 5">
            <a:extLst>
              <a:ext uri="{FF2B5EF4-FFF2-40B4-BE49-F238E27FC236}">
                <a16:creationId xmlns:a16="http://schemas.microsoft.com/office/drawing/2014/main" xmlns="" id="{8D85EB84-FF63-42B9-BE36-60A5B01F1481}"/>
              </a:ext>
            </a:extLst>
          </p:cNvPr>
          <p:cNvSpPr/>
          <p:nvPr/>
        </p:nvSpPr>
        <p:spPr>
          <a:xfrm>
            <a:off x="7772400" y="3124200"/>
            <a:ext cx="914400" cy="9144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êu đề 1">
            <a:extLst>
              <a:ext uri="{FF2B5EF4-FFF2-40B4-BE49-F238E27FC236}">
                <a16:creationId xmlns:a16="http://schemas.microsoft.com/office/drawing/2014/main" xmlns="" id="{DBD1A8DA-8267-4050-86BF-5EFD966E72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4339" name="Chỗ dành sẵn cho Nội dung 2">
            <a:extLst>
              <a:ext uri="{FF2B5EF4-FFF2-40B4-BE49-F238E27FC236}">
                <a16:creationId xmlns:a16="http://schemas.microsoft.com/office/drawing/2014/main" xmlns="" id="{9FC1D87F-38C2-4AD1-8ADD-42BF7FA8F3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49A4ACAD-7735-43DC-8355-67FC53560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0">
            <a:extLst>
              <a:ext uri="{FF2B5EF4-FFF2-40B4-BE49-F238E27FC236}">
                <a16:creationId xmlns:a16="http://schemas.microsoft.com/office/drawing/2014/main" xmlns="" id="{B260D24E-4C9D-4C53-B499-F0F13FFB7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3" y="1219200"/>
            <a:ext cx="7915275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Trò chơi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Bé </a:t>
            </a:r>
            <a:r>
              <a:rPr lang="vi-VN" altLang="en-US" sz="9600" b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thông minh</a:t>
            </a:r>
            <a:endParaRPr lang="en-US" altLang="en-US" sz="9600" b="1"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Hình ảnh 7">
            <a:extLst>
              <a:ext uri="{FF2B5EF4-FFF2-40B4-BE49-F238E27FC236}">
                <a16:creationId xmlns:a16="http://schemas.microsoft.com/office/drawing/2014/main" xmlns="" id="{A4172D66-E201-4EF8-9035-EF5B9B818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xmlns="" id="{E93E0736-F7B0-4918-A8E7-DEF372DD9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44D8914-C30F-4ED4-8242-18489E9CF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57200"/>
            <a:ext cx="3505200" cy="1077913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 algn="ctr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algn="ctr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algn="ctr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algn="ctr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algn="ctr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ctr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ctr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ctr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ctr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x-none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x-none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x-none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x-none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x-none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x-none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x-none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x-none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x-none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altLang="en-US" sz="32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AD85589D-21C2-4C5F-9437-57B376129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074988"/>
            <a:ext cx="441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EFFC285B-29ED-47C8-863A-D691757AC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4267200"/>
            <a:ext cx="441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5D2DEE01-3299-48F4-9997-96F0245B2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5486400"/>
            <a:ext cx="441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29E9BB1B-94A1-4F61-AF14-7EBAA658E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Chỗ dành sẵn cho Nội dung 4">
            <a:extLst>
              <a:ext uri="{FF2B5EF4-FFF2-40B4-BE49-F238E27FC236}">
                <a16:creationId xmlns:a16="http://schemas.microsoft.com/office/drawing/2014/main" xmlns="" id="{957FDF83-A14F-49C9-8E60-C0358D1FDFD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990600" y="-609600"/>
            <a:ext cx="11125200" cy="5821363"/>
          </a:xfrm>
        </p:spPr>
      </p:pic>
      <p:sp>
        <p:nvSpPr>
          <p:cNvPr id="7" name="TextBox 10">
            <a:extLst>
              <a:ext uri="{FF2B5EF4-FFF2-40B4-BE49-F238E27FC236}">
                <a16:creationId xmlns:a16="http://schemas.microsoft.com/office/drawing/2014/main" xmlns="" id="{61FE8F2E-11AE-4C02-941A-CFA849E9C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52400"/>
            <a:ext cx="5573713" cy="1077913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 algn="ctr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algn="ctr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algn="ctr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algn="ctr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algn="ctr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ctr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ctr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ctr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ctr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x-none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x-none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x-none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x-none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x-none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x-none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x-none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x-none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x-none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x-none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x-none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x-none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x-none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endParaRPr lang="en-US" altLang="en-US" sz="32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ình Bầu dục 7">
            <a:extLst>
              <a:ext uri="{FF2B5EF4-FFF2-40B4-BE49-F238E27FC236}">
                <a16:creationId xmlns:a16="http://schemas.microsoft.com/office/drawing/2014/main" xmlns="" id="{E9BC8F09-F373-4D8C-8EE5-29F44E4B1E24}"/>
              </a:ext>
            </a:extLst>
          </p:cNvPr>
          <p:cNvSpPr/>
          <p:nvPr/>
        </p:nvSpPr>
        <p:spPr>
          <a:xfrm>
            <a:off x="3810000" y="1839913"/>
            <a:ext cx="2667000" cy="21971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AC57E357-573C-45ED-9B14-113C643CD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0" y="4343400"/>
            <a:ext cx="698500" cy="1323975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5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8000" b="1">
                <a:latin typeface=".VnTime"/>
              </a:rPr>
              <a:t>0</a:t>
            </a:r>
            <a:endParaRPr lang="en-US" altLang="en-US" sz="8000" b="1">
              <a:latin typeface=".VnTim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8" grpId="1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Hình ảnh 12">
            <a:extLst>
              <a:ext uri="{FF2B5EF4-FFF2-40B4-BE49-F238E27FC236}">
                <a16:creationId xmlns:a16="http://schemas.microsoft.com/office/drawing/2014/main" xmlns="" id="{6C890B7E-A67B-4202-AA96-0FA55D523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A65B7A40-6C7D-4516-8A5E-91C370E74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152400"/>
            <a:ext cx="118110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7583C41E-3023-410E-BE6F-BBA88C825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47900"/>
            <a:ext cx="10223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9CFCD0D0-DCFA-4926-BDEC-F780A1611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3" y="3048000"/>
            <a:ext cx="5683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96222BA8-12AD-4EAA-BD71-89A84646A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073400"/>
            <a:ext cx="5699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xmlns="" id="{F585B375-8431-4385-B700-D6E5D8034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3048000"/>
            <a:ext cx="5699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xmlns="" id="{EFFD05DD-FA77-4435-8037-A2C679695D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8500" y="3048000"/>
            <a:ext cx="5699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8" name="TextBox 10">
            <a:extLst>
              <a:ext uri="{FF2B5EF4-FFF2-40B4-BE49-F238E27FC236}">
                <a16:creationId xmlns:a16="http://schemas.microsoft.com/office/drawing/2014/main" xmlns="" id="{517198A6-3EAC-480C-856A-DBEAEBD08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588" y="363538"/>
            <a:ext cx="7766050" cy="1201737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 algn="ctr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algn="ctr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algn="ctr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algn="ctr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algn="ctr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ctr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ctr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ctr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ctr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x-none" altLang="en-US" sz="3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x-none" altLang="en-US" sz="3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altLang="en-US" sz="3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x-none" altLang="en-US" sz="3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altLang="en-US" sz="3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x-none" altLang="en-US" sz="3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altLang="en-US" sz="3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endParaRPr lang="x-none" altLang="en-US" sz="36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x-none" altLang="en-US" sz="3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x-none" altLang="en-US" sz="3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altLang="en-US" sz="3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x-none" altLang="en-US" sz="3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altLang="en-US" sz="3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x-none" altLang="en-US" sz="3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altLang="en-US" sz="3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x-none" altLang="en-US" sz="3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altLang="en-US" sz="3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x-none" altLang="en-US" sz="3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altLang="en-US" sz="3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x-none" altLang="en-US" sz="3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altLang="en-US" sz="3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x-none" altLang="en-US" sz="3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altLang="en-US" sz="3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x-none" altLang="en-US" sz="3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x-none" altLang="en-US" sz="3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x-none" altLang="en-US" sz="3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  <a:endParaRPr lang="en-US" altLang="en-US" sz="36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40F8E65-0522-407B-95CC-D98ACC681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DDB5714-95E7-4F17-886E-FFD9ED8C1A8C}"/>
              </a:ext>
            </a:extLst>
          </p:cNvPr>
          <p:cNvSpPr txBox="1"/>
          <p:nvPr/>
        </p:nvSpPr>
        <p:spPr>
          <a:xfrm>
            <a:off x="3091995" y="2438400"/>
            <a:ext cx="2960009" cy="583552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</a:bodyPr>
          <a:lstStyle/>
          <a:p>
            <a:pPr defTabSz="685800">
              <a:defRPr/>
            </a:pPr>
            <a:r>
              <a:rPr lang="vi-VN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vi-V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vi-V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42D14121-004D-48C7-B33B-773CCEE8D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êu đề 1">
            <a:extLst>
              <a:ext uri="{FF2B5EF4-FFF2-40B4-BE49-F238E27FC236}">
                <a16:creationId xmlns:a16="http://schemas.microsoft.com/office/drawing/2014/main" xmlns="" id="{8F8C3999-7EDF-4B2B-A8A7-4A38D55E06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xmlns="" id="{F6010A27-6F86-4395-9635-9D514DA08AC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66800" y="-457200"/>
            <a:ext cx="11049000" cy="6781800"/>
          </a:xfr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8E704068-4F1B-4E14-88B7-629E4A798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696913"/>
            <a:ext cx="466725" cy="768350"/>
          </a:xfrm>
          <a:prstGeom prst="rect">
            <a:avLst/>
          </a:prstGeom>
          <a:solidFill>
            <a:srgbClr val="FFFF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4400" b="1">
                <a:latin typeface=".VnTime"/>
              </a:rPr>
              <a:t>5</a:t>
            </a:r>
            <a:endParaRPr lang="en-US" altLang="en-US" sz="4400" b="1">
              <a:latin typeface=".VnTime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A22EBCFF-4366-4A6D-989B-111D33B496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343400"/>
            <a:ext cx="466725" cy="769938"/>
          </a:xfrm>
          <a:prstGeom prst="rect">
            <a:avLst/>
          </a:prstGeom>
          <a:solidFill>
            <a:srgbClr val="FFFF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4400" b="1">
                <a:latin typeface=".VnTime"/>
              </a:rPr>
              <a:t>3</a:t>
            </a:r>
            <a:endParaRPr lang="en-US" altLang="en-US" sz="4400" b="1">
              <a:latin typeface=".VnTime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2F774BD5-5DE0-452D-9933-0AF6C90AE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2549525"/>
            <a:ext cx="466725" cy="768350"/>
          </a:xfrm>
          <a:prstGeom prst="rect">
            <a:avLst/>
          </a:prstGeom>
          <a:solidFill>
            <a:srgbClr val="FFFF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4400" b="1">
                <a:latin typeface=".VnTime"/>
              </a:rPr>
              <a:t>2</a:t>
            </a:r>
            <a:endParaRPr lang="en-US" altLang="en-US" sz="4400" b="1">
              <a:latin typeface=".VnTime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703210CA-3E52-4D69-B61A-39B25FCAC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5029200"/>
            <a:ext cx="466725" cy="769938"/>
          </a:xfrm>
          <a:prstGeom prst="rect">
            <a:avLst/>
          </a:prstGeom>
          <a:solidFill>
            <a:srgbClr val="FFFF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4400" b="1">
                <a:latin typeface=".VnTime"/>
              </a:rPr>
              <a:t>0</a:t>
            </a:r>
            <a:endParaRPr lang="en-US" altLang="en-US" sz="4400" b="1">
              <a:latin typeface=".VnTime"/>
            </a:endParaRP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xmlns="" id="{2D3CAD0F-7265-4975-AD03-43A1F5CA25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69863"/>
            <a:ext cx="60023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b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Ôn chữ số và số lượng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  <p:bldP spid="1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E9A1C59A-395D-45AE-A603-FD1F0E0EC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êu đề 1">
            <a:extLst>
              <a:ext uri="{FF2B5EF4-FFF2-40B4-BE49-F238E27FC236}">
                <a16:creationId xmlns:a16="http://schemas.microsoft.com/office/drawing/2014/main" xmlns="" id="{A43C36FD-C18B-49BB-9AE3-A1A80BC45A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xmlns="" id="{7DE8A465-E344-47F3-9057-385EE86A98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990600" y="0"/>
            <a:ext cx="11125200" cy="5764213"/>
          </a:xfr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FF8EA3C2-B8F4-485A-92A8-C12238C880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1719263"/>
            <a:ext cx="466725" cy="769937"/>
          </a:xfrm>
          <a:prstGeom prst="rect">
            <a:avLst/>
          </a:prstGeom>
          <a:solidFill>
            <a:srgbClr val="A33EC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4400" b="1">
                <a:latin typeface=".VnTime"/>
              </a:rPr>
              <a:t>3</a:t>
            </a:r>
            <a:endParaRPr lang="en-US" altLang="en-US" sz="4400" b="1">
              <a:latin typeface=".VnTime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8D2E6C67-0B53-4227-9739-71CA27BA0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5268913"/>
            <a:ext cx="466725" cy="769937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5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4400" b="1">
                <a:latin typeface=".VnTime"/>
              </a:rPr>
              <a:t>0</a:t>
            </a:r>
            <a:endParaRPr lang="en-US" altLang="en-US" sz="4400" b="1">
              <a:latin typeface=".VnTim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>
            <a:extLst>
              <a:ext uri="{FF2B5EF4-FFF2-40B4-BE49-F238E27FC236}">
                <a16:creationId xmlns:a16="http://schemas.microsoft.com/office/drawing/2014/main" xmlns="" id="{01A2D423-C8E0-4237-90E1-0E731E54B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4900" y="1368425"/>
            <a:ext cx="1854200" cy="447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2500" b="1">
                <a:solidFill>
                  <a:srgbClr val="FF000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haroni" panose="02010803020104030203" pitchFamily="2" charset="-79"/>
              </a:rPr>
              <a:t>0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6000" b="1">
              <a:solidFill>
                <a:srgbClr val="FF0000"/>
              </a:solidFill>
              <a:latin typeface="Roboto Medium" panose="02000000000000000000" pitchFamily="2" charset="0"/>
              <a:ea typeface="Roboto Medium" panose="02000000000000000000" pitchFamily="2" charset="0"/>
              <a:cs typeface="Aharoni" panose="02010803020104030203" pitchFamily="2" charset="-79"/>
            </a:endParaRP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xmlns="" id="{9C6B8C43-5BBB-4503-8529-D79B9B206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8200" y="169863"/>
            <a:ext cx="51387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b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Giới thiệu chữ số 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1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1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1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6" grpId="3"/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>
            <a:extLst>
              <a:ext uri="{FF2B5EF4-FFF2-40B4-BE49-F238E27FC236}">
                <a16:creationId xmlns:a16="http://schemas.microsoft.com/office/drawing/2014/main" xmlns="" id="{00775D00-C5B2-444F-868F-E7060BEEF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1597025"/>
            <a:ext cx="1852612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2500" b="1">
                <a:solidFill>
                  <a:srgbClr val="00206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haroni" panose="02010803020104030203" pitchFamily="2" charset="-79"/>
              </a:rPr>
              <a:t>0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6000" b="1">
              <a:solidFill>
                <a:srgbClr val="FF0000"/>
              </a:solidFill>
              <a:latin typeface="Roboto Medium" panose="02000000000000000000" pitchFamily="2" charset="0"/>
              <a:ea typeface="Roboto Medium" panose="02000000000000000000" pitchFamily="2" charset="0"/>
              <a:cs typeface="Aharoni" panose="02010803020104030203" pitchFamily="2" charset="-79"/>
            </a:endParaRP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xmlns="" id="{0BA329FA-7BB5-4302-854E-27CABD613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2800" y="1454150"/>
            <a:ext cx="1854200" cy="447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2500" b="1">
                <a:solidFill>
                  <a:srgbClr val="00B05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haroni" panose="02010803020104030203" pitchFamily="2" charset="-79"/>
              </a:rPr>
              <a:t>0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6000" b="1">
              <a:solidFill>
                <a:srgbClr val="FF0000"/>
              </a:solidFill>
              <a:latin typeface="Roboto Medium" panose="02000000000000000000" pitchFamily="2" charset="0"/>
              <a:ea typeface="Roboto Medium" panose="02000000000000000000" pitchFamily="2" charset="0"/>
              <a:cs typeface="Aharoni" panose="02010803020104030203" pitchFamily="2" charset="-79"/>
            </a:endParaRP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xmlns="" id="{41D88683-EB89-49B0-B3A7-E4A9FE5DD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2513" y="169863"/>
            <a:ext cx="47085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b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Cấu tạo chữ số 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êu đề 1">
            <a:extLst>
              <a:ext uri="{FF2B5EF4-FFF2-40B4-BE49-F238E27FC236}">
                <a16:creationId xmlns:a16="http://schemas.microsoft.com/office/drawing/2014/main" xmlns="" id="{E00222C5-A947-46DF-9A74-3250F631BF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171" name="Chỗ dành sẵn cho Nội dung 2">
            <a:extLst>
              <a:ext uri="{FF2B5EF4-FFF2-40B4-BE49-F238E27FC236}">
                <a16:creationId xmlns:a16="http://schemas.microsoft.com/office/drawing/2014/main" xmlns="" id="{AE1DE2BE-0D23-437F-A66F-1C22808A010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35A7FB13-2797-4F13-ADA8-50BE64F9A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2">
            <a:extLst>
              <a:ext uri="{FF2B5EF4-FFF2-40B4-BE49-F238E27FC236}">
                <a16:creationId xmlns:a16="http://schemas.microsoft.com/office/drawing/2014/main" xmlns="" id="{53E39BC6-8CED-4733-BF46-309FDBF01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125" y="2889250"/>
            <a:ext cx="7364413" cy="11017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x-none" altLang="en-US" sz="6000" dirty="0">
                <a:latin typeface="Roboto Medium" panose="02000000000000000000" pitchFamily="2" charset="0"/>
                <a:ea typeface="Roboto Medium" panose="02000000000000000000" pitchFamily="2" charset="0"/>
                <a:cs typeface="Aharoni" panose="02010803020104030203" pitchFamily="2" charset="-79"/>
              </a:rPr>
              <a:t>0 1 </a:t>
            </a:r>
            <a:r>
              <a:rPr lang="en-US" altLang="en-US" sz="6000" dirty="0">
                <a:latin typeface="Roboto Medium" panose="02000000000000000000" pitchFamily="2" charset="0"/>
                <a:ea typeface="Roboto Medium" panose="02000000000000000000" pitchFamily="2" charset="0"/>
                <a:cs typeface="Aharoni" panose="02010803020104030203" pitchFamily="2" charset="-79"/>
              </a:rPr>
              <a:t>2</a:t>
            </a:r>
            <a:r>
              <a:rPr lang="x-none" altLang="en-US" sz="6000" dirty="0">
                <a:latin typeface="Roboto Medium" panose="02000000000000000000" pitchFamily="2" charset="0"/>
                <a:ea typeface="Roboto Medium" panose="02000000000000000000" pitchFamily="2" charset="0"/>
                <a:cs typeface="Aharoni" panose="02010803020104030203" pitchFamily="2" charset="-79"/>
              </a:rPr>
              <a:t> </a:t>
            </a:r>
            <a:r>
              <a:rPr lang="en-US" altLang="en-US" sz="6000" dirty="0">
                <a:latin typeface="Roboto Medium" panose="02000000000000000000" pitchFamily="2" charset="0"/>
                <a:ea typeface="Roboto Medium" panose="02000000000000000000" pitchFamily="2" charset="0"/>
                <a:cs typeface="Aharoni" panose="02010803020104030203" pitchFamily="2" charset="-79"/>
              </a:rPr>
              <a:t>3</a:t>
            </a:r>
            <a:r>
              <a:rPr lang="x-none" altLang="en-US" sz="6000" dirty="0">
                <a:latin typeface="Roboto Medium" panose="02000000000000000000" pitchFamily="2" charset="0"/>
                <a:ea typeface="Roboto Medium" panose="02000000000000000000" pitchFamily="2" charset="0"/>
                <a:cs typeface="Aharoni" panose="02010803020104030203" pitchFamily="2" charset="-79"/>
              </a:rPr>
              <a:t> </a:t>
            </a:r>
            <a:r>
              <a:rPr lang="en-US" altLang="en-US" sz="6000" dirty="0">
                <a:latin typeface="Roboto Medium" panose="02000000000000000000" pitchFamily="2" charset="0"/>
                <a:ea typeface="Roboto Medium" panose="02000000000000000000" pitchFamily="2" charset="0"/>
                <a:cs typeface="Aharoni" panose="02010803020104030203" pitchFamily="2" charset="-79"/>
              </a:rPr>
              <a:t>4</a:t>
            </a:r>
            <a:r>
              <a:rPr lang="x-none" altLang="en-US" sz="6000" dirty="0">
                <a:latin typeface="Roboto Medium" panose="02000000000000000000" pitchFamily="2" charset="0"/>
                <a:ea typeface="Roboto Medium" panose="02000000000000000000" pitchFamily="2" charset="0"/>
                <a:cs typeface="Aharoni" panose="02010803020104030203" pitchFamily="2" charset="-79"/>
              </a:rPr>
              <a:t> </a:t>
            </a:r>
            <a:r>
              <a:rPr lang="en-US" altLang="en-US" sz="6000" dirty="0">
                <a:latin typeface="Roboto Medium" panose="02000000000000000000" pitchFamily="2" charset="0"/>
                <a:ea typeface="Roboto Medium" panose="02000000000000000000" pitchFamily="2" charset="0"/>
                <a:cs typeface="Aharoni" panose="02010803020104030203" pitchFamily="2" charset="-79"/>
              </a:rPr>
              <a:t>5</a:t>
            </a:r>
            <a:r>
              <a:rPr lang="x-none" altLang="en-US" sz="6000" dirty="0">
                <a:latin typeface="Roboto Medium" panose="02000000000000000000" pitchFamily="2" charset="0"/>
                <a:ea typeface="Roboto Medium" panose="02000000000000000000" pitchFamily="2" charset="0"/>
                <a:cs typeface="Aharoni" panose="02010803020104030203" pitchFamily="2" charset="-79"/>
              </a:rPr>
              <a:t> </a:t>
            </a:r>
            <a:r>
              <a:rPr lang="en-US" altLang="en-US" sz="6000" dirty="0">
                <a:latin typeface="Roboto Medium" panose="02000000000000000000" pitchFamily="2" charset="0"/>
                <a:ea typeface="Roboto Medium" panose="02000000000000000000" pitchFamily="2" charset="0"/>
                <a:cs typeface="Aharoni" panose="02010803020104030203" pitchFamily="2" charset="-79"/>
              </a:rPr>
              <a:t>6</a:t>
            </a:r>
            <a:r>
              <a:rPr lang="x-none" altLang="en-US" sz="6000" dirty="0">
                <a:latin typeface="Roboto Medium" panose="02000000000000000000" pitchFamily="2" charset="0"/>
                <a:ea typeface="Roboto Medium" panose="02000000000000000000" pitchFamily="2" charset="0"/>
                <a:cs typeface="Aharoni" panose="02010803020104030203" pitchFamily="2" charset="-79"/>
              </a:rPr>
              <a:t> </a:t>
            </a:r>
            <a:r>
              <a:rPr lang="en-US" altLang="en-US" sz="6000" dirty="0">
                <a:latin typeface="Roboto Medium" panose="02000000000000000000" pitchFamily="2" charset="0"/>
                <a:ea typeface="Roboto Medium" panose="02000000000000000000" pitchFamily="2" charset="0"/>
                <a:cs typeface="Aharoni" panose="02010803020104030203" pitchFamily="2" charset="-79"/>
              </a:rPr>
              <a:t>7</a:t>
            </a:r>
            <a:r>
              <a:rPr lang="x-none" altLang="en-US" sz="6000" dirty="0">
                <a:solidFill>
                  <a:srgbClr val="FF00FF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haroni" panose="02010803020104030203" pitchFamily="2" charset="-79"/>
              </a:rPr>
              <a:t> </a:t>
            </a:r>
            <a:r>
              <a:rPr lang="en-US" altLang="en-US" sz="6000" dirty="0">
                <a:latin typeface="Roboto Medium" panose="02000000000000000000" pitchFamily="2" charset="0"/>
                <a:ea typeface="Roboto Medium" panose="02000000000000000000" pitchFamily="2" charset="0"/>
                <a:cs typeface="Aharoni" panose="02010803020104030203" pitchFamily="2" charset="-79"/>
              </a:rPr>
              <a:t>8</a:t>
            </a:r>
            <a:r>
              <a:rPr lang="x-none" altLang="en-US" sz="6000" dirty="0">
                <a:solidFill>
                  <a:srgbClr val="00FF0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haroni" panose="02010803020104030203" pitchFamily="2" charset="-79"/>
              </a:rPr>
              <a:t> </a:t>
            </a:r>
            <a:r>
              <a:rPr lang="en-US" altLang="en-US" sz="6000" dirty="0">
                <a:latin typeface="Roboto Medium" panose="02000000000000000000" pitchFamily="2" charset="0"/>
                <a:ea typeface="Roboto Medium" panose="02000000000000000000" pitchFamily="2" charset="0"/>
                <a:cs typeface="Aharoni" panose="02010803020104030203" pitchFamily="2" charset="-79"/>
              </a:rPr>
              <a:t>9</a:t>
            </a:r>
            <a:r>
              <a:rPr lang="x-none" altLang="en-US" sz="6000" dirty="0">
                <a:latin typeface="Roboto Medium" panose="02000000000000000000" pitchFamily="2" charset="0"/>
                <a:ea typeface="Roboto Medium" panose="02000000000000000000" pitchFamily="2" charset="0"/>
                <a:cs typeface="Aharoni" panose="02010803020104030203" pitchFamily="2" charset="-79"/>
              </a:rPr>
              <a:t> 10</a:t>
            </a:r>
            <a:endParaRPr lang="en-US" altLang="en-US" sz="6000" dirty="0">
              <a:latin typeface="Roboto Medium" panose="02000000000000000000" pitchFamily="2" charset="0"/>
              <a:ea typeface="Roboto Medium" panose="02000000000000000000" pitchFamily="2" charset="0"/>
              <a:cs typeface="Aharoni" panose="02010803020104030203" pitchFamily="2" charset="-79"/>
            </a:endParaRPr>
          </a:p>
          <a:p>
            <a:pPr algn="ctr">
              <a:spcBef>
                <a:spcPct val="50000"/>
              </a:spcBef>
              <a:defRPr/>
            </a:pPr>
            <a:endParaRPr lang="en-US" altLang="en-US" sz="375" dirty="0">
              <a:solidFill>
                <a:srgbClr val="FF00FF"/>
              </a:solidFill>
              <a:latin typeface=".VnTime" pitchFamily="34" charset="0"/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xmlns="" id="{566F9794-9CCB-4C1C-9D36-4E07F969F1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6238" y="2889250"/>
            <a:ext cx="6127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 dirty="0">
                <a:solidFill>
                  <a:srgbClr val="0070C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haroni" panose="02010803020104030203" pitchFamily="2" charset="-79"/>
              </a:rPr>
              <a:t>1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xmlns="" id="{92E086C8-7BEE-46C2-A1BB-166B6F20D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575" y="2889250"/>
            <a:ext cx="6143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haroni" panose="02010803020104030203" pitchFamily="2" charset="-79"/>
              </a:rPr>
              <a:t>0</a:t>
            </a: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xmlns="" id="{CA25041B-0A8E-46D3-B019-112C87413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276350"/>
            <a:ext cx="72929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Vị trí chữ số 0 trong dãy số tự nhiên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êu đề 1">
            <a:extLst>
              <a:ext uri="{FF2B5EF4-FFF2-40B4-BE49-F238E27FC236}">
                <a16:creationId xmlns:a16="http://schemas.microsoft.com/office/drawing/2014/main" xmlns="" id="{AC50A6E6-D9CD-4842-9A15-213F10E1F7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195" name="Chỗ dành sẵn cho Nội dung 2">
            <a:extLst>
              <a:ext uri="{FF2B5EF4-FFF2-40B4-BE49-F238E27FC236}">
                <a16:creationId xmlns:a16="http://schemas.microsoft.com/office/drawing/2014/main" xmlns="" id="{59E0255E-DCB2-46BE-B67C-1E475351D66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14D951D5-AD52-45BF-A989-4A81087A3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xmlns="" id="{4FD6F340-3979-43AE-BFBC-EDA73FEA2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4900" y="1368425"/>
            <a:ext cx="1854200" cy="447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2500" b="1">
                <a:solidFill>
                  <a:srgbClr val="FF000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haroni" panose="02010803020104030203" pitchFamily="2" charset="-79"/>
              </a:rPr>
              <a:t>0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6000" b="1">
              <a:solidFill>
                <a:srgbClr val="FF0000"/>
              </a:solidFill>
              <a:latin typeface="Roboto Medium" panose="02000000000000000000" pitchFamily="2" charset="0"/>
              <a:ea typeface="Roboto Medium" panose="02000000000000000000" pitchFamily="2" charset="0"/>
              <a:cs typeface="Aharoni" panose="02010803020104030203" pitchFamily="2" charset="-79"/>
            </a:endParaRP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xmlns="" id="{1ADC216B-DB4A-4F94-BD84-82919C685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8713" y="169863"/>
            <a:ext cx="45561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b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Ý nghĩa chữ số 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êu đề 1">
            <a:extLst>
              <a:ext uri="{FF2B5EF4-FFF2-40B4-BE49-F238E27FC236}">
                <a16:creationId xmlns:a16="http://schemas.microsoft.com/office/drawing/2014/main" xmlns="" id="{58239107-F2D4-4CC6-9B65-EBBB61954B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xmlns="" id="{E699A7F0-6174-4E02-98EC-FB46FCE568D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559B5F45-D34A-42FC-AE98-AD04BA6F0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05200"/>
            <a:ext cx="5486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AD0B3A3E-EC09-4EB2-9739-528044EB2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81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Hình Bầu dục 9">
            <a:extLst>
              <a:ext uri="{FF2B5EF4-FFF2-40B4-BE49-F238E27FC236}">
                <a16:creationId xmlns:a16="http://schemas.microsoft.com/office/drawing/2014/main" xmlns="" id="{035A39FC-2620-4B1E-871F-436D7E1CED34}"/>
              </a:ext>
            </a:extLst>
          </p:cNvPr>
          <p:cNvSpPr/>
          <p:nvPr/>
        </p:nvSpPr>
        <p:spPr>
          <a:xfrm rot="20954848">
            <a:off x="2747963" y="1863725"/>
            <a:ext cx="457200" cy="9144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Hình Bầu dục 10">
            <a:extLst>
              <a:ext uri="{FF2B5EF4-FFF2-40B4-BE49-F238E27FC236}">
                <a16:creationId xmlns:a16="http://schemas.microsoft.com/office/drawing/2014/main" xmlns="" id="{B6B2CE1D-02D5-4900-A9FB-16C8C9ADD28D}"/>
              </a:ext>
            </a:extLst>
          </p:cNvPr>
          <p:cNvSpPr/>
          <p:nvPr/>
        </p:nvSpPr>
        <p:spPr>
          <a:xfrm rot="20492206">
            <a:off x="3795713" y="1619250"/>
            <a:ext cx="457200" cy="9144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Hình Bầu dục 11">
            <a:extLst>
              <a:ext uri="{FF2B5EF4-FFF2-40B4-BE49-F238E27FC236}">
                <a16:creationId xmlns:a16="http://schemas.microsoft.com/office/drawing/2014/main" xmlns="" id="{338B53AF-F541-4D82-8213-2402AB1DEA99}"/>
              </a:ext>
            </a:extLst>
          </p:cNvPr>
          <p:cNvSpPr/>
          <p:nvPr/>
        </p:nvSpPr>
        <p:spPr>
          <a:xfrm rot="20954848">
            <a:off x="3246438" y="1709738"/>
            <a:ext cx="457200" cy="9144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Hình Bầu dục 12">
            <a:extLst>
              <a:ext uri="{FF2B5EF4-FFF2-40B4-BE49-F238E27FC236}">
                <a16:creationId xmlns:a16="http://schemas.microsoft.com/office/drawing/2014/main" xmlns="" id="{83955334-0810-467C-890A-B1F31241C4D5}"/>
              </a:ext>
            </a:extLst>
          </p:cNvPr>
          <p:cNvSpPr/>
          <p:nvPr/>
        </p:nvSpPr>
        <p:spPr>
          <a:xfrm>
            <a:off x="3286125" y="4900613"/>
            <a:ext cx="219075" cy="585787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xmlns="" id="{9532B5F9-CFAD-421A-AB2A-CD5B4C402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6588" y="381000"/>
            <a:ext cx="31988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Trên biển số xe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/>
      <p:bldP spid="1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xmlns="" id="{3E14590B-63E6-4D7E-9478-9262520395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xmlns="" id="{EB173CF2-5834-4DEA-ACFA-08CDB886D5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6388" name="Picture 4" descr="so nha">
            <a:extLst>
              <a:ext uri="{FF2B5EF4-FFF2-40B4-BE49-F238E27FC236}">
                <a16:creationId xmlns:a16="http://schemas.microsoft.com/office/drawing/2014/main" xmlns="" id="{3EE0D552-D602-422E-BA1B-5EA2179A4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xmlns="" id="{E411CF61-AE70-4ECC-9534-3A210EDD157F}"/>
              </a:ext>
            </a:extLst>
          </p:cNvPr>
          <p:cNvSpPr/>
          <p:nvPr/>
        </p:nvSpPr>
        <p:spPr>
          <a:xfrm>
            <a:off x="4572000" y="4572000"/>
            <a:ext cx="914400" cy="914400"/>
          </a:xfrm>
          <a:prstGeom prst="rect">
            <a:avLst/>
          </a:prstGeom>
          <a:solidFill>
            <a:srgbClr val="0070C0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x-none" sz="5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ình Bầu dục 5">
            <a:extLst>
              <a:ext uri="{FF2B5EF4-FFF2-40B4-BE49-F238E27FC236}">
                <a16:creationId xmlns:a16="http://schemas.microsoft.com/office/drawing/2014/main" xmlns="" id="{E17F0BE4-6D4F-40D0-ABEF-4DBD9B8E5563}"/>
              </a:ext>
            </a:extLst>
          </p:cNvPr>
          <p:cNvSpPr/>
          <p:nvPr/>
        </p:nvSpPr>
        <p:spPr>
          <a:xfrm>
            <a:off x="4191000" y="4191000"/>
            <a:ext cx="1828800" cy="16764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xmlns="" id="{86F34BD9-274F-4415-880B-29E426928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90500"/>
            <a:ext cx="25447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Trên số nhà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6" grpId="1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184</Words>
  <Application>Microsoft Office PowerPoint</Application>
  <PresentationFormat>On-screen Show (4:3)</PresentationFormat>
  <Paragraphs>48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Thể hiện mệnh giá tiền Việt Nam</vt:lpstr>
      <vt:lpstr>Thể hiện ngày trên tờ lịch tháng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Nhật Minh</dc:creator>
  <cp:lastModifiedBy>Techsi.vn</cp:lastModifiedBy>
  <cp:revision>3</cp:revision>
  <dcterms:created xsi:type="dcterms:W3CDTF">2023-03-10T12:30:33Z</dcterms:created>
  <dcterms:modified xsi:type="dcterms:W3CDTF">2025-02-04T10:20:46Z</dcterms:modified>
</cp:coreProperties>
</file>