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58" r:id="rId8"/>
    <p:sldId id="259" r:id="rId9"/>
    <p:sldId id="260" r:id="rId10"/>
    <p:sldId id="262" r:id="rId11"/>
    <p:sldId id="269" r:id="rId12"/>
    <p:sldId id="270" r:id="rId13"/>
    <p:sldId id="263" r:id="rId14"/>
    <p:sldId id="26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597597-372E-452D-BA79-271DEB229C9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ownloads\GaTrongThoiKen-V.A-3817303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ownloads\TienggagayNhacChuong-Dangcapnhat_6add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3003E-052A-43B9-BA0E-D3FD2D92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439"/>
            <a:ext cx="12192000" cy="6819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D4FE0D-E3D7-4E6B-A5D4-4C9A371CD938}"/>
              </a:ext>
            </a:extLst>
          </p:cNvPr>
          <p:cNvSpPr txBox="1"/>
          <p:nvPr/>
        </p:nvSpPr>
        <p:spPr>
          <a:xfrm>
            <a:off x="907077" y="3136738"/>
            <a:ext cx="9456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59" y="1011456"/>
            <a:ext cx="1436077" cy="14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0384" y="2490407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2478" y="4824132"/>
            <a:ext cx="366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3A70C0-9457-4D36-8EBC-103E8472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51523"/>
            <a:ext cx="11997968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431531-26B6-4ED6-8599-9B3B43CD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26" y="554768"/>
            <a:ext cx="1994866" cy="2816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55924B-6899-4B6B-9938-FCEE1801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34" y="554768"/>
            <a:ext cx="1994866" cy="2816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0F332E-A35A-4CF3-B574-D0B33C0A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8" y="3611223"/>
            <a:ext cx="1994866" cy="2816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5662735-723A-4B68-A6AC-4E3B096F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922" y="3659087"/>
            <a:ext cx="1994866" cy="2816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E4DA07-FAC7-42E2-A33B-FA060748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93" y="3659087"/>
            <a:ext cx="1994866" cy="2816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2AFFCA-F247-4C17-B3AB-D352C10102A3}"/>
              </a:ext>
            </a:extLst>
          </p:cNvPr>
          <p:cNvSpPr txBox="1"/>
          <p:nvPr/>
        </p:nvSpPr>
        <p:spPr>
          <a:xfrm>
            <a:off x="8614281" y="146894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6" grpId="1" build="allAtOnce"/>
      <p:bldP spid="16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72861"/>
            <a:ext cx="11938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000" b="1" i="1" dirty="0">
                <a:solidFill>
                  <a:schemeClr val="folHlink"/>
                </a:solidFill>
                <a:latin typeface="Times New Roman" pitchFamily="18" charset="0"/>
              </a:rPr>
              <a:t>3</a:t>
            </a:r>
            <a:r>
              <a:rPr lang="en-US" altLang="en-US" sz="5000" b="1" i="1" dirty="0" smtClean="0">
                <a:solidFill>
                  <a:schemeClr val="folHlink"/>
                </a:solidFill>
                <a:latin typeface="Times New Roman" pitchFamily="18" charset="0"/>
              </a:rPr>
              <a:t>. </a:t>
            </a:r>
            <a:r>
              <a:rPr lang="en-US" altLang="en-US" sz="5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Hoạt</a:t>
            </a:r>
            <a:r>
              <a:rPr lang="en-US" altLang="en-US" sz="5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5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động</a:t>
            </a:r>
            <a:r>
              <a:rPr lang="en-US" altLang="en-US" sz="5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5000" b="1" i="1" dirty="0" smtClean="0">
                <a:solidFill>
                  <a:schemeClr val="folHlink"/>
                </a:solidFill>
                <a:latin typeface="Times New Roman" pitchFamily="18" charset="0"/>
              </a:rPr>
              <a:t>3: </a:t>
            </a:r>
            <a:r>
              <a:rPr lang="en-US" altLang="en-US" sz="5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Trò</a:t>
            </a:r>
            <a:r>
              <a:rPr lang="en-US" altLang="en-US" sz="5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5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chơi</a:t>
            </a:r>
            <a:r>
              <a:rPr lang="en-US" altLang="en-US" sz="5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5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củng</a:t>
            </a:r>
            <a:r>
              <a:rPr lang="en-US" altLang="en-US" sz="5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5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cố</a:t>
            </a:r>
            <a:r>
              <a:rPr lang="en-US" altLang="en-US" sz="5000" b="1" i="1" dirty="0" smtClean="0">
                <a:solidFill>
                  <a:schemeClr val="folHlink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5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80146"/>
            <a:ext cx="10972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vi-VN" alt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 1: Tìm đúng số lượng</a:t>
            </a:r>
            <a:endParaRPr lang="en-US" alt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823200" y="1295400"/>
            <a:ext cx="3759200" cy="5105400"/>
          </a:xfrm>
          <a:prstGeom prst="rect">
            <a:avLst/>
          </a:prstGeom>
        </p:spPr>
        <p:txBody>
          <a:bodyPr/>
          <a:lstStyle/>
          <a:p>
            <a:r>
              <a:rPr lang="vi-VN" altLang="en-US" sz="10000" b="1" smtClean="0">
                <a:solidFill>
                  <a:srgbClr val="FF0000"/>
                </a:solidFill>
              </a:rPr>
              <a:t>3</a:t>
            </a:r>
          </a:p>
          <a:p>
            <a:r>
              <a:rPr lang="vi-VN" altLang="en-US" sz="10000" b="1" smtClean="0">
                <a:solidFill>
                  <a:srgbClr val="FF0000"/>
                </a:solidFill>
              </a:rPr>
              <a:t>4</a:t>
            </a:r>
          </a:p>
          <a:p>
            <a:r>
              <a:rPr lang="vi-VN" altLang="en-US" sz="10000" b="1" smtClean="0">
                <a:solidFill>
                  <a:srgbClr val="FF0000"/>
                </a:solidFill>
              </a:rPr>
              <a:t>5</a:t>
            </a:r>
            <a:endParaRPr lang="en-US" altLang="en-US" sz="10000" b="1" smtClean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4064000" y="2171700"/>
            <a:ext cx="3962400" cy="1676400"/>
          </a:xfrm>
          <a:prstGeom prst="straightConnector1">
            <a:avLst/>
          </a:prstGeom>
          <a:noFill/>
          <a:ln w="57150" cmpd="thinThick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4800600"/>
            <a:ext cx="3594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cxnSpLocks noChangeShapeType="1"/>
            <a:stCxn id="22531" idx="3"/>
          </p:cNvCxnSpPr>
          <p:nvPr/>
        </p:nvCxnSpPr>
        <p:spPr bwMode="auto">
          <a:xfrm flipV="1">
            <a:off x="3962400" y="2362200"/>
            <a:ext cx="4165600" cy="1485900"/>
          </a:xfrm>
          <a:prstGeom prst="straightConnector1">
            <a:avLst/>
          </a:prstGeom>
          <a:noFill/>
          <a:ln w="57150" cmpd="thinThick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572000" y="5791200"/>
            <a:ext cx="3454400" cy="152400"/>
          </a:xfrm>
          <a:prstGeom prst="straightConnector1">
            <a:avLst/>
          </a:prstGeom>
          <a:noFill/>
          <a:ln w="57150" cmpd="thinThick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34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480A2A-00DB-493E-A741-841A63DC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162959"/>
            <a:ext cx="11997968" cy="676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2AE22E-E0AC-4D33-BC45-DD50CBEFF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0" y="388247"/>
            <a:ext cx="3930926" cy="1533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B2F596-E711-44D8-8AE3-8E2485E0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047" y="3814739"/>
            <a:ext cx="3400255" cy="2880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A5493B-D40B-4C2A-8258-852049E80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99" y="359855"/>
            <a:ext cx="3257988" cy="3257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B0BB8F-D9DD-45CC-812F-7B4DDE5A2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6" y="4338094"/>
            <a:ext cx="4659079" cy="2519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1BB2CC-867F-4083-9C2F-1D562C8D0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03" y="2147273"/>
            <a:ext cx="4263059" cy="1838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DC56CB-31EF-4310-91CA-14D24123FDFB}"/>
              </a:ext>
            </a:extLst>
          </p:cNvPr>
          <p:cNvSpPr txBox="1"/>
          <p:nvPr/>
        </p:nvSpPr>
        <p:spPr>
          <a:xfrm>
            <a:off x="6196623" y="359855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C46D4C-437E-4928-A822-A7BE83E6B874}"/>
              </a:ext>
            </a:extLst>
          </p:cNvPr>
          <p:cNvSpPr txBox="1"/>
          <p:nvPr/>
        </p:nvSpPr>
        <p:spPr>
          <a:xfrm>
            <a:off x="6215867" y="177413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7FCCBE-49E6-48A5-97A8-1ED87ADFDCA3}"/>
              </a:ext>
            </a:extLst>
          </p:cNvPr>
          <p:cNvSpPr txBox="1"/>
          <p:nvPr/>
        </p:nvSpPr>
        <p:spPr>
          <a:xfrm>
            <a:off x="6215867" y="3037668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481D0E-34BD-4999-BF47-67788A4A1BA6}"/>
              </a:ext>
            </a:extLst>
          </p:cNvPr>
          <p:cNvSpPr txBox="1"/>
          <p:nvPr/>
        </p:nvSpPr>
        <p:spPr>
          <a:xfrm>
            <a:off x="6268344" y="433432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3A8612A-1D6F-49DB-9348-34642EDEBDCC}"/>
              </a:ext>
            </a:extLst>
          </p:cNvPr>
          <p:cNvSpPr txBox="1"/>
          <p:nvPr/>
        </p:nvSpPr>
        <p:spPr>
          <a:xfrm>
            <a:off x="6282843" y="5676454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44A8248-D819-4BD5-8C3D-4933389F4B30}"/>
              </a:ext>
            </a:extLst>
          </p:cNvPr>
          <p:cNvCxnSpPr/>
          <p:nvPr/>
        </p:nvCxnSpPr>
        <p:spPr>
          <a:xfrm>
            <a:off x="4545496" y="867686"/>
            <a:ext cx="15505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CF80190-2B0F-48CF-B5A0-6DCD7AD16277}"/>
              </a:ext>
            </a:extLst>
          </p:cNvPr>
          <p:cNvCxnSpPr/>
          <p:nvPr/>
        </p:nvCxnSpPr>
        <p:spPr>
          <a:xfrm flipV="1">
            <a:off x="4756095" y="2411896"/>
            <a:ext cx="1339905" cy="6545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9A7BD95-A85D-4080-8223-5939FB7DBB24}"/>
              </a:ext>
            </a:extLst>
          </p:cNvPr>
          <p:cNvCxnSpPr/>
          <p:nvPr/>
        </p:nvCxnSpPr>
        <p:spPr>
          <a:xfrm flipH="1">
            <a:off x="6914863" y="1857793"/>
            <a:ext cx="1729368" cy="4255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AB8943E-B915-4831-9975-3D8AE301FB72}"/>
              </a:ext>
            </a:extLst>
          </p:cNvPr>
          <p:cNvCxnSpPr/>
          <p:nvPr/>
        </p:nvCxnSpPr>
        <p:spPr>
          <a:xfrm flipH="1" flipV="1">
            <a:off x="6891609" y="3814739"/>
            <a:ext cx="1533856" cy="1783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2FCC4F60-4394-4C55-B9D8-7965F081FC3A}"/>
              </a:ext>
            </a:extLst>
          </p:cNvPr>
          <p:cNvCxnSpPr/>
          <p:nvPr/>
        </p:nvCxnSpPr>
        <p:spPr>
          <a:xfrm flipV="1">
            <a:off x="4756095" y="4842151"/>
            <a:ext cx="1392122" cy="687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A7B750-92E7-4D2A-A524-ED8E659B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2142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150331"/>
            <a:ext cx="10972800" cy="3078162"/>
          </a:xfrm>
        </p:spPr>
        <p:txBody>
          <a:bodyPr>
            <a:normAutofit fontScale="90000"/>
          </a:bodyPr>
          <a:lstStyle/>
          <a:p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2:Làm theo yêu cầu của cô</a:t>
            </a:r>
            <a:b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Tìm cho cô 5 chiếc lá</a:t>
            </a:r>
            <a:b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Tìm cho cô 4 cái kẹo</a:t>
            </a:r>
            <a:b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Tìm cho cô 5 chiếc vòng chun</a:t>
            </a:r>
            <a:endParaRPr lang="en-US" alt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42379E1-DF4A-4831-A286-438D9A303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42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5107" y="1752600"/>
            <a:ext cx="10972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70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vi-VN" altLang="en-US" sz="7000" b="1" dirty="0" smtClean="0">
                <a:solidFill>
                  <a:srgbClr val="FF0000"/>
                </a:solidFill>
                <a:latin typeface="Times New Roman" pitchFamily="18" charset="0"/>
              </a:rPr>
              <a:t>. Kết thúc</a:t>
            </a:r>
          </a:p>
          <a:p>
            <a:pPr algn="ctr">
              <a:buFont typeface="Wingdings" pitchFamily="2" charset="2"/>
              <a:buNone/>
            </a:pPr>
            <a:r>
              <a:rPr lang="vi-VN" alt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vi-VN" alt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Trò chơi: Con thỏ</a:t>
            </a:r>
          </a:p>
          <a:p>
            <a:pPr algn="ctr">
              <a:buFont typeface="Wingdings" pitchFamily="2" charset="2"/>
              <a:buNone/>
            </a:pPr>
            <a:r>
              <a:rPr lang="vi-VN" alt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- Cô nhận xét</a:t>
            </a:r>
            <a:endParaRPr lang="en-US" altLang="en-US" sz="36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26830" y="1828801"/>
            <a:ext cx="10753969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1. </a:t>
            </a:r>
            <a:r>
              <a:rPr lang="en-US" altLang="en-US" sz="3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Kiến</a:t>
            </a: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thức</a:t>
            </a: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3000" dirty="0" err="1" smtClean="0">
                <a:latin typeface="Times New Roman" pitchFamily="18" charset="0"/>
              </a:rPr>
              <a:t>Ôn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số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trong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latin typeface="Times New Roman" pitchFamily="18" charset="0"/>
              </a:rPr>
              <a:t> vi 5.</a:t>
            </a:r>
            <a:endParaRPr lang="vi-VN" altLang="en-US" sz="3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vi-VN" altLang="en-US" sz="3000" dirty="0" smtClean="0">
                <a:latin typeface="Times New Roman" pitchFamily="18" charset="0"/>
              </a:rPr>
              <a:t>Trẻ nhận biết được các chữ số trong phạm vi 5.</a:t>
            </a:r>
            <a:endParaRPr lang="en-US" altLang="en-US" sz="3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2. </a:t>
            </a:r>
            <a:r>
              <a:rPr lang="en-US" altLang="en-US" sz="3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Kĩ</a:t>
            </a: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năng</a:t>
            </a: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:</a:t>
            </a:r>
            <a:endParaRPr lang="en-US" altLang="en-US" sz="3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3000" dirty="0" err="1" smtClean="0">
                <a:latin typeface="Times New Roman" pitchFamily="18" charset="0"/>
              </a:rPr>
              <a:t>Trẻ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đếm</a:t>
            </a:r>
            <a:r>
              <a:rPr lang="en-US" altLang="en-US" sz="30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3000" dirty="0" err="1" smtClean="0">
                <a:latin typeface="Times New Roman" pitchFamily="18" charset="0"/>
              </a:rPr>
              <a:t>Khi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trẻ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đếm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không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lặp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lại</a:t>
            </a:r>
            <a:r>
              <a:rPr lang="en-US" altLang="en-US" sz="3000" dirty="0" smtClean="0">
                <a:latin typeface="Times New Roman" pitchFamily="18" charset="0"/>
              </a:rPr>
              <a:t> hay </a:t>
            </a:r>
            <a:r>
              <a:rPr lang="en-US" altLang="en-US" sz="3000" dirty="0" err="1" smtClean="0">
                <a:latin typeface="Times New Roman" pitchFamily="18" charset="0"/>
              </a:rPr>
              <a:t>bỏ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sót</a:t>
            </a:r>
            <a:r>
              <a:rPr lang="en-US" altLang="en-US" sz="30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3000" dirty="0" err="1" smtClean="0">
                <a:latin typeface="Times New Roman" pitchFamily="18" charset="0"/>
              </a:rPr>
              <a:t>Trẻ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vi-VN" altLang="en-US" sz="3000" dirty="0" smtClean="0">
                <a:latin typeface="Times New Roman" pitchFamily="18" charset="0"/>
              </a:rPr>
              <a:t>chơi trò chơi.</a:t>
            </a:r>
            <a:endParaRPr lang="en-US" altLang="en-US" sz="3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3. </a:t>
            </a:r>
            <a:r>
              <a:rPr lang="en-US" altLang="en-US" sz="3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Giáo</a:t>
            </a: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dục</a:t>
            </a:r>
            <a:r>
              <a:rPr lang="en-US" altLang="en-US" sz="3000" b="1" i="1" dirty="0" smtClean="0">
                <a:solidFill>
                  <a:schemeClr val="folHlink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3000" dirty="0" err="1" smtClean="0">
                <a:latin typeface="Times New Roman" pitchFamily="18" charset="0"/>
              </a:rPr>
              <a:t>Giáo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dục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trẻ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yêu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thương</a:t>
            </a:r>
            <a:r>
              <a:rPr lang="en-US" altLang="en-US" sz="3000" dirty="0" smtClean="0"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latin typeface="Times New Roman" pitchFamily="18" charset="0"/>
              </a:rPr>
              <a:t>chăm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sóc</a:t>
            </a:r>
            <a:r>
              <a:rPr lang="en-US" altLang="en-US" sz="3000" dirty="0" smtClean="0"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latin typeface="Times New Roman" pitchFamily="18" charset="0"/>
              </a:rPr>
              <a:t>bảo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vệ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các</a:t>
            </a:r>
            <a:r>
              <a:rPr lang="en-US" altLang="en-US" sz="3000" dirty="0" smtClean="0">
                <a:latin typeface="Times New Roman" pitchFamily="18" charset="0"/>
              </a:rPr>
              <a:t> con </a:t>
            </a:r>
            <a:r>
              <a:rPr lang="en-US" altLang="en-US" sz="3000" dirty="0" err="1" smtClean="0">
                <a:latin typeface="Times New Roman" pitchFamily="18" charset="0"/>
              </a:rPr>
              <a:t>vật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nuôi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endParaRPr lang="en-US" altLang="en-US" sz="30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000" dirty="0" err="1" smtClean="0">
                <a:latin typeface="Times New Roman" pitchFamily="18" charset="0"/>
              </a:rPr>
              <a:t>trong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gia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đình</a:t>
            </a:r>
            <a:r>
              <a:rPr lang="en-US" altLang="en-US" sz="3000" dirty="0" smtClean="0">
                <a:latin typeface="Times New Roman" pitchFamily="18" charset="0"/>
              </a:rPr>
              <a:t>. </a:t>
            </a:r>
            <a:r>
              <a:rPr lang="en-US" altLang="en-US" sz="3000" dirty="0" err="1" smtClean="0"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giữ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gìn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đồ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dùng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đồ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chơi</a:t>
            </a:r>
            <a:r>
              <a:rPr lang="en-US" altLang="en-US" sz="30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altLang="en-US" sz="3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000" b="1" dirty="0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alt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93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867507" y="2327275"/>
            <a:ext cx="10820401" cy="45307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1.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Hoạt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động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1: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Ổn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định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tổ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chức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và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giới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thiệu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bài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- </a:t>
            </a:r>
            <a:r>
              <a:rPr lang="en-US" altLang="en-US" dirty="0" err="1" smtClean="0">
                <a:latin typeface="Times New Roman" pitchFamily="18" charset="0"/>
              </a:rPr>
              <a:t>Cô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cho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trẻ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hát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bài</a:t>
            </a:r>
            <a:r>
              <a:rPr lang="en-US" altLang="en-US" dirty="0" smtClean="0">
                <a:latin typeface="Times New Roman" pitchFamily="18" charset="0"/>
              </a:rPr>
              <a:t>: “</a:t>
            </a:r>
            <a:r>
              <a:rPr lang="en-US" altLang="en-US" dirty="0" err="1" smtClean="0">
                <a:latin typeface="Times New Roman" pitchFamily="18" charset="0"/>
              </a:rPr>
              <a:t>Gà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trống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vi-VN" altLang="en-US" dirty="0" smtClean="0">
                <a:latin typeface="Times New Roman" pitchFamily="18" charset="0"/>
              </a:rPr>
              <a:t>thổi </a:t>
            </a:r>
            <a:r>
              <a:rPr lang="vi-VN" altLang="en-US" dirty="0" smtClean="0">
                <a:latin typeface="Times New Roman" pitchFamily="18" charset="0"/>
              </a:rPr>
              <a:t>kèn</a:t>
            </a:r>
            <a:r>
              <a:rPr lang="en-US" altLang="en-US" dirty="0" smtClean="0">
                <a:latin typeface="Times New Roman" pitchFamily="18" charset="0"/>
              </a:rPr>
              <a:t>”.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</a:rPr>
              <a:t>- </a:t>
            </a:r>
            <a:r>
              <a:rPr lang="en-US" altLang="en-US" dirty="0" err="1" smtClean="0">
                <a:latin typeface="Times New Roman" pitchFamily="18" charset="0"/>
              </a:rPr>
              <a:t>Trò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chuyện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với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trẻ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về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bài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hát</a:t>
            </a:r>
            <a:r>
              <a:rPr lang="en-US" altLang="en-US" dirty="0" smtClean="0">
                <a:latin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</a:rPr>
              <a:t>- </a:t>
            </a:r>
            <a:r>
              <a:rPr lang="en-US" altLang="en-US" dirty="0" err="1" smtClean="0">
                <a:latin typeface="Times New Roman" pitchFamily="18" charset="0"/>
              </a:rPr>
              <a:t>Các</a:t>
            </a:r>
            <a:r>
              <a:rPr lang="en-US" altLang="en-US" dirty="0" smtClean="0">
                <a:latin typeface="Times New Roman" pitchFamily="18" charset="0"/>
              </a:rPr>
              <a:t> con </a:t>
            </a:r>
            <a:r>
              <a:rPr lang="en-US" altLang="en-US" dirty="0" err="1" smtClean="0">
                <a:latin typeface="Times New Roman" pitchFamily="18" charset="0"/>
              </a:rPr>
              <a:t>vừa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hát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bài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gì</a:t>
            </a:r>
            <a:r>
              <a:rPr lang="en-US" altLang="en-US" dirty="0" smtClean="0">
                <a:latin typeface="Times New Roman" pitchFamily="18" charset="0"/>
              </a:rPr>
              <a:t>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</a:rPr>
              <a:t>- </a:t>
            </a:r>
            <a:r>
              <a:rPr lang="en-US" altLang="en-US" dirty="0" err="1" smtClean="0">
                <a:latin typeface="Times New Roman" pitchFamily="18" charset="0"/>
              </a:rPr>
              <a:t>Trong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bài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hát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có</a:t>
            </a:r>
            <a:r>
              <a:rPr lang="en-US" altLang="en-US" dirty="0" smtClean="0">
                <a:latin typeface="Times New Roman" pitchFamily="18" charset="0"/>
              </a:rPr>
              <a:t> con </a:t>
            </a:r>
            <a:r>
              <a:rPr lang="en-US" altLang="en-US" dirty="0" err="1" smtClean="0">
                <a:latin typeface="Times New Roman" pitchFamily="18" charset="0"/>
              </a:rPr>
              <a:t>vật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gì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vậy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các</a:t>
            </a:r>
            <a:r>
              <a:rPr lang="en-US" altLang="en-US" dirty="0" smtClean="0">
                <a:latin typeface="Times New Roman" pitchFamily="18" charset="0"/>
              </a:rPr>
              <a:t> con?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31" y="654851"/>
            <a:ext cx="10972800" cy="1252728"/>
          </a:xfrm>
        </p:spPr>
        <p:txBody>
          <a:bodyPr/>
          <a:lstStyle/>
          <a:p>
            <a:pPr algn="ctr" eaLnBrk="1" hangingPunct="1"/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3" name="GaTrongThoiKen-V.A-38173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1" y="3427413"/>
            <a:ext cx="64981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22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2327275"/>
            <a:ext cx="8850923" cy="4530725"/>
          </a:xfrm>
        </p:spPr>
        <p:txBody>
          <a:bodyPr/>
          <a:lstStyle/>
          <a:p>
            <a:pPr lvl="1" eaLnBrk="1" hangingPunct="1">
              <a:buFontTx/>
              <a:buChar char="-"/>
            </a:pPr>
            <a:r>
              <a:rPr lang="en-US" altLang="en-US" sz="4800" dirty="0" smtClean="0">
                <a:latin typeface="Times New Roman" pitchFamily="18" charset="0"/>
              </a:rPr>
              <a:t> Cho </a:t>
            </a:r>
            <a:r>
              <a:rPr lang="en-US" altLang="en-US" sz="4800" dirty="0" err="1" smtClean="0">
                <a:latin typeface="Times New Roman" pitchFamily="18" charset="0"/>
              </a:rPr>
              <a:t>trẻ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chơi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trò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chơi</a:t>
            </a:r>
            <a:r>
              <a:rPr lang="en-US" altLang="en-US" sz="4800" dirty="0" smtClean="0">
                <a:latin typeface="Times New Roman" pitchFamily="18" charset="0"/>
              </a:rPr>
              <a:t>: </a:t>
            </a:r>
            <a:endParaRPr lang="vi-VN" altLang="en-US" sz="4800" dirty="0" smtClean="0">
              <a:latin typeface="Times New Roman" pitchFamily="18" charset="0"/>
            </a:endParaRPr>
          </a:p>
          <a:p>
            <a:pPr lvl="1" eaLnBrk="1" hangingPunct="1">
              <a:buFontTx/>
              <a:buChar char="-"/>
            </a:pP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vi-VN" altLang="en-US" sz="4800" dirty="0" smtClean="0">
                <a:latin typeface="Times New Roman" pitchFamily="18" charset="0"/>
              </a:rPr>
              <a:t>Đếm </a:t>
            </a:r>
            <a:r>
              <a:rPr lang="vi-VN" altLang="en-US" sz="4800" dirty="0" smtClean="0">
                <a:latin typeface="Times New Roman" pitchFamily="18" charset="0"/>
              </a:rPr>
              <a:t>tiếng gà gáy</a:t>
            </a:r>
          </a:p>
          <a:p>
            <a:pPr lvl="1" eaLnBrk="1" hangingPunct="1">
              <a:buFontTx/>
              <a:buChar char="-"/>
            </a:pP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Đếm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tiếng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vỗ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tay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của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cô</a:t>
            </a:r>
            <a:r>
              <a:rPr lang="vi-VN" altLang="en-US" sz="4800" dirty="0" smtClean="0">
                <a:latin typeface="Times New Roman" pitchFamily="18" charset="0"/>
              </a:rPr>
              <a:t>.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endParaRPr lang="vi-VN" altLang="en-US" sz="4800" dirty="0" smtClean="0">
              <a:latin typeface="Times New Roman" pitchFamily="18" charset="0"/>
            </a:endParaRPr>
          </a:p>
          <a:p>
            <a:pPr lvl="1" eaLnBrk="1" hangingPunct="1">
              <a:buFontTx/>
              <a:buChar char="-"/>
            </a:pP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Giới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thiệu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bài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latin typeface="Times New Roman" pitchFamily="18" charset="0"/>
              </a:rPr>
              <a:t>mới</a:t>
            </a:r>
            <a:r>
              <a:rPr lang="en-US" altLang="en-US" sz="48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" name="TienggagayNhacChuong-Dangcapnhat_6ad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2697163"/>
            <a:ext cx="64981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91661" y="2741559"/>
            <a:ext cx="10972800" cy="12527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2.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Hoạt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động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2: </a:t>
            </a:r>
            <a:b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vi-VN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Ôn tập số </a:t>
            </a:r>
            <a:r>
              <a:rPr lang="vi-VN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lượng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,</a:t>
            </a:r>
            <a:r>
              <a:rPr lang="vi-VN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chữ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vi-VN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trong </a:t>
            </a:r>
            <a:r>
              <a:rPr lang="vi-VN" altLang="en-US" sz="4000" b="1" i="1" dirty="0" smtClean="0">
                <a:solidFill>
                  <a:schemeClr val="folHlink"/>
                </a:solidFill>
                <a:latin typeface="Times New Roman" pitchFamily="18" charset="0"/>
              </a:rPr>
              <a:t>phạm vi 5</a:t>
            </a:r>
            <a:endParaRPr lang="en-US" altLang="en-US" sz="4000" b="1" i="1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2438400" cy="1676400"/>
          </a:xfrm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B029D2-C16F-4F17-B23F-50E985F1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7" y="363572"/>
            <a:ext cx="4493213" cy="61621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4307A4C-1D41-480B-9E14-80239E388D2E}"/>
              </a:ext>
            </a:extLst>
          </p:cNvPr>
          <p:cNvSpPr/>
          <p:nvPr/>
        </p:nvSpPr>
        <p:spPr>
          <a:xfrm>
            <a:off x="138545" y="91041"/>
            <a:ext cx="11914910" cy="6675918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36EF6D-D70E-47CE-8008-980371B179F2}"/>
              </a:ext>
            </a:extLst>
          </p:cNvPr>
          <p:cNvSpPr txBox="1"/>
          <p:nvPr/>
        </p:nvSpPr>
        <p:spPr>
          <a:xfrm>
            <a:off x="7565241" y="-417963"/>
            <a:ext cx="317533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3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7944CE-72BD-4599-AE2E-8020E5B8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51523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26C92D-8EC0-415C-ABD7-BA09FB658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5" r="12189" b="388"/>
          <a:stretch/>
        </p:blipFill>
        <p:spPr>
          <a:xfrm>
            <a:off x="545909" y="257601"/>
            <a:ext cx="5936778" cy="6334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294A05-9F4C-48A3-87BD-6F9B6B5727E0}"/>
              </a:ext>
            </a:extLst>
          </p:cNvPr>
          <p:cNvSpPr txBox="1"/>
          <p:nvPr/>
        </p:nvSpPr>
        <p:spPr>
          <a:xfrm>
            <a:off x="7970293" y="-272954"/>
            <a:ext cx="374653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03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D68ABF-BF85-4F7E-A9CA-2CF1B0C2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48475"/>
            <a:ext cx="11997968" cy="676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8E3870-9529-413E-B010-C9A9CAF66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382137" y="368490"/>
            <a:ext cx="3545513" cy="2047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066D9B-769F-4E5B-AF00-48EA56FAF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4094328" y="600502"/>
            <a:ext cx="3545513" cy="2047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71EB57-3BB7-47CC-8502-0266A271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8170349" y="600502"/>
            <a:ext cx="3545513" cy="2047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78B7F2-BDCD-48F1-AC0B-A70C0BC4B73B}"/>
              </a:ext>
            </a:extLst>
          </p:cNvPr>
          <p:cNvSpPr txBox="1"/>
          <p:nvPr/>
        </p:nvSpPr>
        <p:spPr>
          <a:xfrm>
            <a:off x="4458158" y="1975462"/>
            <a:ext cx="26548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70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DBE1EF-0BC5-4097-8114-1D35583F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0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13EEF4-9400-4A73-9BC0-0CF9FDFD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85" y="272385"/>
            <a:ext cx="6313227" cy="6313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507760-8829-4064-923A-944469907498}"/>
              </a:ext>
            </a:extLst>
          </p:cNvPr>
          <p:cNvSpPr txBox="1"/>
          <p:nvPr/>
        </p:nvSpPr>
        <p:spPr>
          <a:xfrm>
            <a:off x="8243248" y="368490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08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276</Words>
  <Application>Microsoft Office PowerPoint</Application>
  <PresentationFormat>Custom</PresentationFormat>
  <Paragraphs>47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PowerPoint Presentation</vt:lpstr>
      <vt:lpstr>I. Mục Đích – Yêu Cầu:</vt:lpstr>
      <vt:lpstr>III. Tổ chức hoạt động nhận thức:</vt:lpstr>
      <vt:lpstr>PowerPoint Presentation</vt:lpstr>
      <vt:lpstr>2. Hoạt động 2:  Ôn tập số lượng, chữ số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Hoạt động 3: Trò chơi củng cố.</vt:lpstr>
      <vt:lpstr>Trò chơi 1: Tìm đúng số lượng</vt:lpstr>
      <vt:lpstr>PowerPoint Presentation</vt:lpstr>
      <vt:lpstr>Trò chơi 2:Làm theo yêu cầu của cô  * Tìm cho cô 5 chiếc lá * Tìm cho cô 4 cái kẹo * Tìm cho cô 5 chiếc vòng chun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</cp:revision>
  <dcterms:created xsi:type="dcterms:W3CDTF">2021-12-03T07:14:56Z</dcterms:created>
  <dcterms:modified xsi:type="dcterms:W3CDTF">2025-02-05T05:41:11Z</dcterms:modified>
</cp:coreProperties>
</file>