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6.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1" r:id="rId4"/>
    <p:sldId id="278" r:id="rId5"/>
    <p:sldId id="279" r:id="rId6"/>
    <p:sldId id="260" r:id="rId7"/>
    <p:sldId id="262" r:id="rId8"/>
    <p:sldId id="273" r:id="rId9"/>
    <p:sldId id="264" r:id="rId10"/>
    <p:sldId id="267" r:id="rId11"/>
    <p:sldId id="268" r:id="rId12"/>
    <p:sldId id="269" r:id="rId13"/>
    <p:sldId id="265" r:id="rId14"/>
    <p:sldId id="274" r:id="rId15"/>
    <p:sldId id="275" r:id="rId16"/>
    <p:sldId id="27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702"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6E49D34-73E6-4FA0-A656-F89FEDD8B577}" type="datetimeFigureOut">
              <a:rPr lang="en-US" smtClean="0"/>
              <a:t>10/14/2025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9FC1E2-931C-4081-BF49-4670EB9840CF}" type="slidenum">
              <a:rPr lang="en-US" smtClean="0"/>
              <a:t>‹#›</a:t>
            </a:fld>
            <a:endParaRPr lang="en-US"/>
          </a:p>
        </p:txBody>
      </p:sp>
    </p:spTree>
    <p:extLst>
      <p:ext uri="{BB962C8B-B14F-4D97-AF65-F5344CB8AC3E}">
        <p14:creationId xmlns:p14="http://schemas.microsoft.com/office/powerpoint/2010/main" val="1722070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E49D34-73E6-4FA0-A656-F89FEDD8B577}" type="datetimeFigureOut">
              <a:rPr lang="en-US" smtClean="0"/>
              <a:t>10/14/2025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9FC1E2-931C-4081-BF49-4670EB9840CF}" type="slidenum">
              <a:rPr lang="en-US" smtClean="0"/>
              <a:t>‹#›</a:t>
            </a:fld>
            <a:endParaRPr lang="en-US"/>
          </a:p>
        </p:txBody>
      </p:sp>
    </p:spTree>
    <p:extLst>
      <p:ext uri="{BB962C8B-B14F-4D97-AF65-F5344CB8AC3E}">
        <p14:creationId xmlns:p14="http://schemas.microsoft.com/office/powerpoint/2010/main" val="31968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E49D34-73E6-4FA0-A656-F89FEDD8B577}" type="datetimeFigureOut">
              <a:rPr lang="en-US" smtClean="0"/>
              <a:t>10/14/2025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9FC1E2-931C-4081-BF49-4670EB9840CF}" type="slidenum">
              <a:rPr lang="en-US" smtClean="0"/>
              <a:t>‹#›</a:t>
            </a:fld>
            <a:endParaRPr lang="en-US"/>
          </a:p>
        </p:txBody>
      </p:sp>
    </p:spTree>
    <p:extLst>
      <p:ext uri="{BB962C8B-B14F-4D97-AF65-F5344CB8AC3E}">
        <p14:creationId xmlns:p14="http://schemas.microsoft.com/office/powerpoint/2010/main" val="3262298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E49D34-73E6-4FA0-A656-F89FEDD8B577}" type="datetimeFigureOut">
              <a:rPr lang="en-US" smtClean="0"/>
              <a:t>10/14/2025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9FC1E2-931C-4081-BF49-4670EB9840CF}" type="slidenum">
              <a:rPr lang="en-US" smtClean="0"/>
              <a:t>‹#›</a:t>
            </a:fld>
            <a:endParaRPr lang="en-US"/>
          </a:p>
        </p:txBody>
      </p:sp>
    </p:spTree>
    <p:extLst>
      <p:ext uri="{BB962C8B-B14F-4D97-AF65-F5344CB8AC3E}">
        <p14:creationId xmlns:p14="http://schemas.microsoft.com/office/powerpoint/2010/main" val="27282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6E49D34-73E6-4FA0-A656-F89FEDD8B577}" type="datetimeFigureOut">
              <a:rPr lang="en-US" smtClean="0"/>
              <a:t>10/14/2025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9FC1E2-931C-4081-BF49-4670EB9840CF}" type="slidenum">
              <a:rPr lang="en-US" smtClean="0"/>
              <a:t>‹#›</a:t>
            </a:fld>
            <a:endParaRPr lang="en-US"/>
          </a:p>
        </p:txBody>
      </p:sp>
    </p:spTree>
    <p:extLst>
      <p:ext uri="{BB962C8B-B14F-4D97-AF65-F5344CB8AC3E}">
        <p14:creationId xmlns:p14="http://schemas.microsoft.com/office/powerpoint/2010/main" val="2859506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6E49D34-73E6-4FA0-A656-F89FEDD8B577}" type="datetimeFigureOut">
              <a:rPr lang="en-US" smtClean="0"/>
              <a:t>10/14/2025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9FC1E2-931C-4081-BF49-4670EB9840CF}" type="slidenum">
              <a:rPr lang="en-US" smtClean="0"/>
              <a:t>‹#›</a:t>
            </a:fld>
            <a:endParaRPr lang="en-US"/>
          </a:p>
        </p:txBody>
      </p:sp>
    </p:spTree>
    <p:extLst>
      <p:ext uri="{BB962C8B-B14F-4D97-AF65-F5344CB8AC3E}">
        <p14:creationId xmlns:p14="http://schemas.microsoft.com/office/powerpoint/2010/main" val="645415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6E49D34-73E6-4FA0-A656-F89FEDD8B577}" type="datetimeFigureOut">
              <a:rPr lang="en-US" smtClean="0"/>
              <a:t>10/14/2025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9FC1E2-931C-4081-BF49-4670EB9840CF}" type="slidenum">
              <a:rPr lang="en-US" smtClean="0"/>
              <a:t>‹#›</a:t>
            </a:fld>
            <a:endParaRPr lang="en-US"/>
          </a:p>
        </p:txBody>
      </p:sp>
    </p:spTree>
    <p:extLst>
      <p:ext uri="{BB962C8B-B14F-4D97-AF65-F5344CB8AC3E}">
        <p14:creationId xmlns:p14="http://schemas.microsoft.com/office/powerpoint/2010/main" val="457859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6E49D34-73E6-4FA0-A656-F89FEDD8B577}" type="datetimeFigureOut">
              <a:rPr lang="en-US" smtClean="0"/>
              <a:t>10/14/2025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9FC1E2-931C-4081-BF49-4670EB9840CF}" type="slidenum">
              <a:rPr lang="en-US" smtClean="0"/>
              <a:t>‹#›</a:t>
            </a:fld>
            <a:endParaRPr lang="en-US"/>
          </a:p>
        </p:txBody>
      </p:sp>
    </p:spTree>
    <p:extLst>
      <p:ext uri="{BB962C8B-B14F-4D97-AF65-F5344CB8AC3E}">
        <p14:creationId xmlns:p14="http://schemas.microsoft.com/office/powerpoint/2010/main" val="2524470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49D34-73E6-4FA0-A656-F89FEDD8B577}" type="datetimeFigureOut">
              <a:rPr lang="en-US" smtClean="0"/>
              <a:t>10/14/2025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9FC1E2-931C-4081-BF49-4670EB9840CF}" type="slidenum">
              <a:rPr lang="en-US" smtClean="0"/>
              <a:t>‹#›</a:t>
            </a:fld>
            <a:endParaRPr lang="en-US"/>
          </a:p>
        </p:txBody>
      </p:sp>
    </p:spTree>
    <p:extLst>
      <p:ext uri="{BB962C8B-B14F-4D97-AF65-F5344CB8AC3E}">
        <p14:creationId xmlns:p14="http://schemas.microsoft.com/office/powerpoint/2010/main" val="2443735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6E49D34-73E6-4FA0-A656-F89FEDD8B577}" type="datetimeFigureOut">
              <a:rPr lang="en-US" smtClean="0"/>
              <a:t>10/14/2025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9FC1E2-931C-4081-BF49-4670EB9840CF}" type="slidenum">
              <a:rPr lang="en-US" smtClean="0"/>
              <a:t>‹#›</a:t>
            </a:fld>
            <a:endParaRPr lang="en-US"/>
          </a:p>
        </p:txBody>
      </p:sp>
    </p:spTree>
    <p:extLst>
      <p:ext uri="{BB962C8B-B14F-4D97-AF65-F5344CB8AC3E}">
        <p14:creationId xmlns:p14="http://schemas.microsoft.com/office/powerpoint/2010/main" val="4096181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6E49D34-73E6-4FA0-A656-F89FEDD8B577}" type="datetimeFigureOut">
              <a:rPr lang="en-US" smtClean="0"/>
              <a:t>10/14/2025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9FC1E2-931C-4081-BF49-4670EB9840CF}" type="slidenum">
              <a:rPr lang="en-US" smtClean="0"/>
              <a:t>‹#›</a:t>
            </a:fld>
            <a:endParaRPr lang="en-US"/>
          </a:p>
        </p:txBody>
      </p:sp>
    </p:spTree>
    <p:extLst>
      <p:ext uri="{BB962C8B-B14F-4D97-AF65-F5344CB8AC3E}">
        <p14:creationId xmlns:p14="http://schemas.microsoft.com/office/powerpoint/2010/main" val="282505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49D34-73E6-4FA0-A656-F89FEDD8B577}" type="datetimeFigureOut">
              <a:rPr lang="en-US" smtClean="0"/>
              <a:t>10/14/2025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9FC1E2-931C-4081-BF49-4670EB9840CF}" type="slidenum">
              <a:rPr lang="en-US" smtClean="0"/>
              <a:t>‹#›</a:t>
            </a:fld>
            <a:endParaRPr lang="en-US"/>
          </a:p>
        </p:txBody>
      </p:sp>
    </p:spTree>
    <p:extLst>
      <p:ext uri="{BB962C8B-B14F-4D97-AF65-F5344CB8AC3E}">
        <p14:creationId xmlns:p14="http://schemas.microsoft.com/office/powerpoint/2010/main" val="1857843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6.jp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6982"/>
            <a:ext cx="12192000" cy="6858000"/>
          </a:xfrm>
          <a:prstGeom prst="rect">
            <a:avLst/>
          </a:prstGeom>
        </p:spPr>
      </p:pic>
      <p:sp>
        <p:nvSpPr>
          <p:cNvPr id="5" name="Rectangle 4"/>
          <p:cNvSpPr/>
          <p:nvPr/>
        </p:nvSpPr>
        <p:spPr>
          <a:xfrm>
            <a:off x="3188954" y="176036"/>
            <a:ext cx="6096000" cy="584775"/>
          </a:xfrm>
          <a:prstGeom prst="rect">
            <a:avLst/>
          </a:prstGeom>
        </p:spPr>
        <p:txBody>
          <a:bodyPr>
            <a:spAutoFit/>
          </a:bodyPr>
          <a:lstStyle/>
          <a:p>
            <a:pPr algn="ctr"/>
            <a:r>
              <a:rPr lang="en-US" sz="1600" b="1" dirty="0">
                <a:solidFill>
                  <a:srgbClr val="FF0000"/>
                </a:solidFill>
                <a:latin typeface="Arial" pitchFamily="34" charset="0"/>
                <a:cs typeface="Arial" pitchFamily="34" charset="0"/>
              </a:rPr>
              <a:t>ỦY BAN NHÂN DÂN </a:t>
            </a:r>
            <a:r>
              <a:rPr lang="vi-VN" sz="1600" b="1" dirty="0" smtClean="0">
                <a:solidFill>
                  <a:srgbClr val="FF0000"/>
                </a:solidFill>
                <a:latin typeface="Arial" pitchFamily="34" charset="0"/>
                <a:cs typeface="Arial" pitchFamily="34" charset="0"/>
              </a:rPr>
              <a:t>PHƯỜNG VIỆT HƯNG </a:t>
            </a:r>
            <a:endParaRPr lang="en-US" sz="1600" b="1" dirty="0">
              <a:solidFill>
                <a:srgbClr val="FF0000"/>
              </a:solidFill>
              <a:latin typeface="Arial" pitchFamily="34" charset="0"/>
              <a:cs typeface="Arial" pitchFamily="34" charset="0"/>
            </a:endParaRPr>
          </a:p>
          <a:p>
            <a:pPr algn="ctr"/>
            <a:r>
              <a:rPr lang="en-US" sz="1600" b="1" dirty="0">
                <a:solidFill>
                  <a:srgbClr val="FF0000"/>
                </a:solidFill>
                <a:latin typeface="Arial" pitchFamily="34" charset="0"/>
                <a:cs typeface="Arial" pitchFamily="34" charset="0"/>
              </a:rPr>
              <a:t>TRƯỜNG MẦM NON VIỆT HƯNG</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0972" y="663829"/>
            <a:ext cx="751967" cy="663143"/>
          </a:xfrm>
          <a:prstGeom prst="rect">
            <a:avLst/>
          </a:prstGeom>
        </p:spPr>
      </p:pic>
      <p:sp>
        <p:nvSpPr>
          <p:cNvPr id="7" name="Rectangle 6"/>
          <p:cNvSpPr/>
          <p:nvPr/>
        </p:nvSpPr>
        <p:spPr>
          <a:xfrm>
            <a:off x="2115624" y="1382072"/>
            <a:ext cx="8242661" cy="1261884"/>
          </a:xfrm>
          <a:prstGeom prst="rect">
            <a:avLst/>
          </a:prstGeom>
        </p:spPr>
        <p:txBody>
          <a:bodyPr wrap="square">
            <a:spAutoFit/>
          </a:bodyPr>
          <a:lstStyle/>
          <a:p>
            <a:pPr algn="ctr"/>
            <a:r>
              <a:rPr lang="en-US" sz="2400" b="1" dirty="0" smtClean="0">
                <a:solidFill>
                  <a:srgbClr val="FF0000"/>
                </a:solidFill>
                <a:latin typeface="Arial" pitchFamily="34" charset="0"/>
                <a:cs typeface="Arial" pitchFamily="34" charset="0"/>
              </a:rPr>
              <a:t> </a:t>
            </a:r>
            <a:r>
              <a:rPr lang="vi-VN" sz="2800" b="1" dirty="0" smtClean="0">
                <a:solidFill>
                  <a:srgbClr val="002060"/>
                </a:solidFill>
                <a:latin typeface="Arial" pitchFamily="34" charset="0"/>
                <a:cs typeface="Arial" pitchFamily="34" charset="0"/>
              </a:rPr>
              <a:t>GIÁO ÁN ĐIỆN TỬ     </a:t>
            </a:r>
          </a:p>
          <a:p>
            <a:pPr algn="ctr"/>
            <a:r>
              <a:rPr lang="vi-VN" sz="2400" b="1" dirty="0">
                <a:solidFill>
                  <a:srgbClr val="002060"/>
                </a:solidFill>
                <a:latin typeface="Arial" pitchFamily="34" charset="0"/>
                <a:cs typeface="Arial" pitchFamily="34" charset="0"/>
              </a:rPr>
              <a:t> </a:t>
            </a:r>
            <a:endParaRPr lang="en-US" sz="2400" b="1" dirty="0">
              <a:solidFill>
                <a:srgbClr val="002060"/>
              </a:solidFill>
              <a:latin typeface="Arial" pitchFamily="34" charset="0"/>
              <a:cs typeface="Arial" pitchFamily="34" charset="0"/>
            </a:endParaRPr>
          </a:p>
          <a:p>
            <a:pPr algn="ctr"/>
            <a:r>
              <a:rPr lang="vi-VN" sz="2400" b="1" dirty="0" smtClean="0">
                <a:solidFill>
                  <a:srgbClr val="002060"/>
                </a:solidFill>
                <a:latin typeface="Arial" pitchFamily="34" charset="0"/>
                <a:cs typeface="Arial" pitchFamily="34" charset="0"/>
              </a:rPr>
              <a:t>LĨNH VỰC PHÁT TRIỂN NHẬN THỨC </a:t>
            </a:r>
            <a:endParaRPr lang="en-US" sz="2400" b="1" dirty="0">
              <a:solidFill>
                <a:srgbClr val="002060"/>
              </a:solidFill>
              <a:latin typeface="Arial" pitchFamily="34" charset="0"/>
              <a:cs typeface="Arial" pitchFamily="34" charset="0"/>
            </a:endParaRPr>
          </a:p>
        </p:txBody>
      </p:sp>
      <p:sp>
        <p:nvSpPr>
          <p:cNvPr id="8" name="Rectangle 7"/>
          <p:cNvSpPr/>
          <p:nvPr/>
        </p:nvSpPr>
        <p:spPr>
          <a:xfrm>
            <a:off x="2116926" y="2748106"/>
            <a:ext cx="8241359" cy="3908762"/>
          </a:xfrm>
          <a:prstGeom prst="rect">
            <a:avLst/>
          </a:prstGeom>
        </p:spPr>
        <p:txBody>
          <a:bodyPr wrap="none">
            <a:spAutoFit/>
          </a:bodyPr>
          <a:lstStyle/>
          <a:p>
            <a:pPr algn="ctr"/>
            <a:r>
              <a:rPr lang="vi-VN" sz="3200" b="1" dirty="0" smtClean="0">
                <a:solidFill>
                  <a:srgbClr val="FF0000"/>
                </a:solidFill>
                <a:ea typeface="Tahoma" pitchFamily="34" charset="0"/>
                <a:cs typeface="Tahoma" pitchFamily="34" charset="0"/>
              </a:rPr>
              <a:t>TRUYỆN: THỎ CON KHÔNG VÂNG LỜI </a:t>
            </a:r>
            <a:r>
              <a:rPr lang="vi-VN" sz="4000" b="1" dirty="0" smtClean="0">
                <a:solidFill>
                  <a:srgbClr val="FF0000"/>
                </a:solidFill>
                <a:ea typeface="Tahoma" pitchFamily="34" charset="0"/>
                <a:cs typeface="Tahoma" pitchFamily="34" charset="0"/>
              </a:rPr>
              <a:t>  </a:t>
            </a:r>
          </a:p>
          <a:p>
            <a:r>
              <a:rPr lang="vi-VN" altLang="en-US" sz="2800" dirty="0" smtClean="0">
                <a:ln/>
                <a:effectLst>
                  <a:outerShdw blurRad="38100" dist="19050" dir="2700000" algn="tl" rotWithShape="0">
                    <a:schemeClr val="dk1">
                      <a:alpha val="40000"/>
                    </a:schemeClr>
                  </a:outerShdw>
                </a:effectLst>
                <a:latin typeface="Times New Roman" panose="02020603050405020304" charset="0"/>
                <a:cs typeface="Times New Roman" panose="02020603050405020304" charset="0"/>
                <a:sym typeface="+mn-ea"/>
              </a:rPr>
              <a:t>                   </a:t>
            </a:r>
          </a:p>
          <a:p>
            <a:r>
              <a:rPr lang="vi-VN" altLang="en-US" sz="2800" dirty="0" smtClean="0">
                <a:ln/>
                <a:effectLst>
                  <a:outerShdw blurRad="38100" dist="19050" dir="2700000" algn="tl" rotWithShape="0">
                    <a:schemeClr val="dk1">
                      <a:alpha val="40000"/>
                    </a:schemeClr>
                  </a:outerShdw>
                </a:effectLst>
                <a:latin typeface="Times New Roman" panose="02020603050405020304" charset="0"/>
                <a:cs typeface="Times New Roman" panose="02020603050405020304" charset="0"/>
                <a:sym typeface="+mn-ea"/>
              </a:rPr>
              <a:t>                  Giáo viên :  Nguyễn Thị Loan Trang </a:t>
            </a:r>
          </a:p>
          <a:p>
            <a:r>
              <a:rPr lang="vi-VN" altLang="en-US" sz="2800" dirty="0" smtClean="0">
                <a:ln/>
                <a:effectLst>
                  <a:outerShdw blurRad="38100" dist="19050" dir="2700000" algn="tl" rotWithShape="0">
                    <a:schemeClr val="dk1">
                      <a:alpha val="40000"/>
                    </a:schemeClr>
                  </a:outerShdw>
                </a:effectLst>
                <a:latin typeface="Times New Roman" panose="02020603050405020304" charset="0"/>
                <a:cs typeface="Times New Roman" panose="02020603050405020304" charset="0"/>
                <a:sym typeface="+mn-ea"/>
              </a:rPr>
              <a:t>                  Lớp          :  Nhà trẻ D2 </a:t>
            </a:r>
            <a:endParaRPr lang="vi-VN" altLang="en-US" sz="2800" dirty="0">
              <a:ln/>
              <a:effectLst>
                <a:outerShdw blurRad="38100" dist="19050" dir="2700000" algn="tl" rotWithShape="0">
                  <a:schemeClr val="dk1">
                    <a:alpha val="40000"/>
                  </a:schemeClr>
                </a:outerShdw>
              </a:effectLst>
              <a:sym typeface="+mn-ea"/>
            </a:endParaRPr>
          </a:p>
          <a:p>
            <a:pPr algn="ctr"/>
            <a:r>
              <a:rPr lang="vi-VN" altLang="en-US" sz="2800" dirty="0">
                <a:ln w="22225">
                  <a:solidFill>
                    <a:schemeClr val="accent2"/>
                  </a:solidFill>
                  <a:prstDash val="solid"/>
                </a:ln>
                <a:solidFill>
                  <a:srgbClr val="FF0000"/>
                </a:solidFill>
                <a:sym typeface="+mn-ea"/>
              </a:rPr>
              <a:t> </a:t>
            </a:r>
            <a:endParaRPr lang="vi-VN" altLang="en-US" sz="2800" dirty="0" smtClean="0">
              <a:ln w="22225">
                <a:solidFill>
                  <a:schemeClr val="accent2"/>
                </a:solidFill>
                <a:prstDash val="solid"/>
              </a:ln>
              <a:solidFill>
                <a:srgbClr val="FF0000"/>
              </a:solidFill>
              <a:sym typeface="+mn-ea"/>
            </a:endParaRPr>
          </a:p>
          <a:p>
            <a:pPr algn="ctr"/>
            <a:r>
              <a:rPr lang="vi-VN" altLang="en-US" sz="2800" dirty="0" smtClean="0">
                <a:ln/>
                <a:effectLst>
                  <a:outerShdw blurRad="38100" dist="19050" dir="2700000" algn="tl" rotWithShape="0">
                    <a:schemeClr val="dk1">
                      <a:alpha val="40000"/>
                    </a:schemeClr>
                  </a:outerShdw>
                </a:effectLst>
                <a:latin typeface="Times New Roman" panose="02020603050405020304" charset="0"/>
                <a:cs typeface="Times New Roman" panose="02020603050405020304" charset="0"/>
                <a:sym typeface="+mn-ea"/>
              </a:rPr>
              <a:t>Năm học: 2025 -2026 </a:t>
            </a:r>
            <a:endParaRPr lang="vi-VN" altLang="en-US" sz="4000" dirty="0">
              <a:ln/>
              <a:effectLst>
                <a:outerShdw blurRad="38100" dist="19050" dir="2700000" algn="tl" rotWithShape="0">
                  <a:schemeClr val="dk1">
                    <a:alpha val="40000"/>
                  </a:schemeClr>
                </a:outerShdw>
              </a:effectLst>
              <a:sym typeface="+mn-ea"/>
            </a:endParaRPr>
          </a:p>
          <a:p>
            <a:endParaRPr lang="vi-VN" altLang="en-US" sz="2800" dirty="0">
              <a:ln w="22225">
                <a:solidFill>
                  <a:schemeClr val="accent2"/>
                </a:solidFill>
                <a:prstDash val="solid"/>
              </a:ln>
              <a:solidFill>
                <a:srgbClr val="FF0000"/>
              </a:solidFill>
              <a:sym typeface="+mn-ea"/>
            </a:endParaRPr>
          </a:p>
          <a:p>
            <a:pPr algn="ctr"/>
            <a:r>
              <a:rPr lang="vi-VN" sz="4000" b="1" dirty="0" smtClean="0">
                <a:ea typeface="Tahoma" pitchFamily="34" charset="0"/>
                <a:cs typeface="Tahoma" pitchFamily="34" charset="0"/>
              </a:rPr>
              <a:t> </a:t>
            </a:r>
            <a:endParaRPr lang="en-US" sz="4000" b="1" dirty="0">
              <a:ea typeface="Tahoma" pitchFamily="34" charset="0"/>
              <a:cs typeface="Tahoma" pitchFamily="34" charset="0"/>
            </a:endParaRPr>
          </a:p>
        </p:txBody>
      </p:sp>
    </p:spTree>
    <p:extLst>
      <p:ext uri="{BB962C8B-B14F-4D97-AF65-F5344CB8AC3E}">
        <p14:creationId xmlns:p14="http://schemas.microsoft.com/office/powerpoint/2010/main" val="16776644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7961"/>
          <a:stretch/>
        </p:blipFill>
        <p:spPr>
          <a:xfrm>
            <a:off x="0" y="-96982"/>
            <a:ext cx="12192000" cy="6858000"/>
          </a:xfrm>
          <a:prstGeom prst="rect">
            <a:avLst/>
          </a:prstGeom>
        </p:spPr>
      </p:pic>
      <p:sp>
        <p:nvSpPr>
          <p:cNvPr id="5" name="Rectangle 4"/>
          <p:cNvSpPr/>
          <p:nvPr/>
        </p:nvSpPr>
        <p:spPr>
          <a:xfrm>
            <a:off x="7148946" y="1153555"/>
            <a:ext cx="4696691" cy="1323439"/>
          </a:xfrm>
          <a:prstGeom prst="rect">
            <a:avLst/>
          </a:prstGeom>
        </p:spPr>
        <p:txBody>
          <a:bodyPr wrap="square">
            <a:spAutoFit/>
          </a:bodyPr>
          <a:lstStyle/>
          <a:p>
            <a:pPr algn="ctr"/>
            <a:r>
              <a:rPr lang="en-US" sz="2400" b="1" dirty="0" smtClean="0">
                <a:solidFill>
                  <a:srgbClr val="FF0000"/>
                </a:solidFill>
                <a:latin typeface="Arial" pitchFamily="34" charset="0"/>
                <a:cs typeface="Arial" pitchFamily="34" charset="0"/>
              </a:rPr>
              <a:t> </a:t>
            </a:r>
            <a:r>
              <a:rPr lang="vi-VN" sz="2800" b="1" dirty="0" smtClean="0">
                <a:solidFill>
                  <a:srgbClr val="002060"/>
                </a:solidFill>
                <a:latin typeface="Arial" pitchFamily="34" charset="0"/>
                <a:cs typeface="Arial" pitchFamily="34" charset="0"/>
              </a:rPr>
              <a:t>Bác gì đưa thỏ về nhà ? </a:t>
            </a:r>
          </a:p>
          <a:p>
            <a:pPr algn="ctr"/>
            <a:r>
              <a:rPr lang="vi-VN" sz="2800" b="1" dirty="0" smtClean="0">
                <a:solidFill>
                  <a:srgbClr val="002060"/>
                </a:solidFill>
                <a:latin typeface="Arial" pitchFamily="34" charset="0"/>
                <a:cs typeface="Arial" pitchFamily="34" charset="0"/>
              </a:rPr>
              <a:t> </a:t>
            </a:r>
          </a:p>
          <a:p>
            <a:pPr algn="ctr"/>
            <a:r>
              <a:rPr lang="vi-VN" sz="2400" b="1" dirty="0">
                <a:solidFill>
                  <a:srgbClr val="002060"/>
                </a:solidFill>
                <a:latin typeface="Arial" pitchFamily="34" charset="0"/>
                <a:cs typeface="Arial" pitchFamily="34" charset="0"/>
              </a:rPr>
              <a:t> </a:t>
            </a:r>
            <a:endParaRPr lang="en-US" sz="2400" b="1" dirty="0">
              <a:solidFill>
                <a:srgbClr val="002060"/>
              </a:solidFill>
              <a:latin typeface="Arial" pitchFamily="34" charset="0"/>
              <a:cs typeface="Arial" pitchFamily="34" charset="0"/>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5775"/>
          <a:stretch/>
        </p:blipFill>
        <p:spPr>
          <a:xfrm>
            <a:off x="346364" y="228600"/>
            <a:ext cx="6802582" cy="6206835"/>
          </a:xfrm>
          <a:prstGeom prst="rect">
            <a:avLst/>
          </a:prstGeom>
        </p:spPr>
      </p:pic>
      <p:sp>
        <p:nvSpPr>
          <p:cNvPr id="7" name="Rectangle 6"/>
          <p:cNvSpPr/>
          <p:nvPr/>
        </p:nvSpPr>
        <p:spPr>
          <a:xfrm>
            <a:off x="6601692" y="3947389"/>
            <a:ext cx="6137563" cy="1323439"/>
          </a:xfrm>
          <a:prstGeom prst="rect">
            <a:avLst/>
          </a:prstGeom>
        </p:spPr>
        <p:txBody>
          <a:bodyPr wrap="square">
            <a:spAutoFit/>
          </a:bodyPr>
          <a:lstStyle/>
          <a:p>
            <a:pPr algn="ctr"/>
            <a:r>
              <a:rPr lang="en-US" sz="2400" b="1" dirty="0" smtClean="0">
                <a:solidFill>
                  <a:srgbClr val="FF0000"/>
                </a:solidFill>
                <a:latin typeface="Arial" pitchFamily="34" charset="0"/>
                <a:cs typeface="Arial" pitchFamily="34" charset="0"/>
              </a:rPr>
              <a:t> </a:t>
            </a:r>
            <a:r>
              <a:rPr lang="vi-VN" sz="2800" b="1" dirty="0" smtClean="0">
                <a:solidFill>
                  <a:srgbClr val="002060"/>
                </a:solidFill>
                <a:latin typeface="Arial" pitchFamily="34" charset="0"/>
                <a:cs typeface="Arial" pitchFamily="34" charset="0"/>
              </a:rPr>
              <a:t>Bác gấu đã đưa thỏ về nhà   </a:t>
            </a:r>
          </a:p>
          <a:p>
            <a:pPr algn="ctr"/>
            <a:r>
              <a:rPr lang="vi-VN" sz="2800" b="1" dirty="0" smtClean="0">
                <a:solidFill>
                  <a:srgbClr val="002060"/>
                </a:solidFill>
                <a:latin typeface="Arial" pitchFamily="34" charset="0"/>
                <a:cs typeface="Arial" pitchFamily="34" charset="0"/>
              </a:rPr>
              <a:t> </a:t>
            </a:r>
            <a:endParaRPr lang="vi-VN" sz="2800" dirty="0" smtClean="0">
              <a:solidFill>
                <a:srgbClr val="002060"/>
              </a:solidFill>
              <a:latin typeface="Arial" pitchFamily="34" charset="0"/>
              <a:cs typeface="Arial" pitchFamily="34" charset="0"/>
            </a:endParaRPr>
          </a:p>
          <a:p>
            <a:pPr algn="ctr"/>
            <a:r>
              <a:rPr lang="vi-VN" sz="2400" b="1" dirty="0">
                <a:solidFill>
                  <a:srgbClr val="002060"/>
                </a:solidFill>
                <a:latin typeface="Arial" pitchFamily="34" charset="0"/>
                <a:cs typeface="Arial" pitchFamily="34" charset="0"/>
              </a:rPr>
              <a:t> </a:t>
            </a:r>
            <a:endParaRPr lang="en-US" sz="2400" b="1"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15050346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7961"/>
          <a:stretch/>
        </p:blipFill>
        <p:spPr>
          <a:xfrm>
            <a:off x="0" y="-21792"/>
            <a:ext cx="12192000" cy="6858000"/>
          </a:xfrm>
          <a:prstGeom prst="rect">
            <a:avLst/>
          </a:prstGeom>
        </p:spPr>
      </p:pic>
      <p:sp>
        <p:nvSpPr>
          <p:cNvPr id="7" name="Rectangle 6"/>
          <p:cNvSpPr/>
          <p:nvPr/>
        </p:nvSpPr>
        <p:spPr>
          <a:xfrm>
            <a:off x="5514107" y="896503"/>
            <a:ext cx="5472546" cy="1754326"/>
          </a:xfrm>
          <a:prstGeom prst="rect">
            <a:avLst/>
          </a:prstGeom>
        </p:spPr>
        <p:txBody>
          <a:bodyPr wrap="square">
            <a:spAutoFit/>
          </a:bodyPr>
          <a:lstStyle/>
          <a:p>
            <a:r>
              <a:rPr lang="en-US" sz="2400" b="1" dirty="0" smtClean="0">
                <a:solidFill>
                  <a:srgbClr val="FF0000"/>
                </a:solidFill>
                <a:latin typeface="Arial" pitchFamily="34" charset="0"/>
                <a:cs typeface="Arial" pitchFamily="34" charset="0"/>
              </a:rPr>
              <a:t> </a:t>
            </a:r>
            <a:r>
              <a:rPr lang="vi-VN" sz="2800" b="1" dirty="0" smtClean="0">
                <a:solidFill>
                  <a:srgbClr val="002060"/>
                </a:solidFill>
                <a:latin typeface="Arial" pitchFamily="34" charset="0"/>
                <a:cs typeface="Arial" pitchFamily="34" charset="0"/>
              </a:rPr>
              <a:t>Khi về nhà Thỏ con nói gì</a:t>
            </a:r>
          </a:p>
          <a:p>
            <a:r>
              <a:rPr lang="vi-VN" sz="2800" b="1" dirty="0" smtClean="0">
                <a:solidFill>
                  <a:srgbClr val="002060"/>
                </a:solidFill>
                <a:latin typeface="Arial" pitchFamily="34" charset="0"/>
                <a:cs typeface="Arial" pitchFamily="34" charset="0"/>
              </a:rPr>
              <a:t> với thỏ mẹ ? </a:t>
            </a:r>
          </a:p>
          <a:p>
            <a:pPr algn="ctr"/>
            <a:r>
              <a:rPr lang="vi-VN" sz="2800" b="1" dirty="0" smtClean="0">
                <a:solidFill>
                  <a:srgbClr val="002060"/>
                </a:solidFill>
                <a:latin typeface="Arial" pitchFamily="34" charset="0"/>
                <a:cs typeface="Arial" pitchFamily="34" charset="0"/>
              </a:rPr>
              <a:t> </a:t>
            </a:r>
          </a:p>
          <a:p>
            <a:pPr algn="ctr"/>
            <a:r>
              <a:rPr lang="vi-VN" sz="2400" b="1" dirty="0">
                <a:solidFill>
                  <a:srgbClr val="002060"/>
                </a:solidFill>
                <a:latin typeface="Arial" pitchFamily="34" charset="0"/>
                <a:cs typeface="Arial" pitchFamily="34" charset="0"/>
              </a:rPr>
              <a:t> </a:t>
            </a:r>
            <a:endParaRPr lang="en-US" sz="2400" b="1" dirty="0">
              <a:solidFill>
                <a:srgbClr val="002060"/>
              </a:solidFill>
              <a:latin typeface="Arial" pitchFamily="34" charset="0"/>
              <a:cs typeface="Arial" pitchFamily="34" charset="0"/>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b="8614"/>
          <a:stretch/>
        </p:blipFill>
        <p:spPr>
          <a:xfrm>
            <a:off x="512617" y="455179"/>
            <a:ext cx="4835237" cy="5904058"/>
          </a:xfrm>
          <a:prstGeom prst="rect">
            <a:avLst/>
          </a:prstGeom>
        </p:spPr>
      </p:pic>
      <p:sp>
        <p:nvSpPr>
          <p:cNvPr id="5" name="Rectangle 4"/>
          <p:cNvSpPr/>
          <p:nvPr/>
        </p:nvSpPr>
        <p:spPr>
          <a:xfrm>
            <a:off x="5514107" y="3569124"/>
            <a:ext cx="5472546" cy="2462213"/>
          </a:xfrm>
          <a:prstGeom prst="rect">
            <a:avLst/>
          </a:prstGeom>
        </p:spPr>
        <p:txBody>
          <a:bodyPr wrap="square">
            <a:spAutoFit/>
          </a:bodyPr>
          <a:lstStyle/>
          <a:p>
            <a:r>
              <a:rPr lang="vi-VN" sz="2800" b="1" dirty="0" smtClean="0">
                <a:solidFill>
                  <a:srgbClr val="002060"/>
                </a:solidFill>
                <a:latin typeface="Arial" pitchFamily="34" charset="0"/>
                <a:cs typeface="Arial" pitchFamily="34" charset="0"/>
              </a:rPr>
              <a:t>Mẹ ơi! Con xin lỗi mẹ, mẹ dặn con nhà không được đi chơi xa, thế mà con lại đi chơi xa vậy, con xin lỗi mẹ.</a:t>
            </a:r>
          </a:p>
          <a:p>
            <a:r>
              <a:rPr lang="vi-VN" dirty="0"/>
              <a:t> </a:t>
            </a:r>
            <a:endParaRPr lang="vi-VN" sz="2800" b="1" dirty="0" smtClean="0">
              <a:solidFill>
                <a:srgbClr val="002060"/>
              </a:solidFill>
              <a:latin typeface="Arial" pitchFamily="34" charset="0"/>
              <a:cs typeface="Arial" pitchFamily="34" charset="0"/>
            </a:endParaRPr>
          </a:p>
          <a:p>
            <a:pPr algn="ctr"/>
            <a:r>
              <a:rPr lang="vi-VN" sz="2400" b="1" dirty="0">
                <a:solidFill>
                  <a:srgbClr val="002060"/>
                </a:solidFill>
                <a:latin typeface="Arial" pitchFamily="34" charset="0"/>
                <a:cs typeface="Arial" pitchFamily="34" charset="0"/>
              </a:rPr>
              <a:t> </a:t>
            </a:r>
            <a:endParaRPr lang="en-US" sz="2400" b="1"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1563660931"/>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7961"/>
          <a:stretch/>
        </p:blipFill>
        <p:spPr>
          <a:xfrm>
            <a:off x="-1" y="0"/>
            <a:ext cx="12192000" cy="6858000"/>
          </a:xfrm>
          <a:prstGeom prst="rect">
            <a:avLst/>
          </a:prstGeom>
        </p:spPr>
      </p:pic>
      <p:sp>
        <p:nvSpPr>
          <p:cNvPr id="5" name="Rectangle 4"/>
          <p:cNvSpPr/>
          <p:nvPr/>
        </p:nvSpPr>
        <p:spPr>
          <a:xfrm>
            <a:off x="512617" y="690705"/>
            <a:ext cx="11166763" cy="523220"/>
          </a:xfrm>
          <a:prstGeom prst="rect">
            <a:avLst/>
          </a:prstGeom>
        </p:spPr>
        <p:txBody>
          <a:bodyPr wrap="square">
            <a:spAutoFit/>
          </a:bodyPr>
          <a:lstStyle/>
          <a:p>
            <a:pPr algn="ctr"/>
            <a:r>
              <a:rPr lang="vi-VN" sz="2800" b="1" dirty="0" smtClean="0">
                <a:solidFill>
                  <a:srgbClr val="002060"/>
                </a:solidFill>
                <a:latin typeface="Arial" pitchFamily="34" charset="0"/>
                <a:cs typeface="Arial" pitchFamily="34" charset="0"/>
              </a:rPr>
              <a:t> Các con có đi chơi  xa khi bố mẹ không cho phép  không?</a:t>
            </a:r>
            <a:r>
              <a:rPr lang="vi-VN" sz="2400" b="1" dirty="0" smtClean="0">
                <a:solidFill>
                  <a:srgbClr val="002060"/>
                </a:solidFill>
                <a:latin typeface="Arial" pitchFamily="34" charset="0"/>
                <a:cs typeface="Arial" pitchFamily="34" charset="0"/>
              </a:rPr>
              <a:t> </a:t>
            </a:r>
            <a:endParaRPr lang="en-US" sz="2400" b="1" dirty="0">
              <a:solidFill>
                <a:srgbClr val="002060"/>
              </a:solidFill>
              <a:latin typeface="Arial" pitchFamily="34" charset="0"/>
              <a:cs typeface="Arial"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363" y="1537855"/>
            <a:ext cx="11513127" cy="5070763"/>
          </a:xfrm>
          <a:prstGeom prst="rect">
            <a:avLst/>
          </a:prstGeom>
        </p:spPr>
      </p:pic>
    </p:spTree>
    <p:extLst>
      <p:ext uri="{BB962C8B-B14F-4D97-AF65-F5344CB8AC3E}">
        <p14:creationId xmlns:p14="http://schemas.microsoft.com/office/powerpoint/2010/main" val="21241133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7961"/>
          <a:stretch/>
        </p:blipFill>
        <p:spPr>
          <a:xfrm>
            <a:off x="0" y="0"/>
            <a:ext cx="12192000" cy="6858000"/>
          </a:xfrm>
          <a:prstGeom prst="rect">
            <a:avLst/>
          </a:prstGeom>
        </p:spPr>
      </p:pic>
      <p:sp>
        <p:nvSpPr>
          <p:cNvPr id="5" name="Rectangle 4"/>
          <p:cNvSpPr/>
          <p:nvPr/>
        </p:nvSpPr>
        <p:spPr>
          <a:xfrm>
            <a:off x="3663706" y="614506"/>
            <a:ext cx="4455067" cy="2400657"/>
          </a:xfrm>
          <a:prstGeom prst="rect">
            <a:avLst/>
          </a:prstGeom>
        </p:spPr>
        <p:txBody>
          <a:bodyPr wrap="none">
            <a:spAutoFit/>
          </a:bodyPr>
          <a:lstStyle/>
          <a:p>
            <a:pPr algn="ctr"/>
            <a:r>
              <a:rPr lang="vi-VN" sz="5400" b="1" dirty="0" smtClean="0">
                <a:solidFill>
                  <a:srgbClr val="FF0000"/>
                </a:solidFill>
                <a:ea typeface="Tahoma" pitchFamily="34" charset="0"/>
                <a:cs typeface="Tahoma" pitchFamily="34" charset="0"/>
              </a:rPr>
              <a:t>GIÁO DỤC:   </a:t>
            </a:r>
          </a:p>
          <a:p>
            <a:r>
              <a:rPr lang="vi-VN" altLang="en-US" sz="2800" dirty="0" smtClean="0">
                <a:ln/>
                <a:effectLst>
                  <a:outerShdw blurRad="38100" dist="19050" dir="2700000" algn="tl" rotWithShape="0">
                    <a:schemeClr val="dk1">
                      <a:alpha val="40000"/>
                    </a:schemeClr>
                  </a:outerShdw>
                </a:effectLst>
                <a:latin typeface="Times New Roman" panose="02020603050405020304" charset="0"/>
                <a:cs typeface="Times New Roman" panose="02020603050405020304" charset="0"/>
                <a:sym typeface="+mn-ea"/>
              </a:rPr>
              <a:t>                   </a:t>
            </a:r>
          </a:p>
          <a:p>
            <a:r>
              <a:rPr lang="vi-VN" altLang="en-US" sz="2800" dirty="0" smtClean="0">
                <a:ln/>
                <a:effectLst>
                  <a:outerShdw blurRad="38100" dist="19050" dir="2700000" algn="tl" rotWithShape="0">
                    <a:schemeClr val="dk1">
                      <a:alpha val="40000"/>
                    </a:schemeClr>
                  </a:outerShdw>
                </a:effectLst>
                <a:latin typeface="Times New Roman" panose="02020603050405020304" charset="0"/>
                <a:cs typeface="Times New Roman" panose="02020603050405020304" charset="0"/>
                <a:sym typeface="+mn-ea"/>
              </a:rPr>
              <a:t>                  </a:t>
            </a:r>
            <a:endParaRPr lang="vi-VN" altLang="en-US" sz="2800" dirty="0">
              <a:ln w="22225">
                <a:solidFill>
                  <a:schemeClr val="accent2"/>
                </a:solidFill>
                <a:prstDash val="solid"/>
              </a:ln>
              <a:solidFill>
                <a:srgbClr val="FF0000"/>
              </a:solidFill>
              <a:sym typeface="+mn-ea"/>
            </a:endParaRPr>
          </a:p>
          <a:p>
            <a:pPr algn="ctr"/>
            <a:r>
              <a:rPr lang="vi-VN" sz="4000" b="1" dirty="0" smtClean="0">
                <a:ea typeface="Tahoma" pitchFamily="34" charset="0"/>
                <a:cs typeface="Tahoma" pitchFamily="34" charset="0"/>
              </a:rPr>
              <a:t> </a:t>
            </a:r>
            <a:endParaRPr lang="en-US" sz="4000" b="1" dirty="0">
              <a:ea typeface="Tahoma" pitchFamily="34" charset="0"/>
              <a:cs typeface="Tahoma" pitchFamily="34" charset="0"/>
            </a:endParaRPr>
          </a:p>
        </p:txBody>
      </p:sp>
      <p:sp>
        <p:nvSpPr>
          <p:cNvPr id="6" name="TextBox 5"/>
          <p:cNvSpPr txBox="1"/>
          <p:nvPr/>
        </p:nvSpPr>
        <p:spPr>
          <a:xfrm>
            <a:off x="662774" y="1814834"/>
            <a:ext cx="10866451" cy="3354765"/>
          </a:xfrm>
          <a:prstGeom prst="rect">
            <a:avLst/>
          </a:prstGeom>
          <a:noFill/>
        </p:spPr>
        <p:txBody>
          <a:bodyPr wrap="square" rtlCol="0">
            <a:spAutoFit/>
          </a:bodyPr>
          <a:lstStyle/>
          <a:p>
            <a:r>
              <a:rPr lang="vi-VN" sz="3600" dirty="0" smtClean="0"/>
              <a:t>Qua câu chuyện thỏ con không vâng lời, các con hãy nhớ  khi đi chơi phải xin phép bố mẹ. Và khi đi chơi xa phải đi cùng với người lớn tuổi như ông,bà, bố,mẹ nếu không các con sẽ bị lạc giống bạn thỏ con đấy. </a:t>
            </a:r>
          </a:p>
          <a:p>
            <a:endParaRPr lang="vi-VN" sz="3200" dirty="0" smtClean="0"/>
          </a:p>
        </p:txBody>
      </p:sp>
    </p:spTree>
    <p:extLst>
      <p:ext uri="{BB962C8B-B14F-4D97-AF65-F5344CB8AC3E}">
        <p14:creationId xmlns:p14="http://schemas.microsoft.com/office/powerpoint/2010/main" val="4293116236"/>
      </p:ext>
    </p:extLst>
  </p:cSld>
  <p:clrMapOvr>
    <a:masterClrMapping/>
  </p:clrMapOvr>
  <p:transition spd="slow">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2444" b="13656"/>
          <a:stretch/>
        </p:blipFill>
        <p:spPr>
          <a:xfrm>
            <a:off x="1274618" y="1357746"/>
            <a:ext cx="9642763" cy="5153890"/>
          </a:xfrm>
          <a:prstGeom prst="rect">
            <a:avLst/>
          </a:prstGeom>
        </p:spPr>
      </p:pic>
      <p:sp>
        <p:nvSpPr>
          <p:cNvPr id="6" name="Rectangle 5"/>
          <p:cNvSpPr/>
          <p:nvPr/>
        </p:nvSpPr>
        <p:spPr>
          <a:xfrm>
            <a:off x="706583" y="157417"/>
            <a:ext cx="9809018" cy="2400657"/>
          </a:xfrm>
          <a:prstGeom prst="rect">
            <a:avLst/>
          </a:prstGeom>
        </p:spPr>
        <p:txBody>
          <a:bodyPr wrap="square">
            <a:spAutoFit/>
          </a:bodyPr>
          <a:lstStyle/>
          <a:p>
            <a:r>
              <a:rPr lang="vi-VN" sz="5400" b="1" dirty="0" smtClean="0">
                <a:solidFill>
                  <a:srgbClr val="002060"/>
                </a:solidFill>
                <a:ea typeface="Tahoma" pitchFamily="34" charset="0"/>
                <a:cs typeface="Tahoma" pitchFamily="34" charset="0"/>
              </a:rPr>
              <a:t>Cô cho trẻ xem video truyện:   </a:t>
            </a:r>
          </a:p>
          <a:p>
            <a:r>
              <a:rPr lang="vi-VN" altLang="en-US" sz="2800" dirty="0" smtClean="0">
                <a:ln/>
                <a:effectLst>
                  <a:outerShdw blurRad="38100" dist="19050" dir="2700000" algn="tl" rotWithShape="0">
                    <a:schemeClr val="dk1">
                      <a:alpha val="40000"/>
                    </a:schemeClr>
                  </a:outerShdw>
                </a:effectLst>
                <a:latin typeface="Times New Roman" panose="02020603050405020304" charset="0"/>
                <a:cs typeface="Times New Roman" panose="02020603050405020304" charset="0"/>
                <a:sym typeface="+mn-ea"/>
              </a:rPr>
              <a:t>                   </a:t>
            </a:r>
          </a:p>
          <a:p>
            <a:r>
              <a:rPr lang="vi-VN" altLang="en-US" sz="2800" dirty="0" smtClean="0">
                <a:ln/>
                <a:effectLst>
                  <a:outerShdw blurRad="38100" dist="19050" dir="2700000" algn="tl" rotWithShape="0">
                    <a:schemeClr val="dk1">
                      <a:alpha val="40000"/>
                    </a:schemeClr>
                  </a:outerShdw>
                </a:effectLst>
                <a:latin typeface="Times New Roman" panose="02020603050405020304" charset="0"/>
                <a:cs typeface="Times New Roman" panose="02020603050405020304" charset="0"/>
                <a:sym typeface="+mn-ea"/>
              </a:rPr>
              <a:t>                  </a:t>
            </a:r>
            <a:endParaRPr lang="vi-VN" altLang="en-US" sz="2800" dirty="0">
              <a:ln w="22225">
                <a:solidFill>
                  <a:schemeClr val="accent2"/>
                </a:solidFill>
                <a:prstDash val="solid"/>
              </a:ln>
              <a:solidFill>
                <a:srgbClr val="FF0000"/>
              </a:solidFill>
              <a:sym typeface="+mn-ea"/>
            </a:endParaRPr>
          </a:p>
          <a:p>
            <a:pPr algn="ctr"/>
            <a:r>
              <a:rPr lang="vi-VN" sz="4000" b="1" dirty="0" smtClean="0">
                <a:ea typeface="Tahoma" pitchFamily="34" charset="0"/>
                <a:cs typeface="Tahoma" pitchFamily="34" charset="0"/>
              </a:rPr>
              <a:t> </a:t>
            </a:r>
            <a:endParaRPr lang="en-US" sz="4000" b="1" dirty="0">
              <a:ea typeface="Tahoma" pitchFamily="34" charset="0"/>
              <a:cs typeface="Tahoma" pitchFamily="34" charset="0"/>
            </a:endParaRPr>
          </a:p>
        </p:txBody>
      </p:sp>
    </p:spTree>
    <p:extLst>
      <p:ext uri="{BB962C8B-B14F-4D97-AF65-F5344CB8AC3E}">
        <p14:creationId xmlns:p14="http://schemas.microsoft.com/office/powerpoint/2010/main" val="136376387"/>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16691" cy="685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454" y="1565564"/>
            <a:ext cx="10903528" cy="4932217"/>
          </a:xfrm>
          <a:prstGeom prst="rect">
            <a:avLst/>
          </a:prstGeom>
        </p:spPr>
      </p:pic>
      <p:sp>
        <p:nvSpPr>
          <p:cNvPr id="6" name="Rectangle 5"/>
          <p:cNvSpPr/>
          <p:nvPr/>
        </p:nvSpPr>
        <p:spPr>
          <a:xfrm>
            <a:off x="1163783" y="185126"/>
            <a:ext cx="11319162" cy="2308324"/>
          </a:xfrm>
          <a:prstGeom prst="rect">
            <a:avLst/>
          </a:prstGeom>
        </p:spPr>
        <p:txBody>
          <a:bodyPr wrap="square">
            <a:spAutoFit/>
          </a:bodyPr>
          <a:lstStyle/>
          <a:p>
            <a:r>
              <a:rPr lang="vi-VN" sz="4800" b="1" dirty="0" smtClean="0">
                <a:solidFill>
                  <a:srgbClr val="002060"/>
                </a:solidFill>
                <a:ea typeface="Tahoma" pitchFamily="34" charset="0"/>
                <a:cs typeface="Tahoma" pitchFamily="34" charset="0"/>
              </a:rPr>
              <a:t>BÀI HÁT: TRỜI NẮNG TRỜI MƯA    </a:t>
            </a:r>
          </a:p>
          <a:p>
            <a:r>
              <a:rPr lang="vi-VN" altLang="en-US" sz="2800" dirty="0" smtClean="0">
                <a:ln/>
                <a:solidFill>
                  <a:srgbClr val="002060"/>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sym typeface="+mn-ea"/>
              </a:rPr>
              <a:t>                   </a:t>
            </a:r>
          </a:p>
          <a:p>
            <a:r>
              <a:rPr lang="vi-VN" altLang="en-US" sz="2800" dirty="0" smtClean="0">
                <a:ln/>
                <a:effectLst>
                  <a:outerShdw blurRad="38100" dist="19050" dir="2700000" algn="tl" rotWithShape="0">
                    <a:schemeClr val="dk1">
                      <a:alpha val="40000"/>
                    </a:schemeClr>
                  </a:outerShdw>
                </a:effectLst>
                <a:latin typeface="Times New Roman" panose="02020603050405020304" charset="0"/>
                <a:cs typeface="Times New Roman" panose="02020603050405020304" charset="0"/>
                <a:sym typeface="+mn-ea"/>
              </a:rPr>
              <a:t>                  </a:t>
            </a:r>
            <a:endParaRPr lang="vi-VN" altLang="en-US" sz="2800" dirty="0">
              <a:ln w="22225">
                <a:solidFill>
                  <a:schemeClr val="accent2"/>
                </a:solidFill>
                <a:prstDash val="solid"/>
              </a:ln>
              <a:solidFill>
                <a:srgbClr val="FF0000"/>
              </a:solidFill>
              <a:sym typeface="+mn-ea"/>
            </a:endParaRPr>
          </a:p>
          <a:p>
            <a:pPr algn="ctr"/>
            <a:r>
              <a:rPr lang="vi-VN" sz="4000" b="1" dirty="0" smtClean="0">
                <a:ea typeface="Tahoma" pitchFamily="34" charset="0"/>
                <a:cs typeface="Tahoma" pitchFamily="34" charset="0"/>
              </a:rPr>
              <a:t> </a:t>
            </a:r>
            <a:endParaRPr lang="en-US" sz="4000" b="1" dirty="0">
              <a:ea typeface="Tahoma" pitchFamily="34" charset="0"/>
              <a:cs typeface="Tahoma" pitchFamily="34" charset="0"/>
            </a:endParaRPr>
          </a:p>
        </p:txBody>
      </p:sp>
    </p:spTree>
    <p:extLst>
      <p:ext uri="{BB962C8B-B14F-4D97-AF65-F5344CB8AC3E}">
        <p14:creationId xmlns:p14="http://schemas.microsoft.com/office/powerpoint/2010/main" val="362338555"/>
      </p:ext>
    </p:extLst>
  </p:cSld>
  <p:clrMapOvr>
    <a:masterClrMapping/>
  </p:clrMapOvr>
  <p:transition spd="med">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7961"/>
          <a:stretch/>
        </p:blipFill>
        <p:spPr>
          <a:xfrm>
            <a:off x="0" y="0"/>
            <a:ext cx="12192000" cy="6761018"/>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915" r="1601"/>
          <a:stretch/>
        </p:blipFill>
        <p:spPr>
          <a:xfrm>
            <a:off x="0" y="22296"/>
            <a:ext cx="12192000" cy="6858000"/>
          </a:xfrm>
          <a:prstGeom prst="rect">
            <a:avLst/>
          </a:prstGeom>
        </p:spPr>
      </p:pic>
      <p:sp>
        <p:nvSpPr>
          <p:cNvPr id="7" name="Rectangle 6"/>
          <p:cNvSpPr/>
          <p:nvPr/>
        </p:nvSpPr>
        <p:spPr>
          <a:xfrm>
            <a:off x="2743200" y="2290904"/>
            <a:ext cx="8287505" cy="1877437"/>
          </a:xfrm>
          <a:prstGeom prst="rect">
            <a:avLst/>
          </a:prstGeom>
        </p:spPr>
        <p:txBody>
          <a:bodyPr wrap="square">
            <a:spAutoFit/>
          </a:bodyPr>
          <a:lstStyle/>
          <a:p>
            <a:pPr algn="ctr"/>
            <a:r>
              <a:rPr lang="vi-VN" sz="2400" b="1" dirty="0" smtClean="0">
                <a:ea typeface="Tahoma" pitchFamily="34" charset="0"/>
                <a:cs typeface="Tahoma" pitchFamily="34" charset="0"/>
              </a:rPr>
              <a:t>HẸN GẶP LẠI CÁC BÉ TRONG BUỔI HỌC LẦN SAU    </a:t>
            </a:r>
          </a:p>
          <a:p>
            <a:r>
              <a:rPr lang="vi-VN" altLang="en-US" sz="2400" dirty="0" smtClean="0">
                <a:ln/>
                <a:effectLst>
                  <a:outerShdw blurRad="38100" dist="19050" dir="2700000" algn="tl" rotWithShape="0">
                    <a:schemeClr val="dk1">
                      <a:alpha val="40000"/>
                    </a:schemeClr>
                  </a:outerShdw>
                </a:effectLst>
                <a:latin typeface="Times New Roman" panose="02020603050405020304" charset="0"/>
                <a:cs typeface="Times New Roman" panose="02020603050405020304" charset="0"/>
                <a:sym typeface="+mn-ea"/>
              </a:rPr>
              <a:t>                   </a:t>
            </a:r>
          </a:p>
          <a:p>
            <a:r>
              <a:rPr lang="vi-VN" altLang="en-US" sz="2800" dirty="0" smtClean="0">
                <a:ln/>
                <a:effectLst>
                  <a:outerShdw blurRad="38100" dist="19050" dir="2700000" algn="tl" rotWithShape="0">
                    <a:schemeClr val="dk1">
                      <a:alpha val="40000"/>
                    </a:schemeClr>
                  </a:outerShdw>
                </a:effectLst>
                <a:latin typeface="Times New Roman" panose="02020603050405020304" charset="0"/>
                <a:cs typeface="Times New Roman" panose="02020603050405020304" charset="0"/>
                <a:sym typeface="+mn-ea"/>
              </a:rPr>
              <a:t>                  </a:t>
            </a:r>
            <a:endParaRPr lang="vi-VN" altLang="en-US" sz="2800" dirty="0">
              <a:ln w="22225">
                <a:solidFill>
                  <a:schemeClr val="accent2"/>
                </a:solidFill>
                <a:prstDash val="solid"/>
              </a:ln>
              <a:solidFill>
                <a:srgbClr val="FF0000"/>
              </a:solidFill>
              <a:sym typeface="+mn-ea"/>
            </a:endParaRPr>
          </a:p>
          <a:p>
            <a:pPr algn="ctr"/>
            <a:r>
              <a:rPr lang="vi-VN" sz="4000" b="1" dirty="0" smtClean="0">
                <a:ea typeface="Tahoma" pitchFamily="34" charset="0"/>
                <a:cs typeface="Tahoma" pitchFamily="34" charset="0"/>
              </a:rPr>
              <a:t> </a:t>
            </a:r>
            <a:endParaRPr lang="en-US" sz="4000" b="1" dirty="0">
              <a:ea typeface="Tahoma" pitchFamily="34" charset="0"/>
              <a:cs typeface="Tahoma" pitchFamily="34" charset="0"/>
            </a:endParaRPr>
          </a:p>
        </p:txBody>
      </p:sp>
    </p:spTree>
    <p:extLst>
      <p:ext uri="{BB962C8B-B14F-4D97-AF65-F5344CB8AC3E}">
        <p14:creationId xmlns:p14="http://schemas.microsoft.com/office/powerpoint/2010/main" val="2728039955"/>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ounded Rectangle 2"/>
          <p:cNvSpPr/>
          <p:nvPr/>
        </p:nvSpPr>
        <p:spPr>
          <a:xfrm>
            <a:off x="4634543" y="294504"/>
            <a:ext cx="2063931" cy="87521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smtClean="0">
                <a:solidFill>
                  <a:srgbClr val="FF0000"/>
                </a:solidFill>
              </a:rPr>
              <a:t>CÂU ĐỐ </a:t>
            </a:r>
            <a:r>
              <a:rPr lang="en-US" sz="2400" b="1" dirty="0" smtClean="0">
                <a:solidFill>
                  <a:srgbClr val="FF0000"/>
                </a:solidFill>
              </a:rPr>
              <a:t> </a:t>
            </a:r>
            <a:endParaRPr lang="en-US" sz="2400" b="1" dirty="0">
              <a:solidFill>
                <a:srgbClr val="FF0000"/>
              </a:solidFill>
            </a:endParaRPr>
          </a:p>
        </p:txBody>
      </p:sp>
      <p:sp>
        <p:nvSpPr>
          <p:cNvPr id="5" name="TextBox 4"/>
          <p:cNvSpPr txBox="1"/>
          <p:nvPr/>
        </p:nvSpPr>
        <p:spPr>
          <a:xfrm>
            <a:off x="441367" y="1478074"/>
            <a:ext cx="4061362" cy="4770537"/>
          </a:xfrm>
          <a:prstGeom prst="rect">
            <a:avLst/>
          </a:prstGeom>
          <a:noFill/>
        </p:spPr>
        <p:txBody>
          <a:bodyPr wrap="square" rtlCol="0">
            <a:spAutoFit/>
          </a:bodyPr>
          <a:lstStyle/>
          <a:p>
            <a:r>
              <a:rPr lang="vi-VN" sz="4000" dirty="0" smtClean="0"/>
              <a:t>Con gì đuôi ngắn tai dài </a:t>
            </a:r>
          </a:p>
          <a:p>
            <a:r>
              <a:rPr lang="vi-VN" sz="4000" dirty="0" smtClean="0"/>
              <a:t>Mắt hồng lông mượt </a:t>
            </a:r>
          </a:p>
          <a:p>
            <a:r>
              <a:rPr lang="vi-VN" sz="4000" dirty="0" smtClean="0"/>
              <a:t>Có tài chạy nhanh</a:t>
            </a:r>
          </a:p>
          <a:p>
            <a:endParaRPr lang="vi-VN" sz="3200" dirty="0" smtClean="0"/>
          </a:p>
          <a:p>
            <a:pPr algn="r"/>
            <a:r>
              <a:rPr lang="vi-VN" sz="3200" dirty="0" smtClean="0"/>
              <a:t>Là con gì?</a:t>
            </a:r>
            <a:endParaRPr lang="en-US" sz="32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7165" y="845127"/>
            <a:ext cx="4080360" cy="5541818"/>
          </a:xfrm>
          <a:prstGeom prst="rect">
            <a:avLst/>
          </a:prstGeom>
        </p:spPr>
      </p:pic>
      <p:sp>
        <p:nvSpPr>
          <p:cNvPr id="6" name="TextBox 5"/>
          <p:cNvSpPr txBox="1"/>
          <p:nvPr/>
        </p:nvSpPr>
        <p:spPr>
          <a:xfrm>
            <a:off x="8423167" y="131945"/>
            <a:ext cx="6139543" cy="1200329"/>
          </a:xfrm>
          <a:prstGeom prst="rect">
            <a:avLst/>
          </a:prstGeom>
          <a:noFill/>
        </p:spPr>
        <p:txBody>
          <a:bodyPr wrap="square" rtlCol="0">
            <a:spAutoFit/>
          </a:bodyPr>
          <a:lstStyle/>
          <a:p>
            <a:r>
              <a:rPr lang="vi-VN" sz="4000" dirty="0" smtClean="0"/>
              <a:t>Con thỏ </a:t>
            </a:r>
          </a:p>
          <a:p>
            <a:pPr algn="r"/>
            <a:endParaRPr lang="en-US" sz="3200" dirty="0"/>
          </a:p>
        </p:txBody>
      </p:sp>
    </p:spTree>
    <p:extLst>
      <p:ext uri="{BB962C8B-B14F-4D97-AF65-F5344CB8AC3E}">
        <p14:creationId xmlns:p14="http://schemas.microsoft.com/office/powerpoint/2010/main" val="415762703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50246544"/>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7961"/>
          <a:stretch/>
        </p:blipFill>
        <p:spPr>
          <a:xfrm>
            <a:off x="0" y="-114220"/>
            <a:ext cx="12192000" cy="6972220"/>
          </a:xfrm>
          <a:prstGeom prst="rect">
            <a:avLst/>
          </a:prstGeom>
        </p:spPr>
      </p:pic>
      <p:sp>
        <p:nvSpPr>
          <p:cNvPr id="5" name="Rectangle 4"/>
          <p:cNvSpPr/>
          <p:nvPr/>
        </p:nvSpPr>
        <p:spPr>
          <a:xfrm>
            <a:off x="1191492" y="467672"/>
            <a:ext cx="9249921" cy="1261884"/>
          </a:xfrm>
          <a:prstGeom prst="rect">
            <a:avLst/>
          </a:prstGeom>
        </p:spPr>
        <p:txBody>
          <a:bodyPr wrap="square">
            <a:spAutoFit/>
          </a:bodyPr>
          <a:lstStyle/>
          <a:p>
            <a:pPr algn="ctr"/>
            <a:r>
              <a:rPr lang="en-US" sz="2400" b="1" dirty="0" smtClean="0">
                <a:solidFill>
                  <a:srgbClr val="FF0000"/>
                </a:solidFill>
                <a:latin typeface="Arial" pitchFamily="34" charset="0"/>
                <a:cs typeface="Arial" pitchFamily="34" charset="0"/>
              </a:rPr>
              <a:t> </a:t>
            </a:r>
            <a:r>
              <a:rPr lang="vi-VN" sz="2800" b="1" dirty="0" smtClean="0">
                <a:solidFill>
                  <a:srgbClr val="002060"/>
                </a:solidFill>
                <a:latin typeface="Arial" pitchFamily="34" charset="0"/>
                <a:cs typeface="Arial" pitchFamily="34" charset="0"/>
              </a:rPr>
              <a:t> CÔ KỂ  CHUYỆN LẦN 1 CÙNG CỬ CHỈ ĐIỆU BỘ    </a:t>
            </a:r>
          </a:p>
          <a:p>
            <a:pPr algn="ctr"/>
            <a:r>
              <a:rPr lang="vi-VN" sz="2400" b="1" dirty="0">
                <a:solidFill>
                  <a:srgbClr val="002060"/>
                </a:solidFill>
                <a:latin typeface="Arial" pitchFamily="34" charset="0"/>
                <a:cs typeface="Arial" pitchFamily="34" charset="0"/>
              </a:rPr>
              <a:t> </a:t>
            </a:r>
            <a:endParaRPr lang="en-US" sz="2400" b="1" dirty="0">
              <a:solidFill>
                <a:srgbClr val="002060"/>
              </a:solidFill>
              <a:latin typeface="Arial" pitchFamily="34" charset="0"/>
              <a:cs typeface="Arial" pitchFamily="34" charset="0"/>
            </a:endParaRPr>
          </a:p>
          <a:p>
            <a:pPr algn="ctr"/>
            <a:r>
              <a:rPr lang="vi-VN" sz="2400" b="1" dirty="0" smtClean="0">
                <a:solidFill>
                  <a:srgbClr val="002060"/>
                </a:solidFill>
                <a:latin typeface="Arial" pitchFamily="34" charset="0"/>
                <a:cs typeface="Arial" pitchFamily="34" charset="0"/>
              </a:rPr>
              <a:t> </a:t>
            </a:r>
            <a:endParaRPr lang="en-US" sz="2400" b="1" dirty="0">
              <a:solidFill>
                <a:srgbClr val="002060"/>
              </a:solidFill>
              <a:latin typeface="Arial" pitchFamily="34" charset="0"/>
              <a:cs typeface="Arial" pitchFamily="34"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 r="7542"/>
          <a:stretch/>
        </p:blipFill>
        <p:spPr>
          <a:xfrm>
            <a:off x="0" y="1397047"/>
            <a:ext cx="12192000" cy="5460953"/>
          </a:xfrm>
          <a:prstGeom prst="rect">
            <a:avLst/>
          </a:prstGeom>
        </p:spPr>
      </p:pic>
    </p:spTree>
    <p:extLst>
      <p:ext uri="{BB962C8B-B14F-4D97-AF65-F5344CB8AC3E}">
        <p14:creationId xmlns:p14="http://schemas.microsoft.com/office/powerpoint/2010/main" val="34245307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1346348" y="0"/>
            <a:ext cx="9249921" cy="1261884"/>
          </a:xfrm>
          <a:prstGeom prst="rect">
            <a:avLst/>
          </a:prstGeom>
        </p:spPr>
        <p:txBody>
          <a:bodyPr wrap="square">
            <a:spAutoFit/>
          </a:bodyPr>
          <a:lstStyle/>
          <a:p>
            <a:pPr algn="ctr"/>
            <a:r>
              <a:rPr lang="en-US" sz="2400" b="1" dirty="0" smtClean="0">
                <a:solidFill>
                  <a:srgbClr val="FF0000"/>
                </a:solidFill>
                <a:latin typeface="Arial" pitchFamily="34" charset="0"/>
                <a:cs typeface="Arial" pitchFamily="34" charset="0"/>
              </a:rPr>
              <a:t> </a:t>
            </a:r>
            <a:r>
              <a:rPr lang="vi-VN" sz="2800" b="1" dirty="0" smtClean="0">
                <a:solidFill>
                  <a:srgbClr val="002060"/>
                </a:solidFill>
                <a:latin typeface="Arial" pitchFamily="34" charset="0"/>
                <a:cs typeface="Arial" pitchFamily="34" charset="0"/>
              </a:rPr>
              <a:t> CÔ KỂ  CHUYỆN LẦN 2 THEO TRANH     </a:t>
            </a:r>
          </a:p>
          <a:p>
            <a:pPr algn="ctr"/>
            <a:r>
              <a:rPr lang="vi-VN" sz="2400" b="1" dirty="0">
                <a:solidFill>
                  <a:srgbClr val="002060"/>
                </a:solidFill>
                <a:latin typeface="Arial" pitchFamily="34" charset="0"/>
                <a:cs typeface="Arial" pitchFamily="34" charset="0"/>
              </a:rPr>
              <a:t> </a:t>
            </a:r>
            <a:endParaRPr lang="en-US" sz="2400" b="1" dirty="0">
              <a:solidFill>
                <a:srgbClr val="002060"/>
              </a:solidFill>
              <a:latin typeface="Arial" pitchFamily="34" charset="0"/>
              <a:cs typeface="Arial" pitchFamily="34" charset="0"/>
            </a:endParaRPr>
          </a:p>
          <a:p>
            <a:pPr algn="ctr"/>
            <a:r>
              <a:rPr lang="vi-VN" sz="2400" b="1" dirty="0" smtClean="0">
                <a:solidFill>
                  <a:srgbClr val="002060"/>
                </a:solidFill>
                <a:latin typeface="Arial" pitchFamily="34" charset="0"/>
                <a:cs typeface="Arial" pitchFamily="34" charset="0"/>
              </a:rPr>
              <a:t> </a:t>
            </a:r>
            <a:endParaRPr lang="en-US" sz="2400" b="1" dirty="0">
              <a:solidFill>
                <a:srgbClr val="002060"/>
              </a:solidFill>
              <a:latin typeface="Arial" pitchFamily="34" charset="0"/>
              <a:cs typeface="Arial" pitchFamily="34" charset="0"/>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r="1237"/>
          <a:stretch/>
        </p:blipFill>
        <p:spPr>
          <a:xfrm>
            <a:off x="0" y="624015"/>
            <a:ext cx="12222108" cy="637253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75136" y="624015"/>
            <a:ext cx="1563225" cy="1275738"/>
          </a:xfrm>
          <a:prstGeom prst="rect">
            <a:avLst/>
          </a:prstGeom>
        </p:spPr>
      </p:pic>
    </p:spTree>
    <p:extLst>
      <p:ext uri="{BB962C8B-B14F-4D97-AF65-F5344CB8AC3E}">
        <p14:creationId xmlns:p14="http://schemas.microsoft.com/office/powerpoint/2010/main" val="178823561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7961"/>
          <a:stretch/>
        </p:blipFill>
        <p:spPr>
          <a:xfrm>
            <a:off x="0" y="-114220"/>
            <a:ext cx="12192000" cy="6972220"/>
          </a:xfrm>
          <a:prstGeom prst="rect">
            <a:avLst/>
          </a:prstGeom>
        </p:spPr>
      </p:pic>
      <p:sp>
        <p:nvSpPr>
          <p:cNvPr id="5" name="Rectangle 4"/>
          <p:cNvSpPr/>
          <p:nvPr/>
        </p:nvSpPr>
        <p:spPr>
          <a:xfrm>
            <a:off x="7038108" y="777395"/>
            <a:ext cx="5153892" cy="1754326"/>
          </a:xfrm>
          <a:prstGeom prst="rect">
            <a:avLst/>
          </a:prstGeom>
        </p:spPr>
        <p:txBody>
          <a:bodyPr wrap="square">
            <a:spAutoFit/>
          </a:bodyPr>
          <a:lstStyle/>
          <a:p>
            <a:r>
              <a:rPr lang="vi-VN" sz="2800" b="1" dirty="0" smtClean="0">
                <a:solidFill>
                  <a:srgbClr val="002060"/>
                </a:solidFill>
                <a:latin typeface="Arial" pitchFamily="34" charset="0"/>
                <a:cs typeface="Arial" pitchFamily="34" charset="0"/>
              </a:rPr>
              <a:t>Trong câu truyện: Thỏ con không vâng  lời có nhận vật nào? </a:t>
            </a:r>
          </a:p>
          <a:p>
            <a:r>
              <a:rPr lang="vi-VN" sz="2400" b="1" dirty="0">
                <a:solidFill>
                  <a:srgbClr val="002060"/>
                </a:solidFill>
                <a:latin typeface="Arial" pitchFamily="34" charset="0"/>
                <a:cs typeface="Arial" pitchFamily="34" charset="0"/>
              </a:rPr>
              <a:t> </a:t>
            </a:r>
            <a:endParaRPr lang="en-US" sz="2400" b="1" dirty="0">
              <a:solidFill>
                <a:srgbClr val="002060"/>
              </a:solidFill>
              <a:latin typeface="Arial" pitchFamily="34" charset="0"/>
              <a:cs typeface="Arial" pitchFamily="34" charset="0"/>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10321"/>
          <a:stretch/>
        </p:blipFill>
        <p:spPr>
          <a:xfrm>
            <a:off x="0" y="-114220"/>
            <a:ext cx="6151418" cy="6972220"/>
          </a:xfrm>
          <a:prstGeom prst="rect">
            <a:avLst/>
          </a:prstGeom>
        </p:spPr>
      </p:pic>
      <p:sp>
        <p:nvSpPr>
          <p:cNvPr id="6" name="Rectangle 5"/>
          <p:cNvSpPr/>
          <p:nvPr/>
        </p:nvSpPr>
        <p:spPr>
          <a:xfrm>
            <a:off x="7439891" y="3484417"/>
            <a:ext cx="4502726" cy="2185214"/>
          </a:xfrm>
          <a:prstGeom prst="rect">
            <a:avLst/>
          </a:prstGeom>
        </p:spPr>
        <p:txBody>
          <a:bodyPr wrap="square">
            <a:spAutoFit/>
          </a:bodyPr>
          <a:lstStyle/>
          <a:p>
            <a:r>
              <a:rPr lang="en-US" sz="2400" b="1" dirty="0" smtClean="0">
                <a:solidFill>
                  <a:srgbClr val="FF0000"/>
                </a:solidFill>
                <a:latin typeface="Arial" pitchFamily="34" charset="0"/>
                <a:cs typeface="Arial" pitchFamily="34" charset="0"/>
              </a:rPr>
              <a:t> </a:t>
            </a:r>
            <a:r>
              <a:rPr lang="vi-VN" sz="2800" b="1" dirty="0" smtClean="0">
                <a:solidFill>
                  <a:srgbClr val="002060"/>
                </a:solidFill>
                <a:latin typeface="Arial" pitchFamily="34" charset="0"/>
                <a:cs typeface="Arial" pitchFamily="34" charset="0"/>
              </a:rPr>
              <a:t>Trong câu truyện: Thỏ con không vâng có bác gấu, thỏ mẹ, thỏ con  và bạn bướm.</a:t>
            </a:r>
          </a:p>
          <a:p>
            <a:r>
              <a:rPr lang="vi-VN" sz="2400" b="1" dirty="0">
                <a:solidFill>
                  <a:srgbClr val="002060"/>
                </a:solidFill>
                <a:latin typeface="Arial" pitchFamily="34" charset="0"/>
                <a:cs typeface="Arial" pitchFamily="34" charset="0"/>
              </a:rPr>
              <a:t> </a:t>
            </a:r>
            <a:endParaRPr lang="en-US" sz="2400" b="1" dirty="0">
              <a:solidFill>
                <a:srgbClr val="002060"/>
              </a:solidFill>
              <a:latin typeface="Arial" pitchFamily="34" charset="0"/>
              <a:cs typeface="Arial" pitchFamily="34" charset="0"/>
            </a:endParaRPr>
          </a:p>
        </p:txBody>
      </p:sp>
      <p:pic>
        <p:nvPicPr>
          <p:cNvPr id="7" name="Picture 6"/>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21065746">
            <a:off x="4187346" y="1027842"/>
            <a:ext cx="944506" cy="1253432"/>
          </a:xfrm>
          <a:prstGeom prst="rect">
            <a:avLst/>
          </a:prstGeom>
        </p:spPr>
      </p:pic>
    </p:spTree>
    <p:extLst>
      <p:ext uri="{BB962C8B-B14F-4D97-AF65-F5344CB8AC3E}">
        <p14:creationId xmlns:p14="http://schemas.microsoft.com/office/powerpoint/2010/main" val="419049413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7961"/>
          <a:stretch/>
        </p:blipFill>
        <p:spPr>
          <a:xfrm>
            <a:off x="0" y="0"/>
            <a:ext cx="12192000" cy="6858000"/>
          </a:xfrm>
          <a:prstGeom prst="rect">
            <a:avLst/>
          </a:prstGeom>
        </p:spPr>
      </p:pic>
      <p:sp>
        <p:nvSpPr>
          <p:cNvPr id="5" name="Rectangle 4"/>
          <p:cNvSpPr/>
          <p:nvPr/>
        </p:nvSpPr>
        <p:spPr>
          <a:xfrm>
            <a:off x="6608619" y="1323611"/>
            <a:ext cx="5153890" cy="892552"/>
          </a:xfrm>
          <a:prstGeom prst="rect">
            <a:avLst/>
          </a:prstGeom>
        </p:spPr>
        <p:txBody>
          <a:bodyPr wrap="square">
            <a:spAutoFit/>
          </a:bodyPr>
          <a:lstStyle/>
          <a:p>
            <a:pPr algn="ctr"/>
            <a:r>
              <a:rPr lang="en-US" sz="2400" b="1" dirty="0" smtClean="0">
                <a:solidFill>
                  <a:srgbClr val="FF0000"/>
                </a:solidFill>
                <a:latin typeface="Arial" pitchFamily="34" charset="0"/>
                <a:cs typeface="Arial" pitchFamily="34" charset="0"/>
              </a:rPr>
              <a:t> </a:t>
            </a:r>
            <a:r>
              <a:rPr lang="vi-VN" sz="2800" b="1" dirty="0" smtClean="0">
                <a:solidFill>
                  <a:srgbClr val="002060"/>
                </a:solidFill>
                <a:latin typeface="Arial" pitchFamily="34" charset="0"/>
                <a:cs typeface="Arial" pitchFamily="34" charset="0"/>
              </a:rPr>
              <a:t>Thỏ mẹ dặn con điều gì?</a:t>
            </a:r>
          </a:p>
          <a:p>
            <a:pPr algn="ctr"/>
            <a:r>
              <a:rPr lang="vi-VN" sz="2400" b="1" dirty="0" smtClean="0">
                <a:solidFill>
                  <a:srgbClr val="002060"/>
                </a:solidFill>
                <a:latin typeface="Arial" pitchFamily="34" charset="0"/>
                <a:cs typeface="Arial" pitchFamily="34" charset="0"/>
              </a:rPr>
              <a:t> </a:t>
            </a:r>
            <a:endParaRPr lang="en-US" sz="2400" b="1" dirty="0">
              <a:solidFill>
                <a:srgbClr val="002060"/>
              </a:solidFill>
              <a:latin typeface="Arial" pitchFamily="34" charset="0"/>
              <a:cs typeface="Arial" pitchFamily="34" charset="0"/>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4062"/>
          <a:stretch/>
        </p:blipFill>
        <p:spPr>
          <a:xfrm>
            <a:off x="637309" y="512618"/>
            <a:ext cx="5846618" cy="6165273"/>
          </a:xfrm>
          <a:prstGeom prst="rect">
            <a:avLst/>
          </a:prstGeom>
        </p:spPr>
      </p:pic>
      <p:sp>
        <p:nvSpPr>
          <p:cNvPr id="7" name="Rectangle 6"/>
          <p:cNvSpPr/>
          <p:nvPr/>
        </p:nvSpPr>
        <p:spPr>
          <a:xfrm>
            <a:off x="6608619" y="3911754"/>
            <a:ext cx="5153890" cy="1661993"/>
          </a:xfrm>
          <a:prstGeom prst="rect">
            <a:avLst/>
          </a:prstGeom>
        </p:spPr>
        <p:txBody>
          <a:bodyPr wrap="square">
            <a:spAutoFit/>
          </a:bodyPr>
          <a:lstStyle/>
          <a:p>
            <a:pPr algn="ctr"/>
            <a:r>
              <a:rPr lang="vi-VN" sz="2800" b="1" dirty="0">
                <a:solidFill>
                  <a:srgbClr val="002060"/>
                </a:solidFill>
                <a:cs typeface="Arial" pitchFamily="34" charset="0"/>
              </a:rPr>
              <a:t>Thỏ </a:t>
            </a:r>
            <a:r>
              <a:rPr lang="vi-VN" sz="2800" b="1" dirty="0" smtClean="0">
                <a:solidFill>
                  <a:srgbClr val="002060"/>
                </a:solidFill>
                <a:cs typeface="Arial" pitchFamily="34" charset="0"/>
              </a:rPr>
              <a:t>con của mẹ, con ở nhà chớ đi chơi xa con nhé! </a:t>
            </a:r>
            <a:endParaRPr lang="vi-VN" sz="2800" b="1" dirty="0">
              <a:solidFill>
                <a:srgbClr val="002060"/>
              </a:solidFill>
              <a:cs typeface="Arial" pitchFamily="34" charset="0"/>
            </a:endParaRPr>
          </a:p>
          <a:p>
            <a:pPr algn="ctr"/>
            <a:r>
              <a:rPr lang="vi-VN" sz="2800" b="1" dirty="0">
                <a:solidFill>
                  <a:srgbClr val="002060"/>
                </a:solidFill>
                <a:cs typeface="Arial" pitchFamily="34" charset="0"/>
              </a:rPr>
              <a:t> </a:t>
            </a:r>
          </a:p>
          <a:p>
            <a:pPr algn="ctr"/>
            <a:endParaRPr lang="vi-VN" dirty="0" smtClean="0"/>
          </a:p>
        </p:txBody>
      </p:sp>
    </p:spTree>
    <p:extLst>
      <p:ext uri="{BB962C8B-B14F-4D97-AF65-F5344CB8AC3E}">
        <p14:creationId xmlns:p14="http://schemas.microsoft.com/office/powerpoint/2010/main" val="205886642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140" t="13636" r="5072" b="12018"/>
          <a:stretch/>
        </p:blipFill>
        <p:spPr>
          <a:xfrm>
            <a:off x="374075" y="346835"/>
            <a:ext cx="5458689" cy="6164329"/>
          </a:xfrm>
          <a:prstGeom prst="rect">
            <a:avLst/>
          </a:prstGeom>
        </p:spPr>
      </p:pic>
      <p:sp>
        <p:nvSpPr>
          <p:cNvPr id="7" name="Rectangle 6"/>
          <p:cNvSpPr/>
          <p:nvPr/>
        </p:nvSpPr>
        <p:spPr>
          <a:xfrm>
            <a:off x="6096000" y="355238"/>
            <a:ext cx="5264727" cy="1384995"/>
          </a:xfrm>
          <a:prstGeom prst="rect">
            <a:avLst/>
          </a:prstGeom>
        </p:spPr>
        <p:txBody>
          <a:bodyPr wrap="square">
            <a:spAutoFit/>
          </a:bodyPr>
          <a:lstStyle/>
          <a:p>
            <a:r>
              <a:rPr lang="en-US" sz="2400" b="1" dirty="0" smtClean="0">
                <a:solidFill>
                  <a:srgbClr val="FF0000"/>
                </a:solidFill>
                <a:latin typeface="Arial" pitchFamily="34" charset="0"/>
                <a:cs typeface="Arial" pitchFamily="34" charset="0"/>
              </a:rPr>
              <a:t> </a:t>
            </a:r>
            <a:r>
              <a:rPr lang="vi-VN" sz="2800" b="1" dirty="0" smtClean="0">
                <a:solidFill>
                  <a:srgbClr val="002060"/>
                </a:solidFill>
                <a:latin typeface="Arial" pitchFamily="34" charset="0"/>
                <a:cs typeface="Arial" pitchFamily="34" charset="0"/>
              </a:rPr>
              <a:t>Thỏ con có nghe lời </a:t>
            </a:r>
          </a:p>
          <a:p>
            <a:r>
              <a:rPr lang="vi-VN" sz="2800" b="1" dirty="0">
                <a:solidFill>
                  <a:srgbClr val="002060"/>
                </a:solidFill>
                <a:latin typeface="Arial" pitchFamily="34" charset="0"/>
                <a:cs typeface="Arial" pitchFamily="34" charset="0"/>
              </a:rPr>
              <a:t> </a:t>
            </a:r>
            <a:r>
              <a:rPr lang="vi-VN" sz="2800" b="1" dirty="0" smtClean="0">
                <a:solidFill>
                  <a:srgbClr val="002060"/>
                </a:solidFill>
                <a:latin typeface="Arial" pitchFamily="34" charset="0"/>
                <a:cs typeface="Arial" pitchFamily="34" charset="0"/>
              </a:rPr>
              <a:t> mẹ không? </a:t>
            </a:r>
          </a:p>
          <a:p>
            <a:pPr algn="ctr"/>
            <a:r>
              <a:rPr lang="vi-VN" sz="2800" b="1" dirty="0" smtClean="0">
                <a:solidFill>
                  <a:srgbClr val="002060"/>
                </a:solidFill>
                <a:latin typeface="Arial" pitchFamily="34" charset="0"/>
                <a:cs typeface="Arial" pitchFamily="34" charset="0"/>
              </a:rPr>
              <a:t> </a:t>
            </a:r>
          </a:p>
        </p:txBody>
      </p:sp>
      <p:sp>
        <p:nvSpPr>
          <p:cNvPr id="8" name="Rectangle 7"/>
          <p:cNvSpPr/>
          <p:nvPr/>
        </p:nvSpPr>
        <p:spPr>
          <a:xfrm>
            <a:off x="6206839" y="1465850"/>
            <a:ext cx="5153890" cy="2185214"/>
          </a:xfrm>
          <a:prstGeom prst="rect">
            <a:avLst/>
          </a:prstGeom>
        </p:spPr>
        <p:txBody>
          <a:bodyPr wrap="square">
            <a:spAutoFit/>
          </a:bodyPr>
          <a:lstStyle/>
          <a:p>
            <a:r>
              <a:rPr lang="vi-VN" sz="2800" b="1" dirty="0" smtClean="0">
                <a:solidFill>
                  <a:srgbClr val="002060"/>
                </a:solidFill>
                <a:cs typeface="Arial" pitchFamily="34" charset="0"/>
              </a:rPr>
              <a:t>Khi </a:t>
            </a:r>
            <a:r>
              <a:rPr lang="vi-VN" sz="2800" b="1" dirty="0">
                <a:solidFill>
                  <a:srgbClr val="002060"/>
                </a:solidFill>
                <a:cs typeface="Arial" pitchFamily="34" charset="0"/>
              </a:rPr>
              <a:t>mẹ dặn  không đi chơi xa</a:t>
            </a:r>
          </a:p>
          <a:p>
            <a:r>
              <a:rPr lang="vi-VN" sz="2800" b="1" dirty="0">
                <a:solidFill>
                  <a:srgbClr val="002060"/>
                </a:solidFill>
                <a:cs typeface="Arial" pitchFamily="34" charset="0"/>
              </a:rPr>
              <a:t>Nhưng thỏ con vẫn không </a:t>
            </a:r>
            <a:r>
              <a:rPr lang="vi-VN" sz="2800" b="1" dirty="0" smtClean="0">
                <a:solidFill>
                  <a:srgbClr val="002060"/>
                </a:solidFill>
                <a:cs typeface="Arial" pitchFamily="34" charset="0"/>
              </a:rPr>
              <a:t>nghe </a:t>
            </a:r>
            <a:r>
              <a:rPr lang="vi-VN" sz="2800" b="1" dirty="0">
                <a:solidFill>
                  <a:srgbClr val="002060"/>
                </a:solidFill>
                <a:cs typeface="Arial" pitchFamily="34" charset="0"/>
              </a:rPr>
              <a:t>lời mẹ dặn.</a:t>
            </a:r>
            <a:endParaRPr lang="en-US" sz="2800" b="1" dirty="0">
              <a:solidFill>
                <a:srgbClr val="002060"/>
              </a:solidFill>
              <a:latin typeface="Arial" pitchFamily="34" charset="0"/>
              <a:cs typeface="Arial" pitchFamily="34" charset="0"/>
            </a:endParaRPr>
          </a:p>
          <a:p>
            <a:pPr algn="ctr"/>
            <a:endParaRPr lang="vi-VN" sz="2800" b="1" dirty="0" smtClean="0">
              <a:solidFill>
                <a:srgbClr val="002060"/>
              </a:solidFill>
              <a:latin typeface="Arial" pitchFamily="34" charset="0"/>
              <a:cs typeface="Arial" pitchFamily="34" charset="0"/>
            </a:endParaRPr>
          </a:p>
          <a:p>
            <a:pPr algn="ctr"/>
            <a:r>
              <a:rPr lang="vi-VN" sz="2400" b="1" dirty="0" smtClean="0">
                <a:solidFill>
                  <a:srgbClr val="002060"/>
                </a:solidFill>
                <a:latin typeface="Arial" pitchFamily="34" charset="0"/>
                <a:cs typeface="Arial" pitchFamily="34" charset="0"/>
              </a:rPr>
              <a:t> </a:t>
            </a:r>
            <a:endParaRPr lang="en-US" sz="2400" b="1" dirty="0">
              <a:solidFill>
                <a:srgbClr val="002060"/>
              </a:solidFill>
              <a:latin typeface="Arial" pitchFamily="34" charset="0"/>
              <a:cs typeface="Arial" pitchFamily="34" charset="0"/>
            </a:endParaRPr>
          </a:p>
        </p:txBody>
      </p:sp>
      <p:sp>
        <p:nvSpPr>
          <p:cNvPr id="10" name="Rectangle 9"/>
          <p:cNvSpPr/>
          <p:nvPr/>
        </p:nvSpPr>
        <p:spPr>
          <a:xfrm>
            <a:off x="5435570" y="3794523"/>
            <a:ext cx="6137563" cy="1323439"/>
          </a:xfrm>
          <a:prstGeom prst="rect">
            <a:avLst/>
          </a:prstGeom>
        </p:spPr>
        <p:txBody>
          <a:bodyPr wrap="square">
            <a:spAutoFit/>
          </a:bodyPr>
          <a:lstStyle/>
          <a:p>
            <a:pPr algn="ctr"/>
            <a:r>
              <a:rPr lang="en-US" sz="2400" b="1" dirty="0" smtClean="0">
                <a:solidFill>
                  <a:srgbClr val="FF0000"/>
                </a:solidFill>
                <a:latin typeface="Arial" pitchFamily="34" charset="0"/>
                <a:cs typeface="Arial" pitchFamily="34" charset="0"/>
              </a:rPr>
              <a:t> </a:t>
            </a:r>
            <a:r>
              <a:rPr lang="vi-VN" sz="2800" b="1" dirty="0" smtClean="0">
                <a:solidFill>
                  <a:srgbClr val="002060"/>
                </a:solidFill>
                <a:latin typeface="Arial" pitchFamily="34" charset="0"/>
                <a:cs typeface="Arial" pitchFamily="34" charset="0"/>
              </a:rPr>
              <a:t>Thỏ con đi chơi cùng ai ? </a:t>
            </a:r>
          </a:p>
          <a:p>
            <a:pPr algn="ctr"/>
            <a:r>
              <a:rPr lang="vi-VN" sz="2800" b="1" dirty="0" smtClean="0">
                <a:solidFill>
                  <a:srgbClr val="002060"/>
                </a:solidFill>
                <a:latin typeface="Arial" pitchFamily="34" charset="0"/>
                <a:cs typeface="Arial" pitchFamily="34" charset="0"/>
              </a:rPr>
              <a:t> </a:t>
            </a:r>
            <a:endParaRPr lang="vi-VN" sz="2800" dirty="0" smtClean="0">
              <a:solidFill>
                <a:srgbClr val="002060"/>
              </a:solidFill>
              <a:latin typeface="Arial" pitchFamily="34" charset="0"/>
              <a:cs typeface="Arial" pitchFamily="34" charset="0"/>
            </a:endParaRPr>
          </a:p>
          <a:p>
            <a:pPr algn="ctr"/>
            <a:r>
              <a:rPr lang="vi-VN" sz="2400" b="1" dirty="0">
                <a:solidFill>
                  <a:srgbClr val="002060"/>
                </a:solidFill>
                <a:latin typeface="Arial" pitchFamily="34" charset="0"/>
                <a:cs typeface="Arial" pitchFamily="34" charset="0"/>
              </a:rPr>
              <a:t> </a:t>
            </a:r>
            <a:endParaRPr lang="en-US" sz="2400" b="1" dirty="0">
              <a:solidFill>
                <a:srgbClr val="002060"/>
              </a:solidFill>
              <a:latin typeface="Arial" pitchFamily="34" charset="0"/>
              <a:cs typeface="Arial" pitchFamily="34" charset="0"/>
            </a:endParaRPr>
          </a:p>
        </p:txBody>
      </p:sp>
      <p:sp>
        <p:nvSpPr>
          <p:cNvPr id="12" name="Rectangle 11"/>
          <p:cNvSpPr/>
          <p:nvPr/>
        </p:nvSpPr>
        <p:spPr>
          <a:xfrm>
            <a:off x="5929745" y="5067054"/>
            <a:ext cx="6137563" cy="1323439"/>
          </a:xfrm>
          <a:prstGeom prst="rect">
            <a:avLst/>
          </a:prstGeom>
        </p:spPr>
        <p:txBody>
          <a:bodyPr wrap="square">
            <a:spAutoFit/>
          </a:bodyPr>
          <a:lstStyle/>
          <a:p>
            <a:pPr algn="ctr"/>
            <a:r>
              <a:rPr lang="en-US" sz="2400" b="1" dirty="0" smtClean="0">
                <a:solidFill>
                  <a:srgbClr val="FF0000"/>
                </a:solidFill>
                <a:latin typeface="Arial" pitchFamily="34" charset="0"/>
                <a:cs typeface="Arial" pitchFamily="34" charset="0"/>
              </a:rPr>
              <a:t> </a:t>
            </a:r>
            <a:r>
              <a:rPr lang="vi-VN" sz="2800" b="1" dirty="0" smtClean="0">
                <a:solidFill>
                  <a:srgbClr val="002060"/>
                </a:solidFill>
                <a:latin typeface="Arial" pitchFamily="34" charset="0"/>
                <a:cs typeface="Arial" pitchFamily="34" charset="0"/>
              </a:rPr>
              <a:t>Thỏ con đi chơi cùng bạn bướm  </a:t>
            </a:r>
          </a:p>
          <a:p>
            <a:pPr algn="ctr"/>
            <a:r>
              <a:rPr lang="vi-VN" sz="2800" b="1" dirty="0" smtClean="0">
                <a:solidFill>
                  <a:srgbClr val="002060"/>
                </a:solidFill>
                <a:latin typeface="Arial" pitchFamily="34" charset="0"/>
                <a:cs typeface="Arial" pitchFamily="34" charset="0"/>
              </a:rPr>
              <a:t> </a:t>
            </a:r>
            <a:endParaRPr lang="vi-VN" sz="2800" dirty="0" smtClean="0">
              <a:solidFill>
                <a:srgbClr val="002060"/>
              </a:solidFill>
              <a:latin typeface="Arial" pitchFamily="34" charset="0"/>
              <a:cs typeface="Arial" pitchFamily="34" charset="0"/>
            </a:endParaRPr>
          </a:p>
          <a:p>
            <a:pPr algn="ctr"/>
            <a:r>
              <a:rPr lang="vi-VN" sz="2400" b="1" dirty="0">
                <a:solidFill>
                  <a:srgbClr val="002060"/>
                </a:solidFill>
                <a:latin typeface="Arial" pitchFamily="34" charset="0"/>
                <a:cs typeface="Arial" pitchFamily="34" charset="0"/>
              </a:rPr>
              <a:t> </a:t>
            </a:r>
            <a:endParaRPr lang="en-US" sz="2400" b="1"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366686084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7961"/>
          <a:stretch/>
        </p:blipFill>
        <p:spPr>
          <a:xfrm>
            <a:off x="0" y="-10641"/>
            <a:ext cx="12192000" cy="6858000"/>
          </a:xfrm>
          <a:prstGeom prst="rect">
            <a:avLst/>
          </a:prstGeom>
        </p:spPr>
      </p:pic>
      <p:sp>
        <p:nvSpPr>
          <p:cNvPr id="5" name="Rectangle 4"/>
          <p:cNvSpPr/>
          <p:nvPr/>
        </p:nvSpPr>
        <p:spPr>
          <a:xfrm>
            <a:off x="311558" y="442600"/>
            <a:ext cx="11166763" cy="1323439"/>
          </a:xfrm>
          <a:prstGeom prst="rect">
            <a:avLst/>
          </a:prstGeom>
        </p:spPr>
        <p:txBody>
          <a:bodyPr wrap="square">
            <a:spAutoFit/>
          </a:bodyPr>
          <a:lstStyle/>
          <a:p>
            <a:pPr algn="ctr"/>
            <a:r>
              <a:rPr lang="en-US" sz="2400" b="1" dirty="0" smtClean="0">
                <a:solidFill>
                  <a:srgbClr val="FF0000"/>
                </a:solidFill>
                <a:latin typeface="Arial" pitchFamily="34" charset="0"/>
                <a:cs typeface="Arial" pitchFamily="34" charset="0"/>
              </a:rPr>
              <a:t> </a:t>
            </a:r>
            <a:r>
              <a:rPr lang="vi-VN" sz="2800" b="1" dirty="0" smtClean="0">
                <a:solidFill>
                  <a:srgbClr val="002060"/>
                </a:solidFill>
                <a:latin typeface="Arial" pitchFamily="34" charset="0"/>
                <a:cs typeface="Arial" pitchFamily="34" charset="0"/>
              </a:rPr>
              <a:t>Khi đi chơi xa thì thỏ con bị thế nào  ? </a:t>
            </a:r>
          </a:p>
          <a:p>
            <a:pPr algn="ctr"/>
            <a:r>
              <a:rPr lang="vi-VN" sz="2800" b="1" dirty="0" smtClean="0">
                <a:solidFill>
                  <a:srgbClr val="002060"/>
                </a:solidFill>
                <a:latin typeface="Arial" pitchFamily="34" charset="0"/>
                <a:cs typeface="Arial" pitchFamily="34" charset="0"/>
              </a:rPr>
              <a:t> </a:t>
            </a:r>
          </a:p>
          <a:p>
            <a:pPr algn="ctr"/>
            <a:r>
              <a:rPr lang="vi-VN" sz="2400" b="1" dirty="0">
                <a:solidFill>
                  <a:srgbClr val="002060"/>
                </a:solidFill>
                <a:latin typeface="Arial" pitchFamily="34" charset="0"/>
                <a:cs typeface="Arial" pitchFamily="34" charset="0"/>
              </a:rPr>
              <a:t> </a:t>
            </a:r>
            <a:endParaRPr lang="en-US" sz="2400" b="1" dirty="0">
              <a:solidFill>
                <a:srgbClr val="002060"/>
              </a:solidFill>
              <a:latin typeface="Arial" pitchFamily="34" charset="0"/>
              <a:cs typeface="Arial" pitchFamily="34" charset="0"/>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11984"/>
          <a:stretch/>
        </p:blipFill>
        <p:spPr>
          <a:xfrm>
            <a:off x="1731481" y="2427759"/>
            <a:ext cx="8326919" cy="4070024"/>
          </a:xfrm>
          <a:prstGeom prst="rect">
            <a:avLst/>
          </a:prstGeom>
        </p:spPr>
      </p:pic>
      <p:sp>
        <p:nvSpPr>
          <p:cNvPr id="7" name="Rectangle 6"/>
          <p:cNvSpPr/>
          <p:nvPr/>
        </p:nvSpPr>
        <p:spPr>
          <a:xfrm>
            <a:off x="823840" y="1104320"/>
            <a:ext cx="10772076" cy="1692771"/>
          </a:xfrm>
          <a:prstGeom prst="rect">
            <a:avLst/>
          </a:prstGeom>
        </p:spPr>
        <p:txBody>
          <a:bodyPr wrap="square">
            <a:spAutoFit/>
          </a:bodyPr>
          <a:lstStyle/>
          <a:p>
            <a:pPr algn="ctr"/>
            <a:r>
              <a:rPr lang="en-US" sz="2400" b="1" dirty="0" smtClean="0">
                <a:solidFill>
                  <a:srgbClr val="FF0000"/>
                </a:solidFill>
                <a:latin typeface="Arial" pitchFamily="34" charset="0"/>
                <a:cs typeface="Arial" pitchFamily="34" charset="0"/>
              </a:rPr>
              <a:t> </a:t>
            </a:r>
            <a:endParaRPr lang="vi-VN" sz="2400" b="1" dirty="0" smtClean="0">
              <a:solidFill>
                <a:srgbClr val="FF0000"/>
              </a:solidFill>
              <a:latin typeface="Arial" pitchFamily="34" charset="0"/>
              <a:cs typeface="Arial" pitchFamily="34" charset="0"/>
            </a:endParaRPr>
          </a:p>
          <a:p>
            <a:pPr algn="ctr"/>
            <a:r>
              <a:rPr lang="vi-VN" sz="2800" b="1" dirty="0" smtClean="0">
                <a:solidFill>
                  <a:srgbClr val="002060"/>
                </a:solidFill>
                <a:latin typeface="Arial" pitchFamily="34" charset="0"/>
                <a:cs typeface="Arial" pitchFamily="34" charset="0"/>
              </a:rPr>
              <a:t>Khi đi chơi xa thỏ con quên mất đường về. </a:t>
            </a:r>
          </a:p>
          <a:p>
            <a:pPr algn="ctr"/>
            <a:r>
              <a:rPr lang="vi-VN" sz="2800" b="1" dirty="0" smtClean="0">
                <a:solidFill>
                  <a:srgbClr val="002060"/>
                </a:solidFill>
                <a:latin typeface="Arial" pitchFamily="34" charset="0"/>
                <a:cs typeface="Arial" pitchFamily="34" charset="0"/>
              </a:rPr>
              <a:t> </a:t>
            </a:r>
            <a:endParaRPr lang="vi-VN" sz="2800" dirty="0" smtClean="0">
              <a:solidFill>
                <a:srgbClr val="002060"/>
              </a:solidFill>
              <a:latin typeface="Arial" pitchFamily="34" charset="0"/>
              <a:cs typeface="Arial" pitchFamily="34" charset="0"/>
            </a:endParaRPr>
          </a:p>
          <a:p>
            <a:pPr algn="ctr"/>
            <a:r>
              <a:rPr lang="vi-VN" sz="2400" b="1" dirty="0">
                <a:solidFill>
                  <a:srgbClr val="002060"/>
                </a:solidFill>
                <a:latin typeface="Arial" pitchFamily="34" charset="0"/>
                <a:cs typeface="Arial" pitchFamily="34" charset="0"/>
              </a:rPr>
              <a:t> </a:t>
            </a:r>
            <a:endParaRPr lang="en-US" sz="2400" b="1"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19555543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299</TotalTime>
  <Words>411</Words>
  <Application>Microsoft Office PowerPoint</Application>
  <PresentationFormat>Custom</PresentationFormat>
  <Paragraphs>85</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Techsi.vn</cp:lastModifiedBy>
  <cp:revision>63</cp:revision>
  <dcterms:created xsi:type="dcterms:W3CDTF">2025-10-01T13:56:04Z</dcterms:created>
  <dcterms:modified xsi:type="dcterms:W3CDTF">2025-10-14T07:01:42Z</dcterms:modified>
</cp:coreProperties>
</file>