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7" r:id="rId2"/>
    <p:sldId id="258" r:id="rId3"/>
    <p:sldId id="257" r:id="rId4"/>
    <p:sldId id="260" r:id="rId5"/>
    <p:sldId id="261" r:id="rId6"/>
    <p:sldId id="269" r:id="rId7"/>
    <p:sldId id="263" r:id="rId8"/>
    <p:sldId id="264"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xmlns="" val="356807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xmlns="" val="7837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xmlns="" val="210471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xmlns="" val="24876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613DC-7221-46BD-BBCB-67E090050927}"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xmlns="" val="325770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613DC-7221-46BD-BBCB-67E090050927}"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xmlns="" val="3191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613DC-7221-46BD-BBCB-67E090050927}" type="datetimeFigureOut">
              <a:rPr lang="en-US" smtClean="0"/>
              <a:pPr/>
              <a:t>9/21/2025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xmlns="" val="9310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613DC-7221-46BD-BBCB-67E090050927}" type="datetimeFigureOut">
              <a:rPr lang="en-US" smtClean="0"/>
              <a:pPr/>
              <a:t>9/21/2025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xmlns="" val="5186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613DC-7221-46BD-BBCB-67E090050927}" type="datetimeFigureOut">
              <a:rPr lang="en-US" smtClean="0"/>
              <a:pPr/>
              <a:t>9/21/2025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xmlns="" val="31087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xmlns="" val="8108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xmlns="" val="17976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13DC-7221-46BD-BBCB-67E090050927}" type="datetimeFigureOut">
              <a:rPr lang="en-US" smtClean="0"/>
              <a:pPr/>
              <a:t>9/21/2025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CBE8-1E95-4F14-B886-6E85372086CC}" type="slidenum">
              <a:rPr lang="en-US" smtClean="0"/>
              <a:pPr/>
              <a:t>‹#›</a:t>
            </a:fld>
            <a:endParaRPr lang="en-US"/>
          </a:p>
        </p:txBody>
      </p:sp>
    </p:spTree>
    <p:extLst>
      <p:ext uri="{BB962C8B-B14F-4D97-AF65-F5344CB8AC3E}">
        <p14:creationId xmlns:p14="http://schemas.microsoft.com/office/powerpoint/2010/main" xmlns="" val="1128972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nam hoc 21-22\hinhnen\hinh-background-mam-non-dep-nhat_04011055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2511776" y="266700"/>
            <a:ext cx="4060920" cy="707886"/>
          </a:xfrm>
          <a:prstGeom prst="rect">
            <a:avLst/>
          </a:prstGeom>
          <a:noFill/>
        </p:spPr>
        <p:txBody>
          <a:bodyPr wrap="none">
            <a:spAutoFit/>
          </a:bodyPr>
          <a:lstStyle/>
          <a:p>
            <a:pPr algn="ctr">
              <a:defRPr/>
            </a:pPr>
            <a:r>
              <a:rPr lang="vi-VN" sz="2000" b="1" dirty="0">
                <a:solidFill>
                  <a:srgbClr val="FF0000"/>
                </a:solidFill>
                <a:latin typeface="+mj-lt"/>
                <a:cs typeface="Arial" charset="0"/>
                <a:sym typeface="Arial" charset="0"/>
              </a:rPr>
              <a:t>UBND </a:t>
            </a:r>
            <a:r>
              <a:rPr lang="en-US" sz="2000" b="1" dirty="0" smtClean="0">
                <a:solidFill>
                  <a:srgbClr val="FF0000"/>
                </a:solidFill>
                <a:latin typeface="+mj-lt"/>
                <a:cs typeface="Arial" charset="0"/>
                <a:sym typeface="Arial" charset="0"/>
              </a:rPr>
              <a:t>PHƯỜNG PHÚC LỢI</a:t>
            </a:r>
            <a:endParaRPr lang="vi-VN" sz="2000" b="1" dirty="0">
              <a:solidFill>
                <a:srgbClr val="FF0000"/>
              </a:solidFill>
              <a:latin typeface="+mj-lt"/>
              <a:cs typeface="Arial" charset="0"/>
              <a:sym typeface="Arial" charset="0"/>
            </a:endParaRPr>
          </a:p>
          <a:p>
            <a:pPr algn="ctr">
              <a:defRPr/>
            </a:pPr>
            <a:r>
              <a:rPr lang="en-US" sz="2000" b="1" dirty="0" smtClean="0">
                <a:solidFill>
                  <a:srgbClr val="FF0000"/>
                </a:solidFill>
                <a:latin typeface="Times New Roman" pitchFamily="18" charset="0"/>
                <a:cs typeface="Times New Roman" pitchFamily="18" charset="0"/>
                <a:sym typeface="Arial" charset="0"/>
              </a:rPr>
              <a:t>TRƯỜNG MẦM NON TUỔI HOA</a:t>
            </a:r>
            <a:endParaRPr lang="vi-VN" sz="2000" b="1" dirty="0">
              <a:solidFill>
                <a:srgbClr val="FF0000"/>
              </a:solidFill>
              <a:latin typeface="Times New Roman" pitchFamily="18" charset="0"/>
              <a:cs typeface="Times New Roman" pitchFamily="18" charset="0"/>
              <a:sym typeface="Arial" charset="0"/>
            </a:endParaRPr>
          </a:p>
        </p:txBody>
      </p:sp>
      <p:pic>
        <p:nvPicPr>
          <p:cNvPr id="13315" name="Picture 3" descr="C:\Users\trananh\Desktop\logo_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45732" y="1152526"/>
            <a:ext cx="1123337" cy="10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3945731" y="844551"/>
            <a:ext cx="18473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400">
              <a:solidFill>
                <a:srgbClr val="000000"/>
              </a:solidFill>
            </a:endParaRPr>
          </a:p>
        </p:txBody>
      </p:sp>
      <p:sp>
        <p:nvSpPr>
          <p:cNvPr id="6" name="TextBox 5"/>
          <p:cNvSpPr txBox="1"/>
          <p:nvPr/>
        </p:nvSpPr>
        <p:spPr>
          <a:xfrm>
            <a:off x="380999" y="2362200"/>
            <a:ext cx="8763001" cy="4462760"/>
          </a:xfrm>
          <a:prstGeom prst="rect">
            <a:avLst/>
          </a:prstGeom>
          <a:noFill/>
        </p:spPr>
        <p:txBody>
          <a:bodyPr wrap="square">
            <a:spAutoFit/>
          </a:bodyPr>
          <a:lstStyle/>
          <a:p>
            <a:pPr algn="ctr">
              <a:defRPr/>
            </a:pPr>
            <a:r>
              <a:rPr lang="en-US" sz="3600" b="1" dirty="0" smtClean="0">
                <a:solidFill>
                  <a:srgbClr val="FF0000"/>
                </a:solidFill>
                <a:latin typeface="Times New Roman" pitchFamily="18" charset="0"/>
                <a:cs typeface="Times New Roman" pitchFamily="18" charset="0"/>
                <a:sym typeface="Arial" charset="0"/>
              </a:rPr>
              <a:t>GIÁO ÁN PHÁT TRIỂN </a:t>
            </a:r>
            <a:r>
              <a:rPr lang="en-US" sz="3600" b="1" dirty="0" smtClean="0">
                <a:solidFill>
                  <a:srgbClr val="FF0000"/>
                </a:solidFill>
                <a:latin typeface="Times New Roman" pitchFamily="18" charset="0"/>
                <a:cs typeface="Times New Roman" pitchFamily="18" charset="0"/>
                <a:sym typeface="Arial" charset="0"/>
              </a:rPr>
              <a:t>NGÔN NGỮ</a:t>
            </a:r>
            <a:endParaRPr lang="en-US" sz="3600" b="1" dirty="0" smtClean="0">
              <a:solidFill>
                <a:srgbClr val="FF0000"/>
              </a:solidFill>
              <a:latin typeface="Times New Roman" pitchFamily="18" charset="0"/>
              <a:cs typeface="Times New Roman" pitchFamily="18" charset="0"/>
              <a:sym typeface="Arial" charset="0"/>
            </a:endParaRPr>
          </a:p>
          <a:p>
            <a:pPr>
              <a:defRPr/>
            </a:pPr>
            <a:r>
              <a:rPr lang="en-US" sz="4400" b="1" dirty="0" smtClean="0">
                <a:solidFill>
                  <a:srgbClr val="FF0000"/>
                </a:solidFill>
                <a:latin typeface="Times New Roman" pitchFamily="18" charset="0"/>
                <a:cs typeface="Times New Roman" pitchFamily="18" charset="0"/>
                <a:sym typeface="Arial" charset="0"/>
              </a:rPr>
              <a:t> </a:t>
            </a:r>
          </a:p>
          <a:p>
            <a:pPr>
              <a:defRPr/>
            </a:pPr>
            <a:endParaRPr lang="vi-VN" sz="4400" b="1" dirty="0">
              <a:solidFill>
                <a:srgbClr val="FF0000"/>
              </a:solidFill>
              <a:latin typeface="Times New Roman" pitchFamily="18" charset="0"/>
              <a:cs typeface="Times New Roman" pitchFamily="18" charset="0"/>
              <a:sym typeface="Arial" charset="0"/>
            </a:endParaRPr>
          </a:p>
          <a:p>
            <a:pPr>
              <a:defRPr/>
            </a:pPr>
            <a:r>
              <a:rPr lang="vi-VN" sz="3200" b="1" dirty="0">
                <a:solidFill>
                  <a:srgbClr val="C00000"/>
                </a:solidFill>
                <a:latin typeface="+mj-lt"/>
                <a:cs typeface="Arial" charset="0"/>
                <a:sym typeface="Arial" charset="0"/>
              </a:rPr>
              <a:t>Đề tài: </a:t>
            </a:r>
            <a:r>
              <a:rPr lang="en-US" sz="3200" b="1" dirty="0" err="1" smtClean="0">
                <a:solidFill>
                  <a:srgbClr val="C00000"/>
                </a:solidFill>
                <a:latin typeface="+mj-lt"/>
                <a:cs typeface="Arial" charset="0"/>
                <a:sym typeface="Arial" charset="0"/>
              </a:rPr>
              <a:t>Truyện</a:t>
            </a:r>
            <a:r>
              <a:rPr lang="en-US" sz="3200" b="1" dirty="0" smtClean="0">
                <a:solidFill>
                  <a:srgbClr val="C00000"/>
                </a:solidFill>
                <a:latin typeface="+mj-lt"/>
                <a:cs typeface="Arial" charset="0"/>
                <a:sym typeface="Arial" charset="0"/>
              </a:rPr>
              <a:t> </a:t>
            </a:r>
            <a:r>
              <a:rPr lang="en-US" sz="3200" b="1" dirty="0" smtClean="0">
                <a:solidFill>
                  <a:srgbClr val="C00000"/>
                </a:solidFill>
                <a:latin typeface="+mj-lt"/>
                <a:cs typeface="Arial" charset="0"/>
                <a:sym typeface="Arial" charset="0"/>
              </a:rPr>
              <a:t>: </a:t>
            </a:r>
            <a:r>
              <a:rPr lang="en-US" sz="3200" b="1" dirty="0" err="1" smtClean="0">
                <a:solidFill>
                  <a:srgbClr val="C00000"/>
                </a:solidFill>
                <a:latin typeface="+mj-lt"/>
                <a:cs typeface="Arial" charset="0"/>
                <a:sym typeface="Arial" charset="0"/>
              </a:rPr>
              <a:t>Chào</a:t>
            </a:r>
            <a:r>
              <a:rPr lang="en-US" sz="3200" b="1" dirty="0" smtClean="0">
                <a:solidFill>
                  <a:srgbClr val="C00000"/>
                </a:solidFill>
                <a:latin typeface="+mj-lt"/>
                <a:cs typeface="Arial" charset="0"/>
                <a:sym typeface="Arial" charset="0"/>
              </a:rPr>
              <a:t> </a:t>
            </a:r>
            <a:r>
              <a:rPr lang="en-US" sz="3200" b="1" dirty="0" err="1" smtClean="0">
                <a:solidFill>
                  <a:srgbClr val="C00000"/>
                </a:solidFill>
                <a:latin typeface="+mj-lt"/>
                <a:cs typeface="Arial" charset="0"/>
                <a:sym typeface="Arial" charset="0"/>
              </a:rPr>
              <a:t>buổi</a:t>
            </a:r>
            <a:r>
              <a:rPr lang="en-US" sz="3200" b="1" dirty="0" smtClean="0">
                <a:solidFill>
                  <a:srgbClr val="C00000"/>
                </a:solidFill>
                <a:latin typeface="+mj-lt"/>
                <a:cs typeface="Arial" charset="0"/>
                <a:sym typeface="Arial" charset="0"/>
              </a:rPr>
              <a:t> </a:t>
            </a:r>
            <a:r>
              <a:rPr lang="en-US" sz="3200" b="1" dirty="0" err="1" smtClean="0">
                <a:solidFill>
                  <a:srgbClr val="C00000"/>
                </a:solidFill>
                <a:latin typeface="+mj-lt"/>
                <a:cs typeface="Arial" charset="0"/>
                <a:sym typeface="Arial" charset="0"/>
              </a:rPr>
              <a:t>sáng</a:t>
            </a:r>
            <a:endParaRPr lang="vi-VN" sz="3200" b="1" dirty="0">
              <a:solidFill>
                <a:srgbClr val="C00000"/>
              </a:solidFill>
              <a:latin typeface="+mj-lt"/>
              <a:cs typeface="Arial" charset="0"/>
              <a:sym typeface="Arial" charset="0"/>
            </a:endParaRPr>
          </a:p>
          <a:p>
            <a:pPr>
              <a:defRPr/>
            </a:pPr>
            <a:r>
              <a:rPr lang="en-US" sz="3200" b="1" dirty="0" err="1" smtClean="0">
                <a:solidFill>
                  <a:srgbClr val="C00000"/>
                </a:solidFill>
                <a:latin typeface="+mj-lt"/>
                <a:cs typeface="Arial" charset="0"/>
                <a:sym typeface="Arial" charset="0"/>
              </a:rPr>
              <a:t>Lớp</a:t>
            </a:r>
            <a:r>
              <a:rPr lang="en-US" sz="3200" b="1" dirty="0" smtClean="0">
                <a:solidFill>
                  <a:srgbClr val="C00000"/>
                </a:solidFill>
                <a:latin typeface="+mj-lt"/>
                <a:cs typeface="Arial" charset="0"/>
                <a:sym typeface="Arial" charset="0"/>
              </a:rPr>
              <a:t> </a:t>
            </a:r>
            <a:r>
              <a:rPr lang="en-US" sz="3200" b="1" dirty="0" err="1" smtClean="0">
                <a:solidFill>
                  <a:srgbClr val="C00000"/>
                </a:solidFill>
                <a:latin typeface="+mj-lt"/>
                <a:cs typeface="Arial" charset="0"/>
                <a:sym typeface="Arial" charset="0"/>
              </a:rPr>
              <a:t>nhà</a:t>
            </a:r>
            <a:r>
              <a:rPr lang="en-US" sz="3200" b="1" dirty="0" smtClean="0">
                <a:solidFill>
                  <a:srgbClr val="C00000"/>
                </a:solidFill>
                <a:latin typeface="+mj-lt"/>
                <a:cs typeface="Arial" charset="0"/>
                <a:sym typeface="Arial" charset="0"/>
              </a:rPr>
              <a:t> </a:t>
            </a:r>
            <a:r>
              <a:rPr lang="en-US" sz="3200" b="1" dirty="0" err="1" smtClean="0">
                <a:solidFill>
                  <a:srgbClr val="C00000"/>
                </a:solidFill>
                <a:latin typeface="+mj-lt"/>
                <a:cs typeface="Arial" charset="0"/>
                <a:sym typeface="Arial" charset="0"/>
              </a:rPr>
              <a:t>trẻ</a:t>
            </a:r>
            <a:r>
              <a:rPr lang="en-US" sz="3200" b="1" dirty="0" smtClean="0">
                <a:solidFill>
                  <a:srgbClr val="C00000"/>
                </a:solidFill>
                <a:latin typeface="+mj-lt"/>
                <a:cs typeface="Arial" charset="0"/>
                <a:sym typeface="Arial" charset="0"/>
              </a:rPr>
              <a:t> </a:t>
            </a:r>
            <a:r>
              <a:rPr lang="en-US" sz="3200" b="1" dirty="0" smtClean="0">
                <a:solidFill>
                  <a:srgbClr val="C00000"/>
                </a:solidFill>
                <a:latin typeface="+mj-lt"/>
                <a:cs typeface="Arial" charset="0"/>
                <a:sym typeface="Arial" charset="0"/>
              </a:rPr>
              <a:t>D2</a:t>
            </a:r>
          </a:p>
          <a:p>
            <a:pPr>
              <a:defRPr/>
            </a:pPr>
            <a:r>
              <a:rPr lang="en-US" sz="3200" b="1" dirty="0" smtClean="0">
                <a:solidFill>
                  <a:srgbClr val="FF0000"/>
                </a:solidFill>
                <a:latin typeface="+mj-lt"/>
                <a:cs typeface="Arial" charset="0"/>
                <a:sym typeface="Arial" charset="0"/>
              </a:rPr>
              <a:t>                    </a:t>
            </a:r>
          </a:p>
          <a:p>
            <a:pPr>
              <a:defRPr/>
            </a:pPr>
            <a:endParaRPr lang="en-US" sz="3200" b="1" dirty="0" smtClean="0">
              <a:solidFill>
                <a:srgbClr val="FF0000"/>
              </a:solidFill>
              <a:latin typeface="+mj-lt"/>
              <a:cs typeface="Arial" charset="0"/>
              <a:sym typeface="Arial" charset="0"/>
            </a:endParaRPr>
          </a:p>
          <a:p>
            <a:pPr>
              <a:defRPr/>
            </a:pPr>
            <a:r>
              <a:rPr lang="en-US" sz="3200" b="1" dirty="0" smtClean="0">
                <a:solidFill>
                  <a:srgbClr val="FF0000"/>
                </a:solidFill>
                <a:latin typeface="+mj-lt"/>
                <a:cs typeface="Arial" charset="0"/>
                <a:sym typeface="Arial" charset="0"/>
              </a:rPr>
              <a:t>                   </a:t>
            </a:r>
            <a:r>
              <a:rPr lang="en-US" sz="3200" b="1" dirty="0" err="1" smtClean="0">
                <a:latin typeface="+mj-lt"/>
                <a:cs typeface="Arial" charset="0"/>
                <a:sym typeface="Arial" charset="0"/>
              </a:rPr>
              <a:t>Năm</a:t>
            </a:r>
            <a:r>
              <a:rPr lang="en-US" sz="3200" b="1" dirty="0" smtClean="0">
                <a:latin typeface="+mj-lt"/>
                <a:cs typeface="Arial" charset="0"/>
                <a:sym typeface="Arial" charset="0"/>
              </a:rPr>
              <a:t> </a:t>
            </a:r>
            <a:r>
              <a:rPr lang="en-US" sz="3200" b="1" dirty="0" err="1" smtClean="0">
                <a:latin typeface="+mj-lt"/>
                <a:cs typeface="Arial" charset="0"/>
                <a:sym typeface="Arial" charset="0"/>
              </a:rPr>
              <a:t>học</a:t>
            </a:r>
            <a:r>
              <a:rPr lang="en-US" sz="3200" b="1" dirty="0" smtClean="0">
                <a:latin typeface="+mj-lt"/>
                <a:cs typeface="Arial" charset="0"/>
                <a:sym typeface="Arial" charset="0"/>
              </a:rPr>
              <a:t> 2025-2026</a:t>
            </a:r>
            <a:endParaRPr lang="vi-VN" sz="3200" b="1" dirty="0">
              <a:latin typeface="+mj-lt"/>
              <a:cs typeface="Arial" charset="0"/>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diamond(in)">
                                      <p:cBhvr>
                                        <p:cTn id="10" dur="2000"/>
                                        <p:tgtEl>
                                          <p:spTgt spid="133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9144000" cy="2362200"/>
          </a:xfrm>
        </p:spPr>
        <p:txBody>
          <a:bodyPr>
            <a:normAutofit fontScale="90000"/>
          </a:bodyPr>
          <a:lstStyle/>
          <a:p>
            <a:pPr algn="l"/>
            <a:r>
              <a:rPr lang="en-US" sz="3100" dirty="0" smtClean="0"/>
              <a:t/>
            </a:r>
            <a:br>
              <a:rPr lang="en-US" sz="3100" dirty="0" smtClean="0"/>
            </a:br>
            <a:r>
              <a:rPr lang="en-US" sz="3100" dirty="0" err="1" smtClean="0">
                <a:solidFill>
                  <a:schemeClr val="tx1"/>
                </a:solidFill>
                <a:latin typeface="Times" pitchFamily="34" charset="0"/>
                <a:ea typeface="Times" pitchFamily="34" charset="0"/>
                <a:cs typeface="Times" pitchFamily="34" charset="0"/>
              </a:rPr>
              <a:t>Buổi</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thức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dậy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và</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mở</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cánh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cửa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sổ</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thấy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ngoài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trời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nắng</a:t>
            </a: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đẹp</a:t>
            </a:r>
            <a:r>
              <a:rPr lang="en-US"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và</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có</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đậu</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trên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cành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cây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đang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hót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Bé</a:t>
            </a:r>
            <a:r>
              <a:rPr lang="en-US" sz="3100" dirty="0" smtClean="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nói,c</a:t>
            </a:r>
            <a:r>
              <a:rPr lang="en-US" sz="3100" dirty="0" err="1" smtClean="0">
                <a:solidFill>
                  <a:schemeClr val="tx1"/>
                </a:solidFill>
                <a:latin typeface="Times" pitchFamily="34" charset="0"/>
                <a:ea typeface="Times" pitchFamily="34" charset="0"/>
                <a:cs typeface="Times" pitchFamily="34" charset="0"/>
              </a:rPr>
              <a:t>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buổi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vui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vẻ</a:t>
            </a:r>
            <a:r>
              <a:rPr lang="en-US" sz="3100" dirty="0">
                <a:solidFill>
                  <a:schemeClr val="tx1"/>
                </a:solidFill>
                <a:latin typeface="Times" pitchFamily="34" charset="0"/>
                <a:ea typeface="Times" pitchFamily="34" charset="0"/>
                <a:cs typeface="Times" pitchFamily="34" charset="0"/>
              </a:rPr>
              <a:t> </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Chú</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chim</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ngoan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nói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rối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rít</a:t>
            </a:r>
            <a:r>
              <a:rPr lang="en-US" sz="3100" dirty="0">
                <a:solidFill>
                  <a:schemeClr val="tx1"/>
                </a:solidFill>
                <a:latin typeface="Times" pitchFamily="34" charset="0"/>
                <a:ea typeface="Times" pitchFamily="34" charset="0"/>
                <a:cs typeface="Times" pitchFamily="34" charset="0"/>
              </a:rPr>
              <a:t>.</a:t>
            </a:r>
            <a:r>
              <a:rPr lang="en-US" dirty="0">
                <a:solidFill>
                  <a:schemeClr val="tx1"/>
                </a:solidFill>
                <a:latin typeface="Times" pitchFamily="34" charset="0"/>
                <a:ea typeface="Times" pitchFamily="34" charset="0"/>
                <a:cs typeface="Times" pitchFamily="34" charset="0"/>
              </a:rPr>
              <a:t/>
            </a:r>
            <a:br>
              <a:rPr lang="en-US" dirty="0">
                <a:solidFill>
                  <a:schemeClr val="tx1"/>
                </a:solidFill>
                <a:latin typeface="Times" pitchFamily="34" charset="0"/>
                <a:ea typeface="Times" pitchFamily="34" charset="0"/>
                <a:cs typeface="Times" pitchFamily="34" charset="0"/>
              </a:rPr>
            </a:br>
            <a:endParaRPr lang="en-US" dirty="0">
              <a:solidFill>
                <a:schemeClr val="tx1"/>
              </a:solidFill>
              <a:latin typeface="Times" pitchFamily="34" charset="0"/>
              <a:ea typeface="Times" pitchFamily="34" charset="0"/>
              <a:cs typeface="Times" pitchFamily="34" charset="0"/>
            </a:endParaRPr>
          </a:p>
        </p:txBody>
      </p:sp>
      <p:pic>
        <p:nvPicPr>
          <p:cNvPr id="4" name="Content Placeholder 3" descr="C:\Users\PC\Desktop\chao_buoi_sang_1.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6200"/>
            <a:ext cx="9144000" cy="4343399"/>
          </a:xfrm>
          <a:prstGeom prst="rect">
            <a:avLst/>
          </a:prstGeom>
          <a:noFill/>
          <a:ln>
            <a:noFill/>
          </a:ln>
        </p:spPr>
      </p:pic>
    </p:spTree>
    <p:extLst>
      <p:ext uri="{BB962C8B-B14F-4D97-AF65-F5344CB8AC3E}">
        <p14:creationId xmlns:p14="http://schemas.microsoft.com/office/powerpoint/2010/main" xmlns="" val="108567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8229600" cy="1808018"/>
          </a:xfrm>
        </p:spPr>
        <p:txBody>
          <a:bodyPr>
            <a:normAutofit fontScale="90000"/>
          </a:bodyPr>
          <a:lstStyle/>
          <a:p>
            <a:pPr lvl="0"/>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Bé</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tay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và</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chú</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hai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cánh</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lại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a:t>
            </a:r>
            <a: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t/>
            </a:r>
            <a:b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br>
            <a:endParaRPr lang="en-US" dirty="0">
              <a:latin typeface="Times" pitchFamily="34" charset="0"/>
              <a:ea typeface="Times" pitchFamily="34" charset="0"/>
              <a:cs typeface="Times" pitchFamily="34" charset="0"/>
            </a:endParaRPr>
          </a:p>
        </p:txBody>
      </p:sp>
      <p:pic>
        <p:nvPicPr>
          <p:cNvPr id="4" name="Picture 1" descr="chao_buoi_sang_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41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8806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514600"/>
          </a:xfrm>
        </p:spPr>
        <p:txBody>
          <a:bodyPr>
            <a:normAutofit fontScale="90000"/>
          </a:bodyPr>
          <a:lstStyle/>
          <a:p>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en-US" sz="5300" dirty="0" err="1" smtClean="0">
                <a:latin typeface="Times New Roman" pitchFamily="18" charset="0"/>
                <a:cs typeface="Times New Roman" pitchFamily="18" charset="0"/>
              </a:rPr>
              <a:t>Cô</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cừa</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kể</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cho</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các</a:t>
            </a:r>
            <a:r>
              <a:rPr lang="en-US" sz="5300" dirty="0" smtClean="0">
                <a:latin typeface="Times New Roman" pitchFamily="18" charset="0"/>
                <a:cs typeface="Times New Roman" pitchFamily="18" charset="0"/>
              </a:rPr>
              <a:t> con </a:t>
            </a:r>
            <a:r>
              <a:rPr lang="en-US" sz="5300" dirty="0" err="1" smtClean="0">
                <a:latin typeface="Times New Roman" pitchFamily="18" charset="0"/>
                <a:cs typeface="Times New Roman" pitchFamily="18" charset="0"/>
              </a:rPr>
              <a:t>nghe</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câu</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chuyện</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gì</a:t>
            </a:r>
            <a:r>
              <a:rPr lang="en-US" sz="5300" dirty="0" smtClean="0">
                <a:latin typeface="Times New Roman" pitchFamily="18" charset="0"/>
                <a:cs typeface="Times New Roman" pitchFamily="18" charset="0"/>
              </a:rPr>
              <a:t>?</a:t>
            </a:r>
            <a:br>
              <a:rPr lang="en-US" sz="5300" dirty="0" smtClean="0">
                <a:latin typeface="Times New Roman" pitchFamily="18" charset="0"/>
                <a:cs typeface="Times New Roman" pitchFamily="18" charset="0"/>
              </a:rPr>
            </a:br>
            <a:r>
              <a:rPr lang="en-US" dirty="0" smtClean="0"/>
              <a:t> </a:t>
            </a:r>
            <a:endParaRPr lang="en-US"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15" y="1828801"/>
            <a:ext cx="9144793"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6618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229600" cy="1143000"/>
          </a:xfrm>
        </p:spPr>
        <p:txBody>
          <a:bodyPr>
            <a:noAutofit/>
          </a:bodyPr>
          <a:lstStyle/>
          <a:p>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09" y="0"/>
            <a:ext cx="91440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931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28D0453-4A36-42B4-BECF-9B9004047B5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
            <a:ext cx="9144000" cy="6885333"/>
          </a:xfrm>
          <a:prstGeom prst="rect">
            <a:avLst/>
          </a:prstGeom>
        </p:spPr>
      </p:pic>
      <p:sp>
        <p:nvSpPr>
          <p:cNvPr id="6" name="TextBox 5">
            <a:extLst>
              <a:ext uri="{FF2B5EF4-FFF2-40B4-BE49-F238E27FC236}">
                <a16:creationId xmlns="" xmlns:a16="http://schemas.microsoft.com/office/drawing/2014/main" id="{A06FD187-EC4B-4E3D-B365-2766A661D658}"/>
              </a:ext>
            </a:extLst>
          </p:cNvPr>
          <p:cNvSpPr txBox="1"/>
          <p:nvPr/>
        </p:nvSpPr>
        <p:spPr>
          <a:xfrm>
            <a:off x="1596935" y="3120887"/>
            <a:ext cx="5917473" cy="1754326"/>
          </a:xfrm>
          <a:prstGeom prst="rect">
            <a:avLst/>
          </a:prstGeom>
          <a:noFill/>
        </p:spPr>
        <p:txBody>
          <a:bodyPr wrap="square" rtlCol="0">
            <a:spAutoFit/>
          </a:bodyPr>
          <a:lstStyle/>
          <a:p>
            <a:pPr algn="ctr"/>
            <a:r>
              <a:rPr lang="en-US" sz="5400" b="1" dirty="0" err="1" smtClean="0">
                <a:solidFill>
                  <a:srgbClr val="0070C0"/>
                </a:solidFill>
                <a:latin typeface="Times New Roman" pitchFamily="18" charset="0"/>
                <a:cs typeface="Times New Roman" pitchFamily="18" charset="0"/>
              </a:rPr>
              <a:t>Đàm</a:t>
            </a:r>
            <a:r>
              <a:rPr lang="en-US" sz="5400" b="1" dirty="0" smtClean="0">
                <a:solidFill>
                  <a:srgbClr val="0070C0"/>
                </a:solidFill>
                <a:latin typeface="Times New Roman" pitchFamily="18" charset="0"/>
                <a:cs typeface="Times New Roman" pitchFamily="18" charset="0"/>
              </a:rPr>
              <a:t> </a:t>
            </a:r>
            <a:r>
              <a:rPr lang="en-US" sz="5400" b="1" dirty="0" err="1" smtClean="0">
                <a:solidFill>
                  <a:srgbClr val="0070C0"/>
                </a:solidFill>
                <a:latin typeface="Times New Roman" pitchFamily="18" charset="0"/>
                <a:cs typeface="Times New Roman" pitchFamily="18" charset="0"/>
              </a:rPr>
              <a:t>thoại-trích</a:t>
            </a:r>
            <a:r>
              <a:rPr lang="en-US" sz="5400" b="1" dirty="0" smtClean="0">
                <a:solidFill>
                  <a:srgbClr val="0070C0"/>
                </a:solidFill>
                <a:latin typeface="Times New Roman" pitchFamily="18" charset="0"/>
                <a:cs typeface="Times New Roman" pitchFamily="18" charset="0"/>
              </a:rPr>
              <a:t> </a:t>
            </a:r>
            <a:r>
              <a:rPr lang="en-US" sz="5400" b="1" dirty="0" err="1" smtClean="0">
                <a:solidFill>
                  <a:srgbClr val="0070C0"/>
                </a:solidFill>
                <a:latin typeface="Times New Roman" pitchFamily="18" charset="0"/>
                <a:cs typeface="Times New Roman" pitchFamily="18" charset="0"/>
              </a:rPr>
              <a:t>dẫn</a:t>
            </a:r>
            <a:r>
              <a:rPr lang="en-US" sz="5400" b="1" dirty="0" smtClean="0">
                <a:solidFill>
                  <a:srgbClr val="0070C0"/>
                </a:solidFill>
                <a:latin typeface="#9Slide03 Arima Madurai Black" panose="00000A00000000000000" pitchFamily="2" charset="0"/>
                <a:cs typeface="#9Slide03 Arima Madurai Black" panose="00000A00000000000000" pitchFamily="2" charset="0"/>
              </a:rPr>
              <a:t>.</a:t>
            </a:r>
            <a:endParaRPr lang="vi-VN" sz="5400" b="1" dirty="0">
              <a:solidFill>
                <a:srgbClr val="0070C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 xmlns:p14="http://schemas.microsoft.com/office/powerpoint/2010/main" val="3975486969"/>
      </p:ext>
    </p:extLst>
  </p:cSld>
  <p:clrMapOvr>
    <a:masterClrMapping/>
  </p:clrMapOvr>
  <mc:AlternateContent xmlns:mc="http://schemas.openxmlformats.org/markup-compatibility/2006">
    <mc:Choice xmlns="" xmlns:p14="http://schemas.microsoft.com/office/powerpoint/2010/main" Requires="p14">
      <p:transition spd="slow" p14:dur="17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6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8229600" cy="1427018"/>
          </a:xfrm>
        </p:spPr>
        <p:txBody>
          <a:bodyPr>
            <a:normAutofit fontScale="90000"/>
          </a:bodyPr>
          <a:lstStyle/>
          <a:p>
            <a:pPr algn="l"/>
            <a:r>
              <a:rPr lang="en-US" dirty="0" smtClean="0"/>
              <a:t/>
            </a:r>
            <a:br>
              <a:rPr lang="en-US" dirty="0" smtClean="0"/>
            </a:br>
            <a:r>
              <a:rPr lang="vi-VN" dirty="0" smtClean="0"/>
              <a:t>- </a:t>
            </a:r>
            <a:r>
              <a:rPr lang="vi-VN" dirty="0" smtClean="0">
                <a:latin typeface="Times New Roman" pitchFamily="18" charset="0"/>
                <a:cs typeface="Times New Roman" pitchFamily="18" charset="0"/>
              </a:rPr>
              <a:t>Buổi sáng khi thức dậy bé đã làm gì?</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vi-VN" dirty="0" smtClean="0">
                <a:latin typeface="Times New Roman" pitchFamily="18" charset="0"/>
                <a:cs typeface="Times New Roman" pitchFamily="18" charset="0"/>
              </a:rPr>
              <a:t>-Bé </a:t>
            </a:r>
            <a:r>
              <a:rPr lang="en-US" dirty="0" err="1" smtClean="0">
                <a:latin typeface="Times New Roman" pitchFamily="18" charset="0"/>
                <a:cs typeface="Times New Roman" pitchFamily="18" charset="0"/>
              </a:rPr>
              <a:t>nhìn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cành</a:t>
            </a:r>
            <a:r>
              <a:rPr lang="vi-VN" dirty="0" smtClean="0">
                <a:latin typeface="Times New Roman" pitchFamily="18" charset="0"/>
                <a:cs typeface="Times New Roman" pitchFamily="18" charset="0"/>
              </a:rPr>
              <a:t>?</a:t>
            </a:r>
            <a:r>
              <a:rPr lang="vi-VN" dirty="0" smtClean="0"/>
              <a:t/>
            </a:r>
            <a:br>
              <a:rPr lang="vi-VN" dirty="0" smtClean="0"/>
            </a:b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0527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694218"/>
            <a:ext cx="8229600" cy="1143000"/>
          </a:xfrm>
        </p:spPr>
        <p:txBody>
          <a:bodyPr>
            <a:normAutofit fontScale="90000"/>
          </a:bodyPr>
          <a:lstStyle/>
          <a:p>
            <a:r>
              <a:rPr lang="vi-VN" dirty="0" smtClean="0"/>
              <a:t>- </a:t>
            </a:r>
            <a:r>
              <a:rPr lang="en-US" dirty="0" err="1" smtClean="0"/>
              <a:t>Bé</a:t>
            </a:r>
            <a:r>
              <a:rPr lang="en-US" dirty="0" smtClean="0"/>
              <a:t> </a:t>
            </a:r>
            <a:r>
              <a:rPr lang="en-US" dirty="0" err="1" smtClean="0"/>
              <a:t>làm</a:t>
            </a:r>
            <a:r>
              <a:rPr lang="en-US" dirty="0" smtClean="0"/>
              <a:t> </a:t>
            </a:r>
            <a:r>
              <a:rPr lang="en-US" dirty="0" err="1" smtClean="0"/>
              <a:t>gì</a:t>
            </a:r>
            <a:r>
              <a:rPr lang="en-US" dirty="0" smtClean="0"/>
              <a:t> </a:t>
            </a:r>
            <a:r>
              <a:rPr lang="en-US" dirty="0" err="1" smtClean="0"/>
              <a:t>để</a:t>
            </a:r>
            <a:r>
              <a:rPr lang="en-US" dirty="0" smtClean="0"/>
              <a:t> </a:t>
            </a:r>
            <a:r>
              <a:rPr lang="en-US" dirty="0" err="1" smtClean="0"/>
              <a:t>chào</a:t>
            </a:r>
            <a:r>
              <a:rPr lang="en-US" dirty="0" smtClean="0"/>
              <a:t> </a:t>
            </a:r>
            <a:r>
              <a:rPr lang="en-US" dirty="0" err="1" smtClean="0"/>
              <a:t>chú</a:t>
            </a:r>
            <a:r>
              <a:rPr lang="en-US" dirty="0" smtClean="0"/>
              <a:t> </a:t>
            </a:r>
            <a:r>
              <a:rPr lang="en-US" dirty="0" err="1" smtClean="0"/>
              <a:t>chim</a:t>
            </a:r>
            <a:r>
              <a:rPr lang="vi-VN" dirty="0" smtClean="0"/>
              <a:t>? </a:t>
            </a:r>
            <a:r>
              <a:rPr lang="en-US" dirty="0" smtClean="0"/>
              <a:t/>
            </a:r>
            <a:br>
              <a:rPr lang="en-US" dirty="0" smtClean="0"/>
            </a:br>
            <a:r>
              <a:rPr lang="en-US" dirty="0" smtClean="0"/>
              <a:t>- </a:t>
            </a:r>
            <a:r>
              <a:rPr lang="en-US" dirty="0" err="1" smtClean="0"/>
              <a:t>Chú</a:t>
            </a:r>
            <a:r>
              <a:rPr lang="en-US" dirty="0" smtClean="0"/>
              <a:t> </a:t>
            </a:r>
            <a:r>
              <a:rPr lang="en-US" dirty="0" err="1" smtClean="0"/>
              <a:t>chim</a:t>
            </a:r>
            <a:r>
              <a:rPr lang="en-US" dirty="0" smtClean="0"/>
              <a:t> </a:t>
            </a:r>
            <a:r>
              <a:rPr lang="en-US" dirty="0" err="1" smtClean="0"/>
              <a:t>đã</a:t>
            </a:r>
            <a:r>
              <a:rPr lang="en-US" dirty="0" smtClean="0"/>
              <a:t> </a:t>
            </a:r>
            <a:r>
              <a:rPr lang="en-US" dirty="0" err="1" smtClean="0"/>
              <a:t>chào</a:t>
            </a:r>
            <a:r>
              <a:rPr lang="en-US" dirty="0" smtClean="0"/>
              <a:t> </a:t>
            </a:r>
            <a:r>
              <a:rPr lang="en-US" dirty="0" err="1" smtClean="0"/>
              <a:t>bé</a:t>
            </a:r>
            <a:r>
              <a:rPr lang="en-US" dirty="0" smtClean="0"/>
              <a:t> </a:t>
            </a:r>
            <a:r>
              <a:rPr lang="en-US" dirty="0" err="1" smtClean="0"/>
              <a:t>lại</a:t>
            </a:r>
            <a:r>
              <a:rPr lang="en-US" dirty="0" smtClean="0"/>
              <a:t> </a:t>
            </a:r>
            <a:r>
              <a:rPr lang="en-US" dirty="0" err="1" smtClean="0"/>
              <a:t>như</a:t>
            </a:r>
            <a:r>
              <a:rPr lang="en-US" dirty="0" smtClean="0"/>
              <a:t> </a:t>
            </a:r>
            <a:r>
              <a:rPr lang="en-US" dirty="0" err="1" smtClean="0"/>
              <a:t>thế</a:t>
            </a:r>
            <a:r>
              <a:rPr lang="en-US" dirty="0" smtClean="0"/>
              <a:t> </a:t>
            </a:r>
            <a:r>
              <a:rPr lang="en-US" smtClean="0"/>
              <a:t>nào</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486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9294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995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1016960" y="2967335"/>
            <a:ext cx="7110088" cy="923330"/>
          </a:xfrm>
          <a:prstGeom prst="rect">
            <a:avLst/>
          </a:prstGeom>
          <a:noFill/>
        </p:spPr>
        <p:txBody>
          <a:bodyPr wrap="none">
            <a:spAutoFit/>
          </a:bodyPr>
          <a:lstStyle/>
          <a:p>
            <a:pPr algn="ctr">
              <a:defRPr/>
            </a:pPr>
            <a:r>
              <a:rPr lang="en-US" sz="5400" b="1" spc="50" dirty="0">
                <a:ln w="0"/>
                <a:solidFill>
                  <a:schemeClr val="bg2"/>
                </a:solidFill>
                <a:effectLst>
                  <a:innerShdw blurRad="63500" dist="50800" dir="13500000">
                    <a:srgbClr val="000000">
                      <a:alpha val="50000"/>
                    </a:srgbClr>
                  </a:innerShdw>
                </a:effectLst>
              </a:rPr>
              <a:t>Xin </a:t>
            </a:r>
            <a:r>
              <a:rPr lang="en-US" sz="5400" b="1" spc="50" dirty="0" err="1">
                <a:ln w="0"/>
                <a:solidFill>
                  <a:schemeClr val="bg2"/>
                </a:solidFill>
                <a:effectLst>
                  <a:innerShdw blurRad="63500" dist="50800" dir="13500000">
                    <a:srgbClr val="000000">
                      <a:alpha val="50000"/>
                    </a:srgbClr>
                  </a:innerShdw>
                </a:effectLst>
              </a:rPr>
              <a:t>chào</a:t>
            </a:r>
            <a:r>
              <a:rPr lang="en-US" sz="5400" b="1" spc="50" dirty="0">
                <a:ln w="0"/>
                <a:solidFill>
                  <a:schemeClr val="bg2"/>
                </a:solidFill>
                <a:effectLst>
                  <a:innerShdw blurRad="63500" dist="50800" dir="13500000">
                    <a:srgbClr val="000000">
                      <a:alpha val="50000"/>
                    </a:srgbClr>
                  </a:innerShdw>
                </a:effectLst>
              </a:rPr>
              <a:t> </a:t>
            </a:r>
            <a:r>
              <a:rPr lang="en-US" sz="5400" b="1" spc="50" dirty="0" err="1">
                <a:ln w="0"/>
                <a:solidFill>
                  <a:schemeClr val="bg2"/>
                </a:solidFill>
                <a:effectLst>
                  <a:innerShdw blurRad="63500" dist="50800" dir="13500000">
                    <a:srgbClr val="000000">
                      <a:alpha val="50000"/>
                    </a:srgbClr>
                  </a:innerShdw>
                </a:effectLst>
              </a:rPr>
              <a:t>và</a:t>
            </a:r>
            <a:r>
              <a:rPr lang="en-US" sz="5400" b="1" spc="50" dirty="0">
                <a:ln w="0"/>
                <a:solidFill>
                  <a:schemeClr val="bg2"/>
                </a:solidFill>
                <a:effectLst>
                  <a:innerShdw blurRad="63500" dist="50800" dir="13500000">
                    <a:srgbClr val="000000">
                      <a:alpha val="50000"/>
                    </a:srgbClr>
                  </a:innerShdw>
                </a:effectLst>
              </a:rPr>
              <a:t> </a:t>
            </a:r>
            <a:r>
              <a:rPr lang="en-US" sz="5400" b="1" spc="50" dirty="0" err="1">
                <a:ln w="0"/>
                <a:solidFill>
                  <a:schemeClr val="bg2"/>
                </a:solidFill>
                <a:effectLst>
                  <a:innerShdw blurRad="63500" dist="50800" dir="13500000">
                    <a:srgbClr val="000000">
                      <a:alpha val="50000"/>
                    </a:srgbClr>
                  </a:innerShdw>
                </a:effectLst>
              </a:rPr>
              <a:t>hẹn</a:t>
            </a:r>
            <a:r>
              <a:rPr lang="en-US" sz="5400" b="1" spc="50" dirty="0">
                <a:ln w="0"/>
                <a:solidFill>
                  <a:schemeClr val="bg2"/>
                </a:solidFill>
                <a:effectLst>
                  <a:innerShdw blurRad="63500" dist="50800" dir="13500000">
                    <a:srgbClr val="000000">
                      <a:alpha val="50000"/>
                    </a:srgbClr>
                  </a:innerShdw>
                </a:effectLst>
              </a:rPr>
              <a:t> </a:t>
            </a:r>
            <a:r>
              <a:rPr lang="en-US" sz="5400" b="1" spc="50" dirty="0" err="1">
                <a:ln w="0"/>
                <a:solidFill>
                  <a:schemeClr val="bg2"/>
                </a:solidFill>
                <a:effectLst>
                  <a:innerShdw blurRad="63500" dist="50800" dir="13500000">
                    <a:srgbClr val="000000">
                      <a:alpha val="50000"/>
                    </a:srgbClr>
                  </a:innerShdw>
                </a:effectLst>
              </a:rPr>
              <a:t>gặp</a:t>
            </a:r>
            <a:r>
              <a:rPr lang="en-US" sz="5400" b="1" spc="50" dirty="0">
                <a:ln w="0"/>
                <a:solidFill>
                  <a:schemeClr val="bg2"/>
                </a:solidFill>
                <a:effectLst>
                  <a:innerShdw blurRad="63500" dist="50800" dir="13500000">
                    <a:srgbClr val="000000">
                      <a:alpha val="50000"/>
                    </a:srgbClr>
                  </a:innerShdw>
                </a:effectLst>
              </a:rPr>
              <a:t> </a:t>
            </a:r>
            <a:r>
              <a:rPr lang="en-US" sz="5400" b="1" spc="50" dirty="0" err="1">
                <a:ln w="0"/>
                <a:solidFill>
                  <a:schemeClr val="bg2"/>
                </a:solidFill>
                <a:effectLst>
                  <a:innerShdw blurRad="63500" dist="50800" dir="13500000">
                    <a:srgbClr val="000000">
                      <a:alpha val="50000"/>
                    </a:srgbClr>
                  </a:innerShdw>
                </a:effectLst>
              </a:rPr>
              <a:t>lại</a:t>
            </a:r>
            <a:r>
              <a:rPr lang="en-US" sz="5400" b="1" spc="50" dirty="0">
                <a:ln w="0"/>
                <a:solidFill>
                  <a:schemeClr val="bg2"/>
                </a:solidFill>
                <a:effectLst>
                  <a:innerShdw blurRad="63500" dist="50800" dir="13500000">
                    <a:srgbClr val="000000">
                      <a:alpha val="50000"/>
                    </a:srgbClr>
                  </a:innerShdw>
                </a:effectLst>
              </a:rPr>
              <a:t>!</a:t>
            </a:r>
          </a:p>
        </p:txBody>
      </p:sp>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TotalTime>
  <Words>62</Words>
  <Application>Microsoft Office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 Buổi sáng, bé thức dậy và mở cánh cửa sổ ra. Bé thấy ngoài trời nắng đẹp và có một chú Chim đậu trên cành cây đang hót líu lo, líu lo. -  Bé nói,chào chú Chim. Chúc chú một buổi sáng vui vẻ  - Chú chim chào bé ngoan! Chút chít, chút chít...- chú Chim nói rối rít. </vt:lpstr>
      <vt:lpstr> Bé vẫy vẫy tay chào Chim và chú Chim vẫy hai cánh chào lại. </vt:lpstr>
      <vt:lpstr> Cô cừa kể cho các con nghe câu chuyện gì?  </vt:lpstr>
      <vt:lpstr>Trong câu chuyện có những nhân vật nào?</vt:lpstr>
      <vt:lpstr>Slide 6</vt:lpstr>
      <vt:lpstr> - Buổi sáng khi thức dậy bé đã làm gì? -Bé nhìn thấy chú gì đậu trên cành? </vt:lpstr>
      <vt:lpstr>- Bé làm gì để chào chú chim?  - Chú chim đã chào bé lại như thế nào</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minh</cp:lastModifiedBy>
  <cp:revision>20</cp:revision>
  <dcterms:created xsi:type="dcterms:W3CDTF">2017-10-21T14:49:28Z</dcterms:created>
  <dcterms:modified xsi:type="dcterms:W3CDTF">2025-09-21T12:06:51Z</dcterms:modified>
</cp:coreProperties>
</file>