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26945-091B-4596-9A38-129D11AE074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2744774978"/>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6945-091B-4596-9A38-129D11AE074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3882462583"/>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6945-091B-4596-9A38-129D11AE074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1651191936"/>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6945-091B-4596-9A38-129D11AE074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2365438137"/>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26945-091B-4596-9A38-129D11AE074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20148330"/>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26945-091B-4596-9A38-129D11AE074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3670416999"/>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26945-091B-4596-9A38-129D11AE0744}"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3602068539"/>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26945-091B-4596-9A38-129D11AE0744}"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2120067753"/>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26945-091B-4596-9A38-129D11AE0744}"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3526207778"/>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6945-091B-4596-9A38-129D11AE074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573784643"/>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6945-091B-4596-9A38-129D11AE074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400E-FAED-4DED-827C-69EEB62FF648}" type="slidenum">
              <a:rPr lang="en-US" smtClean="0"/>
              <a:t>‹#›</a:t>
            </a:fld>
            <a:endParaRPr lang="en-US"/>
          </a:p>
        </p:txBody>
      </p:sp>
    </p:spTree>
    <p:extLst>
      <p:ext uri="{BB962C8B-B14F-4D97-AF65-F5344CB8AC3E}">
        <p14:creationId xmlns:p14="http://schemas.microsoft.com/office/powerpoint/2010/main" val="2307651588"/>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6945-091B-4596-9A38-129D11AE0744}" type="datetimeFigureOut">
              <a:rPr lang="en-US" smtClean="0"/>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5400E-FAED-4DED-827C-69EEB62FF648}" type="slidenum">
              <a:rPr lang="en-US" smtClean="0"/>
              <a:t>‹#›</a:t>
            </a:fld>
            <a:endParaRPr lang="en-US"/>
          </a:p>
        </p:txBody>
      </p:sp>
    </p:spTree>
    <p:extLst>
      <p:ext uri="{BB962C8B-B14F-4D97-AF65-F5344CB8AC3E}">
        <p14:creationId xmlns:p14="http://schemas.microsoft.com/office/powerpoint/2010/main" val="158377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152400" y="152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70C0"/>
                </a:solidFill>
                <a:effectLst/>
                <a:uLnTx/>
                <a:uFillTx/>
                <a:latin typeface="Times New Roman" pitchFamily="18" charset="0"/>
              </a:rPr>
              <a:t>ỦY BAN NHÂN DÂN QUẬN LONG BIÊN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70C0"/>
                </a:solidFill>
                <a:effectLst/>
                <a:uLnTx/>
                <a:uFillTx/>
                <a:latin typeface="Times New Roman" pitchFamily="18" charset="0"/>
              </a:rPr>
              <a:t>TRƯỜNG MẦM NON TUỔI HOA</a:t>
            </a:r>
          </a:p>
        </p:txBody>
      </p:sp>
      <p:sp>
        <p:nvSpPr>
          <p:cNvPr id="6" name="TextBox 4"/>
          <p:cNvSpPr txBox="1">
            <a:spLocks noChangeArrowheads="1"/>
          </p:cNvSpPr>
          <p:nvPr/>
        </p:nvSpPr>
        <p:spPr bwMode="auto">
          <a:xfrm>
            <a:off x="0" y="259080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200" b="1" i="0" u="none" strike="noStrike" kern="0" cap="none" spc="0" normalizeH="0" baseline="0" noProof="0" dirty="0" smtClean="0">
                <a:ln>
                  <a:noFill/>
                </a:ln>
                <a:solidFill>
                  <a:srgbClr val="FF0000"/>
                </a:solidFill>
                <a:effectLst/>
                <a:uLnTx/>
                <a:uFillTx/>
                <a:latin typeface="Times New Roman" pitchFamily="18" charset="0"/>
              </a:rPr>
              <a:t>LĨNH VỰC PHÁT TRIỂN NHẬN THỨC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200" b="1" i="0" u="none" strike="noStrike" kern="0" cap="none" spc="0" normalizeH="0" baseline="0" noProof="0" dirty="0" smtClean="0">
              <a:ln>
                <a:noFill/>
              </a:ln>
              <a:solidFill>
                <a:srgbClr val="002060"/>
              </a:solidFill>
              <a:effectLst/>
              <a:uLnTx/>
              <a:uFillTx/>
              <a:latin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ĐỀ TÀI: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Dạy</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trẻ</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nhận</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biết</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thời</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gian</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trong</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một</a:t>
            </a:r>
            <a:r>
              <a:rPr kumimoji="0" lang="en-US" altLang="en-US" sz="2400" b="1" i="0" u="none" strike="noStrike" kern="0" cap="none" spc="0" normalizeH="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noProof="0" dirty="0" err="1" smtClean="0">
                <a:ln>
                  <a:noFill/>
                </a:ln>
                <a:solidFill>
                  <a:srgbClr val="002060"/>
                </a:solidFill>
                <a:effectLst/>
                <a:uLnTx/>
                <a:uFillTx/>
                <a:latin typeface="Times New Roman" pitchFamily="18" charset="0"/>
              </a:rPr>
              <a:t>ngày</a:t>
            </a:r>
            <a:endParaRPr kumimoji="0" lang="en-US" altLang="en-US" sz="2400" b="1" i="0" u="none" strike="noStrike" kern="0" cap="none" spc="0" normalizeH="0" baseline="0" noProof="0" dirty="0" smtClean="0">
              <a:ln>
                <a:noFill/>
              </a:ln>
              <a:solidFill>
                <a:srgbClr val="002060"/>
              </a:solidFill>
              <a:effectLst/>
              <a:uLnTx/>
              <a:uFillTx/>
              <a:latin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smtClean="0">
              <a:ln>
                <a:noFill/>
              </a:ln>
              <a:solidFill>
                <a:srgbClr val="002060"/>
              </a:solidFill>
              <a:effectLst/>
              <a:uLnTx/>
              <a:uFillTx/>
              <a:latin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Lứa</a:t>
            </a: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tuổi</a:t>
            </a: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Mẫu</a:t>
            </a: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giáo</a:t>
            </a: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lớn</a:t>
            </a:r>
            <a:r>
              <a:rPr kumimoji="0" lang="en-US" altLang="en-US" sz="2400" b="1" i="0" u="none" strike="noStrike" kern="0" cap="none" spc="0" normalizeH="0" baseline="0" noProof="0" dirty="0" smtClean="0">
                <a:ln>
                  <a:noFill/>
                </a:ln>
                <a:solidFill>
                  <a:srgbClr val="002060"/>
                </a:solidFill>
                <a:effectLst/>
                <a:uLnTx/>
                <a:uFillTx/>
                <a:latin typeface="Times New Roman" pitchFamily="18" charset="0"/>
              </a:rPr>
              <a:t> 5 – 6 </a:t>
            </a:r>
            <a:r>
              <a:rPr kumimoji="0" lang="en-US" altLang="en-US" sz="2400" b="1" i="0" u="none" strike="noStrike" kern="0" cap="none" spc="0" normalizeH="0" baseline="0" noProof="0" dirty="0" err="1" smtClean="0">
                <a:ln>
                  <a:noFill/>
                </a:ln>
                <a:solidFill>
                  <a:srgbClr val="002060"/>
                </a:solidFill>
                <a:effectLst/>
                <a:uLnTx/>
                <a:uFillTx/>
                <a:latin typeface="Times New Roman" pitchFamily="18" charset="0"/>
              </a:rPr>
              <a:t>tuổi</a:t>
            </a:r>
            <a:endParaRPr kumimoji="0" lang="en-US" altLang="en-US" sz="2400" b="1" i="0" u="none" strike="noStrike" kern="0" cap="none" spc="0" normalizeH="0" baseline="0" noProof="0" dirty="0" smtClean="0">
              <a:ln>
                <a:noFill/>
              </a:ln>
              <a:solidFill>
                <a:srgbClr val="002060"/>
              </a:solidFill>
              <a:effectLst/>
              <a:uLnTx/>
              <a:uFillTx/>
              <a:latin typeface="Times New Roman"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smtClean="0">
              <a:ln>
                <a:noFill/>
              </a:ln>
              <a:solidFill>
                <a:srgbClr val="002060"/>
              </a:solidFill>
              <a:effectLst/>
              <a:uLnTx/>
              <a:uFillTx/>
              <a:latin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err="1" smtClean="0">
                <a:ln>
                  <a:noFill/>
                </a:ln>
                <a:solidFill>
                  <a:srgbClr val="0033CC"/>
                </a:solidFill>
                <a:effectLst/>
                <a:uLnTx/>
                <a:uFillTx/>
                <a:latin typeface="Times New Roman" pitchFamily="18" charset="0"/>
              </a:rPr>
              <a:t>Giáo</a:t>
            </a:r>
            <a:r>
              <a:rPr kumimoji="0" lang="en-US" altLang="en-US" sz="2000" b="1" i="0" u="none" strike="noStrike" kern="0" cap="none" spc="0" normalizeH="0" baseline="0" noProof="0" dirty="0" smtClean="0">
                <a:ln>
                  <a:noFill/>
                </a:ln>
                <a:solidFill>
                  <a:srgbClr val="0033CC"/>
                </a:solidFill>
                <a:effectLst/>
                <a:uLnTx/>
                <a:uFillTx/>
                <a:latin typeface="Times New Roman" pitchFamily="18" charset="0"/>
              </a:rPr>
              <a:t> </a:t>
            </a:r>
            <a:r>
              <a:rPr kumimoji="0" lang="en-US" altLang="en-US" sz="2000" b="1" i="0" u="none" strike="noStrike" kern="0" cap="none" spc="0" normalizeH="0" baseline="0" noProof="0" dirty="0" err="1" smtClean="0">
                <a:ln>
                  <a:noFill/>
                </a:ln>
                <a:solidFill>
                  <a:srgbClr val="0033CC"/>
                </a:solidFill>
                <a:effectLst/>
                <a:uLnTx/>
                <a:uFillTx/>
                <a:latin typeface="Times New Roman" pitchFamily="18" charset="0"/>
              </a:rPr>
              <a:t>viên</a:t>
            </a:r>
            <a:r>
              <a:rPr kumimoji="0" lang="en-US" altLang="en-US" sz="2000" b="1" i="0" u="none" strike="noStrike" kern="0" cap="none" spc="0" normalizeH="0" baseline="0" noProof="0" dirty="0" smtClean="0">
                <a:ln>
                  <a:noFill/>
                </a:ln>
                <a:solidFill>
                  <a:srgbClr val="0033CC"/>
                </a:solidFill>
                <a:effectLst/>
                <a:uLnTx/>
                <a:uFillTx/>
                <a:latin typeface="Times New Roman" pitchFamily="18" charset="0"/>
              </a:rPr>
              <a:t>: </a:t>
            </a:r>
            <a:r>
              <a:rPr kumimoji="0" lang="en-US" altLang="en-US" sz="2000" b="1" i="0" u="none" strike="noStrike" kern="0" cap="none" spc="0" normalizeH="0" baseline="0" noProof="0" dirty="0" err="1" smtClean="0">
                <a:ln>
                  <a:noFill/>
                </a:ln>
                <a:solidFill>
                  <a:srgbClr val="0033CC"/>
                </a:solidFill>
                <a:effectLst/>
                <a:uLnTx/>
                <a:uFillTx/>
                <a:latin typeface="Times New Roman" pitchFamily="18" charset="0"/>
              </a:rPr>
              <a:t>Nguyễn</a:t>
            </a:r>
            <a:r>
              <a:rPr kumimoji="0" lang="en-US" altLang="en-US" sz="2000" b="1" i="0" u="none" strike="noStrike" kern="0" cap="none" spc="0" normalizeH="0" baseline="0" noProof="0" dirty="0" smtClean="0">
                <a:ln>
                  <a:noFill/>
                </a:ln>
                <a:solidFill>
                  <a:srgbClr val="0033CC"/>
                </a:solidFill>
                <a:effectLst/>
                <a:uLnTx/>
                <a:uFillTx/>
                <a:latin typeface="Times New Roman" pitchFamily="18" charset="0"/>
              </a:rPr>
              <a:t> </a:t>
            </a:r>
            <a:r>
              <a:rPr kumimoji="0" lang="en-US" altLang="en-US" sz="2000" b="1" i="0" u="none" strike="noStrike" kern="0" cap="none" spc="0" normalizeH="0" baseline="0" noProof="0" dirty="0" err="1" smtClean="0">
                <a:ln>
                  <a:noFill/>
                </a:ln>
                <a:solidFill>
                  <a:srgbClr val="0033CC"/>
                </a:solidFill>
                <a:effectLst/>
                <a:uLnTx/>
                <a:uFillTx/>
                <a:latin typeface="Times New Roman" pitchFamily="18" charset="0"/>
              </a:rPr>
              <a:t>Thị</a:t>
            </a:r>
            <a:r>
              <a:rPr kumimoji="0" lang="en-US" altLang="en-US" sz="2000" b="1" i="0" u="none" strike="noStrike" kern="0" cap="none" spc="0" normalizeH="0" baseline="0" noProof="0" dirty="0" smtClean="0">
                <a:ln>
                  <a:noFill/>
                </a:ln>
                <a:solidFill>
                  <a:srgbClr val="0033CC"/>
                </a:solidFill>
                <a:effectLst/>
                <a:uLnTx/>
                <a:uFillTx/>
                <a:latin typeface="Times New Roman" pitchFamily="18" charset="0"/>
              </a:rPr>
              <a:t> </a:t>
            </a:r>
            <a:r>
              <a:rPr kumimoji="0" lang="en-US" altLang="en-US" sz="2000" b="1" i="0" u="none" strike="noStrike" kern="0" cap="none" spc="0" normalizeH="0" baseline="0" noProof="0" smtClean="0">
                <a:ln>
                  <a:noFill/>
                </a:ln>
                <a:solidFill>
                  <a:srgbClr val="0033CC"/>
                </a:solidFill>
                <a:effectLst/>
                <a:uLnTx/>
                <a:uFillTx/>
                <a:latin typeface="Times New Roman" pitchFamily="18" charset="0"/>
              </a:rPr>
              <a:t>Thu</a:t>
            </a:r>
            <a:r>
              <a:rPr kumimoji="0" lang="en-US" altLang="en-US" sz="2000" b="1" i="0" u="none" strike="noStrike" kern="0" cap="none" spc="0" normalizeH="0" noProof="0" smtClean="0">
                <a:ln>
                  <a:noFill/>
                </a:ln>
                <a:solidFill>
                  <a:srgbClr val="0033CC"/>
                </a:solidFill>
                <a:effectLst/>
                <a:uLnTx/>
                <a:uFillTx/>
                <a:latin typeface="Times New Roman" pitchFamily="18" charset="0"/>
              </a:rPr>
              <a:t> </a:t>
            </a:r>
            <a:endParaRPr kumimoji="0" lang="en-US" altLang="en-US" sz="2000" b="1" i="0" u="none" strike="noStrike" kern="0" cap="none" spc="0" normalizeH="0" baseline="0" noProof="0" dirty="0" smtClean="0">
              <a:ln>
                <a:noFill/>
              </a:ln>
              <a:solidFill>
                <a:srgbClr val="0033CC"/>
              </a:solidFill>
              <a:effectLst/>
              <a:uLnTx/>
              <a:uFillTx/>
              <a:latin typeface="Times New Roman" pitchFamily="18" charset="0"/>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8266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383729"/>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ảnh Cô Bé Thức Dậy Vào Buổi Sáng Tải Xuống Miễn Phí, ảnh nhân vật trung  quốc nghỉ ngơi phòng ngủ trẻ em dễ thương cô bé buổi sáng thức dậy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7800"/>
            <a:ext cx="40005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rẻ ăn sáng thế nào để học tố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61655"/>
            <a:ext cx="4383274" cy="22859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Đồng hồ trên chỉ 6 giờ. Đúng hay s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ồng hồ trên chỉ 6 giờ. Đúng hay s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Wall clock on cream color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Wall clock on cream color backgroun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86200"/>
            <a:ext cx="1968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descr="Đồng Hồ Lúc 7 Giờ Hình ảnh Sẵn có - Tải xuống Hình ảnh Ngay bây giờ - Số 7,  Đồng hồ - Công cụ thời gian, Mặt đồng hồ"/>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0709" y="4022829"/>
            <a:ext cx="3412917" cy="19269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09379" y="617538"/>
            <a:ext cx="3230458" cy="67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accent3">
                    <a:lumMod val="20000"/>
                    <a:lumOff val="80000"/>
                  </a:schemeClr>
                </a:solidFill>
                <a:latin typeface="Times New Roman" pitchFamily="18" charset="0"/>
                <a:cs typeface="Times New Roman" pitchFamily="18" charset="0"/>
              </a:rPr>
              <a:t>Buổi</a:t>
            </a:r>
            <a:r>
              <a:rPr lang="en-US" sz="4400" dirty="0" smtClean="0">
                <a:solidFill>
                  <a:schemeClr val="accent3">
                    <a:lumMod val="20000"/>
                    <a:lumOff val="80000"/>
                  </a:schemeClr>
                </a:solidFill>
                <a:latin typeface="Times New Roman" pitchFamily="18" charset="0"/>
                <a:cs typeface="Times New Roman" pitchFamily="18" charset="0"/>
              </a:rPr>
              <a:t> </a:t>
            </a:r>
            <a:r>
              <a:rPr lang="en-US" sz="4400" dirty="0" err="1" smtClean="0">
                <a:solidFill>
                  <a:schemeClr val="accent3">
                    <a:lumMod val="20000"/>
                    <a:lumOff val="80000"/>
                  </a:schemeClr>
                </a:solidFill>
                <a:latin typeface="Times New Roman" pitchFamily="18" charset="0"/>
                <a:cs typeface="Times New Roman" pitchFamily="18" charset="0"/>
              </a:rPr>
              <a:t>sáng</a:t>
            </a:r>
            <a:endParaRPr lang="en-US" sz="4400" dirty="0">
              <a:solidFill>
                <a:schemeClr val="accent3">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9519242"/>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33"/>
                                        </p:tgtEl>
                                        <p:attrNameLst>
                                          <p:attrName>style.visibility</p:attrName>
                                        </p:attrNameLst>
                                      </p:cBhvr>
                                      <p:to>
                                        <p:strVal val="visible"/>
                                      </p:to>
                                    </p:set>
                                    <p:animEffect transition="in" filter="barn(inVertical)">
                                      <p:cBhvr>
                                        <p:cTn id="19" dur="500"/>
                                        <p:tgtEl>
                                          <p:spTgt spid="51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barn(inVertical)">
                                      <p:cBhvr>
                                        <p:cTn id="24" dur="500"/>
                                        <p:tgtEl>
                                          <p:spTgt spid="51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35"/>
                                        </p:tgtEl>
                                        <p:attrNameLst>
                                          <p:attrName>style.visibility</p:attrName>
                                        </p:attrNameLst>
                                      </p:cBhvr>
                                      <p:to>
                                        <p:strVal val="visible"/>
                                      </p:to>
                                    </p:set>
                                    <p:animEffect transition="in" filter="fade">
                                      <p:cBhvr>
                                        <p:cTn id="29" dur="1000"/>
                                        <p:tgtEl>
                                          <p:spTgt spid="5135"/>
                                        </p:tgtEl>
                                      </p:cBhvr>
                                    </p:animEffect>
                                    <p:anim calcmode="lin" valueType="num">
                                      <p:cBhvr>
                                        <p:cTn id="30" dur="1000" fill="hold"/>
                                        <p:tgtEl>
                                          <p:spTgt spid="5135"/>
                                        </p:tgtEl>
                                        <p:attrNameLst>
                                          <p:attrName>ppt_x</p:attrName>
                                        </p:attrNameLst>
                                      </p:cBhvr>
                                      <p:tavLst>
                                        <p:tav tm="0">
                                          <p:val>
                                            <p:strVal val="#ppt_x"/>
                                          </p:val>
                                        </p:tav>
                                        <p:tav tm="100000">
                                          <p:val>
                                            <p:strVal val="#ppt_x"/>
                                          </p:val>
                                        </p:tav>
                                      </p:tavLst>
                                    </p:anim>
                                    <p:anim calcmode="lin" valueType="num">
                                      <p:cBhvr>
                                        <p:cTn id="31" dur="1000" fill="hold"/>
                                        <p:tgtEl>
                                          <p:spTgt spid="5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Wall clock on cream color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Đồng hồ trên chỉ 6 giờ. Đúng hay s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Đồng hồ trên chỉ 6 giờ. Đúng hay sa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Đồng hồ trên chỉ 6 giờ. Đúng hay sa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ơn 98.000 đêm 12 Giờ ảnh, hình chụp &amp; hình ảnh trả phí bản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Hơn 98.000 đêm 12 Giờ ảnh, hình chụp &amp; hình ảnh trả phí bản ..."/>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16" descr="Hà Nội dự kiến cho trẻ mầm non đi học từ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4343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8 Giờ Hình ảnh Sẵn có - Tải xuống Hình ảnh Ngay bây giờ - Đồng hồ - Công cụ  thời gian, Tám, Số 10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20" y="4744244"/>
            <a:ext cx="2368020" cy="218995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Đồng Hồ Serie 9 Giờ Hình ảnh Sẵn có - Tải xuống Hình ảnh Ngay bây giờ - 9  giờ, Ban ngày, Buổi sáng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856016"/>
            <a:ext cx="2667000" cy="207818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2" descr="Sở Giáo Dục Và Đào Tạo Vĩnh Phúc"/>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20" name="Picture 24" descr="Vì sao phải sớm rèn cho trẻ tư thế ngồi học đúng ? - Tuổi Trẻ On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454" y="1143000"/>
            <a:ext cx="4315691" cy="323236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200400" y="312738"/>
            <a:ext cx="3314700" cy="609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accent3">
                    <a:lumMod val="20000"/>
                    <a:lumOff val="80000"/>
                  </a:schemeClr>
                </a:solidFill>
                <a:latin typeface="Times New Roman" pitchFamily="18" charset="0"/>
                <a:cs typeface="Times New Roman" pitchFamily="18" charset="0"/>
              </a:rPr>
              <a:t>Buổi</a:t>
            </a:r>
            <a:r>
              <a:rPr lang="en-US" sz="3600" dirty="0" smtClean="0">
                <a:solidFill>
                  <a:schemeClr val="accent3">
                    <a:lumMod val="20000"/>
                    <a:lumOff val="80000"/>
                  </a:schemeClr>
                </a:solidFill>
                <a:latin typeface="Times New Roman" pitchFamily="18" charset="0"/>
                <a:cs typeface="Times New Roman" pitchFamily="18" charset="0"/>
              </a:rPr>
              <a:t> </a:t>
            </a:r>
            <a:r>
              <a:rPr lang="en-US" sz="3600" dirty="0" err="1" smtClean="0">
                <a:solidFill>
                  <a:schemeClr val="accent3">
                    <a:lumMod val="20000"/>
                    <a:lumOff val="80000"/>
                  </a:schemeClr>
                </a:solidFill>
                <a:latin typeface="Times New Roman" pitchFamily="18" charset="0"/>
                <a:cs typeface="Times New Roman" pitchFamily="18" charset="0"/>
              </a:rPr>
              <a:t>sáng</a:t>
            </a:r>
            <a:endParaRPr lang="en-US" sz="3600" dirty="0">
              <a:solidFill>
                <a:schemeClr val="accent3">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45952582"/>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fade">
                                      <p:cBhvr>
                                        <p:cTn id="14" dur="1000"/>
                                        <p:tgtEl>
                                          <p:spTgt spid="4112"/>
                                        </p:tgtEl>
                                      </p:cBhvr>
                                    </p:animEffect>
                                    <p:anim calcmode="lin" valueType="num">
                                      <p:cBhvr>
                                        <p:cTn id="15" dur="1000" fill="hold"/>
                                        <p:tgtEl>
                                          <p:spTgt spid="4112"/>
                                        </p:tgtEl>
                                        <p:attrNameLst>
                                          <p:attrName>ppt_x</p:attrName>
                                        </p:attrNameLst>
                                      </p:cBhvr>
                                      <p:tavLst>
                                        <p:tav tm="0">
                                          <p:val>
                                            <p:strVal val="#ppt_x"/>
                                          </p:val>
                                        </p:tav>
                                        <p:tav tm="100000">
                                          <p:val>
                                            <p:strVal val="#ppt_x"/>
                                          </p:val>
                                        </p:tav>
                                      </p:tavLst>
                                    </p:anim>
                                    <p:anim calcmode="lin" valueType="num">
                                      <p:cBhvr>
                                        <p:cTn id="16"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14"/>
                                        </p:tgtEl>
                                        <p:attrNameLst>
                                          <p:attrName>style.visibility</p:attrName>
                                        </p:attrNameLst>
                                      </p:cBhvr>
                                      <p:to>
                                        <p:strVal val="visible"/>
                                      </p:to>
                                    </p:set>
                                    <p:animEffect transition="in" filter="barn(inVertical)">
                                      <p:cBhvr>
                                        <p:cTn id="21" dur="500"/>
                                        <p:tgtEl>
                                          <p:spTgt spid="41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120"/>
                                        </p:tgtEl>
                                        <p:attrNameLst>
                                          <p:attrName>style.visibility</p:attrName>
                                        </p:attrNameLst>
                                      </p:cBhvr>
                                      <p:to>
                                        <p:strVal val="visible"/>
                                      </p:to>
                                    </p:set>
                                    <p:animEffect transition="in" filter="circle(in)">
                                      <p:cBhvr>
                                        <p:cTn id="26" dur="2000"/>
                                        <p:tgtEl>
                                          <p:spTgt spid="41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116"/>
                                        </p:tgtEl>
                                        <p:attrNameLst>
                                          <p:attrName>style.visibility</p:attrName>
                                        </p:attrNameLst>
                                      </p:cBhvr>
                                      <p:to>
                                        <p:strVal val="visible"/>
                                      </p:to>
                                    </p:set>
                                    <p:animEffect transition="in" filter="barn(inVertical)">
                                      <p:cBhvr>
                                        <p:cTn id="31"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2800" y="30480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Buổi</a:t>
            </a:r>
            <a:r>
              <a:rPr lang="en-US" sz="3600" dirty="0" smtClean="0"/>
              <a:t>  </a:t>
            </a:r>
            <a:r>
              <a:rPr lang="en-US" sz="3600" dirty="0" err="1" smtClean="0"/>
              <a:t>trưa</a:t>
            </a:r>
            <a:endParaRPr lang="en-US" sz="3600" dirty="0"/>
          </a:p>
        </p:txBody>
      </p:sp>
      <p:pic>
        <p:nvPicPr>
          <p:cNvPr id="2050" name="Picture 2" descr="BỮA TRƯA VUI VẺ CỦA CÁC BÉ TRƯỜNG MẦM NON KIM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177145" cy="2837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ên biện pháp:&quot; Nâng cao chất lượng giấc ngủ trưa cho trẻ mẫu giáo 4 – 5  tuổ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759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Đồng Hồ Hiển Thị 11 Giờ Hình ảnh Sẵn có - Tải xuống Hình ảnh Ngay bây giờ -  2, Buổi sáng, Bàn tay con người - i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801464"/>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ơn 98.000 đêm 12 Giờ ảnh, hình chụp &amp; hình ảnh trả phí bản quyền một lần  sẵn có - i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632015"/>
            <a:ext cx="2842491" cy="222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75371"/>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ipe(down)">
                                      <p:cBhvr>
                                        <p:cTn id="19" dur="5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circle(in)">
                                      <p:cBhvr>
                                        <p:cTn id="24" dur="2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barn(inVertical)">
                                      <p:cBhvr>
                                        <p:cTn id="2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400" y="318655"/>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chiều</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6" name="AutoShape 2" descr="Hệ Thống Ăn Sáng 1 Phút 30 Giây - 👁️👁️ THỨC DẬY VÀO 4H30 SÁNG TRONG 21  NGÀY, TÔI ĐÃ HỌC ĐƯỢC GÌ? 👁️👁️ Năm 2016, tôi quyết định tự đặt c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ệ Thống Ăn Sáng 1 Phút 30 Giây - 👁️👁️ THỨC DẬY VÀO 4H30 SÁNG TRONG 21  NGÀY, TÔI ĐÃ HỌC ĐƯỢC GÌ? 👁️👁️ Năm 2016, tôi quyết định tự đặt ch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ệ Thống Ăn Sáng 1 Phút 30 Giây - 👁️👁️ THỨC DẬY VÀO 4H30 SÁNG TRONG 21  NGÀY, TÔI ĐÃ HỌC ĐƯỢC GÌ? 👁️👁️ Năm 2016, tôi quyết định tự đặt ch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ệ Thống Ăn Sáng 1 Phút 30 Giây - 👁️👁️ THỨC DẬY VÀO 4H30 SÁNG TRONG 21  NGÀY, TÔI ĐÃ HỌC ĐƯỢC GÌ? 👁️👁️ Năm 2016, tôi quyết định tự đặt ch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ệ Thống Ăn Sáng 1 Phút 30 Giây - 👁️👁️ THỨC DẬY VÀO 4H30 SÁNG TRONG 21  NGÀY, TÔI ĐÃ HỌC ĐƯỢC GÌ? 👁️👁️ Năm 2016, tôi quyết định tự đặt ch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7244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Đồng Hồ Treo Tường Lúc 600 Hình ảnh Sẵn có - Tải xuống Hình ảnh Ngay bây  giờ - Kim đồng hồ, Mặt đồng hồ, Ban ngày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2590799" cy="184308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ẢNH nửa triệu trẻ mầm non Hà Nội đi học lại sau 1 năm xa trường lớp: Rất  vui mà đòi về cũng nhiề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4" y="1143000"/>
            <a:ext cx="3941907"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Giúp trẻ bơi an toà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1218" y="1143000"/>
            <a:ext cx="42862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74361"/>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barn(inVertical)">
                                      <p:cBhvr>
                                        <p:cTn id="12" dur="500"/>
                                        <p:tgtEl>
                                          <p:spTgt spid="308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1000"/>
                                        <p:tgtEl>
                                          <p:spTgt spid="3083"/>
                                        </p:tgtEl>
                                      </p:cBhvr>
                                    </p:animEffect>
                                    <p:anim calcmode="lin" valueType="num">
                                      <p:cBhvr>
                                        <p:cTn id="18" dur="1000" fill="hold"/>
                                        <p:tgtEl>
                                          <p:spTgt spid="3083"/>
                                        </p:tgtEl>
                                        <p:attrNameLst>
                                          <p:attrName>ppt_x</p:attrName>
                                        </p:attrNameLst>
                                      </p:cBhvr>
                                      <p:tavLst>
                                        <p:tav tm="0">
                                          <p:val>
                                            <p:strVal val="#ppt_x"/>
                                          </p:val>
                                        </p:tav>
                                        <p:tav tm="100000">
                                          <p:val>
                                            <p:strVal val="#ppt_x"/>
                                          </p:val>
                                        </p:tav>
                                      </p:tavLst>
                                    </p:anim>
                                    <p:anim calcmode="lin" valueType="num">
                                      <p:cBhvr>
                                        <p:cTn id="19"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85"/>
                                        </p:tgtEl>
                                        <p:attrNameLst>
                                          <p:attrName>style.visibility</p:attrName>
                                        </p:attrNameLst>
                                      </p:cBhvr>
                                      <p:to>
                                        <p:strVal val="visible"/>
                                      </p:to>
                                    </p:set>
                                    <p:animEffect transition="in" filter="fade">
                                      <p:cBhvr>
                                        <p:cTn id="24" dur="1000"/>
                                        <p:tgtEl>
                                          <p:spTgt spid="3085"/>
                                        </p:tgtEl>
                                      </p:cBhvr>
                                    </p:animEffect>
                                    <p:anim calcmode="lin" valueType="num">
                                      <p:cBhvr>
                                        <p:cTn id="25" dur="1000" fill="hold"/>
                                        <p:tgtEl>
                                          <p:spTgt spid="3085"/>
                                        </p:tgtEl>
                                        <p:attrNameLst>
                                          <p:attrName>ppt_x</p:attrName>
                                        </p:attrNameLst>
                                      </p:cBhvr>
                                      <p:tavLst>
                                        <p:tav tm="0">
                                          <p:val>
                                            <p:strVal val="#ppt_x"/>
                                          </p:val>
                                        </p:tav>
                                        <p:tav tm="100000">
                                          <p:val>
                                            <p:strVal val="#ppt_x"/>
                                          </p:val>
                                        </p:tav>
                                      </p:tavLst>
                                    </p:anim>
                                    <p:anim calcmode="lin" valueType="num">
                                      <p:cBhvr>
                                        <p:cTn id="26" dur="1000" fill="hold"/>
                                        <p:tgtEl>
                                          <p:spTgt spid="30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89"/>
                                        </p:tgtEl>
                                        <p:attrNameLst>
                                          <p:attrName>style.visibility</p:attrName>
                                        </p:attrNameLst>
                                      </p:cBhvr>
                                      <p:to>
                                        <p:strVal val="visible"/>
                                      </p:to>
                                    </p:set>
                                    <p:animEffect transition="in" filter="circle(in)">
                                      <p:cBhvr>
                                        <p:cTn id="31" dur="20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ữa cơm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610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ác hại khi xem tivi nh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4267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ột Chiếc Đồng Hồ Bị Cô Lập Với Đường Cắt 7 Giờ Hình ảnh Sẵn có - Tải xuống Hình  ảnh Ngay bây giờ - 7 O'Clock, Buổi sáng, Buổi tối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566345"/>
            <a:ext cx="2286000" cy="2388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8 Giờ Hình ảnh Sẵn có - Tải xuống Hình ảnh Ngay bây giờ - Đồng hồ - Công cụ  thời gian, Tám, Số 10 - i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724400"/>
            <a:ext cx="2133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90900" y="2286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26804511"/>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circle(in)">
                                      <p:cBhvr>
                                        <p:cTn id="25" dur="2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arn(inVertical)">
                                      <p:cBhvr>
                                        <p:cTn id="3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Ảnh Bị Cô Lập Của Mặt Đồng Hồ 9 Giờ Trên Nền Trắng Hình ảnh Sẵn có - Tải  xuống Hình ảnh Ngay bây giờ - 9 giờ, Đồng hồ treo tường, Đồng hồ - Công cụ  thời gian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7" y="4572000"/>
            <a:ext cx="2590800" cy="20547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ười Giờ Trên Mặt Đồng Hồ Hình ảnh Sẵn có - Tải xuống Hình ảnh Ngay bây giờ  - Công cụ thời gian - Đồ thủ công, Cắt ra, Không có người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622369"/>
            <a:ext cx="2590800" cy="227214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rẻ không chịu đánh răng phải làm s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6" y="1905000"/>
            <a:ext cx="37338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ành 15 phút trước khi đi ngủ làm điều này, trẻ sẽ thông 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855" y="1905000"/>
            <a:ext cx="4267200" cy="26217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304800"/>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06443337"/>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1000"/>
                                        <p:tgtEl>
                                          <p:spTgt spid="7176"/>
                                        </p:tgtEl>
                                      </p:cBhvr>
                                    </p:animEffect>
                                    <p:anim calcmode="lin" valueType="num">
                                      <p:cBhvr>
                                        <p:cTn id="13" dur="1000" fill="hold"/>
                                        <p:tgtEl>
                                          <p:spTgt spid="7176"/>
                                        </p:tgtEl>
                                        <p:attrNameLst>
                                          <p:attrName>ppt_x</p:attrName>
                                        </p:attrNameLst>
                                      </p:cBhvr>
                                      <p:tavLst>
                                        <p:tav tm="0">
                                          <p:val>
                                            <p:strVal val="#ppt_x"/>
                                          </p:val>
                                        </p:tav>
                                        <p:tav tm="100000">
                                          <p:val>
                                            <p:strVal val="#ppt_x"/>
                                          </p:val>
                                        </p:tav>
                                      </p:tavLst>
                                    </p:anim>
                                    <p:anim calcmode="lin" valueType="num">
                                      <p:cBhvr>
                                        <p:cTn id="14"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wheel(1)">
                                      <p:cBhvr>
                                        <p:cTn id="25" dur="2000"/>
                                        <p:tgtEl>
                                          <p:spTgt spid="717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174"/>
                                        </p:tgtEl>
                                        <p:attrNameLst>
                                          <p:attrName>style.visibility</p:attrName>
                                        </p:attrNameLst>
                                      </p:cBhvr>
                                      <p:to>
                                        <p:strVal val="visible"/>
                                      </p:to>
                                    </p:set>
                                    <p:animEffect transition="in" filter="barn(inVertical)">
                                      <p:cBhvr>
                                        <p:cTn id="3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0782"/>
            <a:ext cx="9144000"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1295400"/>
            <a:ext cx="54864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Hẹn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buổi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68379916"/>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65</Words>
  <Application>Microsoft Office PowerPoint</Application>
  <PresentationFormat>On-screen Show (4:3)</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Microsoft account</cp:lastModifiedBy>
  <cp:revision>7</cp:revision>
  <dcterms:created xsi:type="dcterms:W3CDTF">2024-05-07T02:46:25Z</dcterms:created>
  <dcterms:modified xsi:type="dcterms:W3CDTF">2025-05-13T01:52:42Z</dcterms:modified>
</cp:coreProperties>
</file>