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6" r:id="rId3"/>
    <p:sldMasterId id="2147483708" r:id="rId4"/>
    <p:sldMasterId id="2147483720" r:id="rId5"/>
  </p:sldMasterIdLst>
  <p:sldIdLst>
    <p:sldId id="257" r:id="rId6"/>
    <p:sldId id="267" r:id="rId7"/>
    <p:sldId id="258" r:id="rId8"/>
    <p:sldId id="265" r:id="rId9"/>
    <p:sldId id="269" r:id="rId10"/>
    <p:sldId id="266" r:id="rId11"/>
    <p:sldId id="270" r:id="rId12"/>
    <p:sldId id="268" r:id="rId13"/>
    <p:sldId id="273" r:id="rId14"/>
    <p:sldId id="260" r:id="rId15"/>
    <p:sldId id="261" r:id="rId16"/>
    <p:sldId id="263" r:id="rId17"/>
    <p:sldId id="262" r:id="rId18"/>
    <p:sldId id="271" r:id="rId19"/>
    <p:sldId id="272" r:id="rId20"/>
    <p:sldId id="274" r:id="rId21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35366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25690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68642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48377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97783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70928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43173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41803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63994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17373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03965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05065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47653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99285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50211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8337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31572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9199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17032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06199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77478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71501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18551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92831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70494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58194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18819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16631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164937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411132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801636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499821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41950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284173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041243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194627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1266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070145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170057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3DE917-01F5-4372-A2BC-B76C5D00CF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3D1948-2334-4CC0-AE2C-62570C65FF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366612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3DE917-01F5-4372-A2BC-B76C5D00CF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3D1948-2334-4CC0-AE2C-62570C65FF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440477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3DE917-01F5-4372-A2BC-B76C5D00CF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3D1948-2334-4CC0-AE2C-62570C65FF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410723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3DE917-01F5-4372-A2BC-B76C5D00CF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3D1948-2334-4CC0-AE2C-62570C65FF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673335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3DE917-01F5-4372-A2BC-B76C5D00CF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3D1948-2334-4CC0-AE2C-62570C65FF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38452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634005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3DE917-01F5-4372-A2BC-B76C5D00CF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3D1948-2334-4CC0-AE2C-62570C65FF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90982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3DE917-01F5-4372-A2BC-B76C5D00CF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3D1948-2334-4CC0-AE2C-62570C65FF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451749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3DE917-01F5-4372-A2BC-B76C5D00CF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3D1948-2334-4CC0-AE2C-62570C65FF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542192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3DE917-01F5-4372-A2BC-B76C5D00CF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3D1948-2334-4CC0-AE2C-62570C65FF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21454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3DE917-01F5-4372-A2BC-B76C5D00CF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3D1948-2334-4CC0-AE2C-62570C65FF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034621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3DE917-01F5-4372-A2BC-B76C5D00CF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3D1948-2334-4CC0-AE2C-62570C65FF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94646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0028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36118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62054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7743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4808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911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6021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1077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3DE917-01F5-4372-A2BC-B76C5D00CF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3D1948-2334-4CC0-AE2C-62570C65FF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4688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7" Type="http://schemas.openxmlformats.org/officeDocument/2006/relationships/image" Target="../media/image3.png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video" Target="../media/media3.mp4"/><Relationship Id="rId7" Type="http://schemas.openxmlformats.org/officeDocument/2006/relationships/image" Target="../media/image13.png"/><Relationship Id="rId2" Type="http://schemas.microsoft.com/office/2007/relationships/media" Target="../media/media3.mp4"/><Relationship Id="rId1" Type="http://schemas.openxmlformats.org/officeDocument/2006/relationships/tags" Target="../tags/tag10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40.xml"/><Relationship Id="rId9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video" Target="../media/media3.mp4"/><Relationship Id="rId7" Type="http://schemas.openxmlformats.org/officeDocument/2006/relationships/image" Target="../media/image15.png"/><Relationship Id="rId2" Type="http://schemas.microsoft.com/office/2007/relationships/media" Target="../media/media3.mp4"/><Relationship Id="rId1" Type="http://schemas.openxmlformats.org/officeDocument/2006/relationships/tags" Target="../tags/tag1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video" Target="../media/media3.mp4"/><Relationship Id="rId7" Type="http://schemas.openxmlformats.org/officeDocument/2006/relationships/image" Target="../media/image17.png"/><Relationship Id="rId2" Type="http://schemas.microsoft.com/office/2007/relationships/media" Target="../media/media3.mp4"/><Relationship Id="rId1" Type="http://schemas.openxmlformats.org/officeDocument/2006/relationships/tags" Target="../tags/tag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4.png"/><Relationship Id="rId3" Type="http://schemas.openxmlformats.org/officeDocument/2006/relationships/video" Target="../media/media3.mp4"/><Relationship Id="rId7" Type="http://schemas.openxmlformats.org/officeDocument/2006/relationships/image" Target="../media/image11.png"/><Relationship Id="rId12" Type="http://schemas.openxmlformats.org/officeDocument/2006/relationships/image" Target="../media/image23.png"/><Relationship Id="rId17" Type="http://schemas.microsoft.com/office/2007/relationships/hdphoto" Target="../media/hdphoto7.wdp"/><Relationship Id="rId2" Type="http://schemas.microsoft.com/office/2007/relationships/media" Target="../media/media3.mp4"/><Relationship Id="rId16" Type="http://schemas.openxmlformats.org/officeDocument/2006/relationships/image" Target="../media/image26.png"/><Relationship Id="rId1" Type="http://schemas.openxmlformats.org/officeDocument/2006/relationships/tags" Target="../tags/tag13.xml"/><Relationship Id="rId6" Type="http://schemas.openxmlformats.org/officeDocument/2006/relationships/image" Target="../media/image20.png"/><Relationship Id="rId11" Type="http://schemas.openxmlformats.org/officeDocument/2006/relationships/image" Target="../media/image22.png"/><Relationship Id="rId5" Type="http://schemas.openxmlformats.org/officeDocument/2006/relationships/audio" Target="../media/audio1.wav"/><Relationship Id="rId15" Type="http://schemas.openxmlformats.org/officeDocument/2006/relationships/image" Target="../media/image25.png"/><Relationship Id="rId10" Type="http://schemas.microsoft.com/office/2007/relationships/hdphoto" Target="../media/hdphoto5.wdp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1.png"/><Relationship Id="rId14" Type="http://schemas.microsoft.com/office/2007/relationships/hdphoto" Target="../media/hdphoto6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microsoft.com/office/2007/relationships/hdphoto" Target="../media/hdphoto10.wdp"/><Relationship Id="rId18" Type="http://schemas.openxmlformats.org/officeDocument/2006/relationships/image" Target="../media/image32.png"/><Relationship Id="rId3" Type="http://schemas.openxmlformats.org/officeDocument/2006/relationships/video" Target="../media/media3.mp4"/><Relationship Id="rId7" Type="http://schemas.openxmlformats.org/officeDocument/2006/relationships/image" Target="../media/image12.png"/><Relationship Id="rId12" Type="http://schemas.openxmlformats.org/officeDocument/2006/relationships/image" Target="../media/image29.png"/><Relationship Id="rId17" Type="http://schemas.microsoft.com/office/2007/relationships/hdphoto" Target="../media/hdphoto12.wdp"/><Relationship Id="rId2" Type="http://schemas.microsoft.com/office/2007/relationships/media" Target="../media/media3.mp4"/><Relationship Id="rId16" Type="http://schemas.openxmlformats.org/officeDocument/2006/relationships/image" Target="../media/image31.png"/><Relationship Id="rId20" Type="http://schemas.openxmlformats.org/officeDocument/2006/relationships/image" Target="../media/image23.png"/><Relationship Id="rId1" Type="http://schemas.openxmlformats.org/officeDocument/2006/relationships/tags" Target="../tags/tag14.xml"/><Relationship Id="rId6" Type="http://schemas.openxmlformats.org/officeDocument/2006/relationships/image" Target="../media/image11.png"/><Relationship Id="rId11" Type="http://schemas.microsoft.com/office/2007/relationships/hdphoto" Target="../media/hdphoto9.wdp"/><Relationship Id="rId5" Type="http://schemas.openxmlformats.org/officeDocument/2006/relationships/audio" Target="../media/audio1.wav"/><Relationship Id="rId15" Type="http://schemas.microsoft.com/office/2007/relationships/hdphoto" Target="../media/hdphoto11.wdp"/><Relationship Id="rId10" Type="http://schemas.openxmlformats.org/officeDocument/2006/relationships/image" Target="../media/image28.png"/><Relationship Id="rId19" Type="http://schemas.microsoft.com/office/2007/relationships/hdphoto" Target="../media/hdphoto13.wdp"/><Relationship Id="rId4" Type="http://schemas.openxmlformats.org/officeDocument/2006/relationships/slideLayout" Target="../slideLayouts/slideLayout7.xml"/><Relationship Id="rId9" Type="http://schemas.microsoft.com/office/2007/relationships/hdphoto" Target="../media/hdphoto8.wdp"/><Relationship Id="rId1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microsoft.com/office/2007/relationships/hdphoto" Target="../media/hdphoto2.wd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51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340358" y="2470838"/>
            <a:ext cx="8259526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LĨNH VỰC: PHÁT TRIỂN NHẬN THỨC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Đề tài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800" b="0" i="0" dirty="0">
                <a:solidFill>
                  <a:srgbClr val="FF0000"/>
                </a:solidFill>
                <a:effectLst/>
                <a:latin typeface="+mj-lt"/>
              </a:rPr>
              <a:t>Dạy trẻ so sánh về chiều dài của hai đối tượng. Sử dụng đúng từ: “</a:t>
            </a:r>
            <a:r>
              <a:rPr lang="vi-VN" sz="2800" dirty="0">
                <a:solidFill>
                  <a:srgbClr val="FF0000"/>
                </a:solidFill>
                <a:latin typeface="+mj-lt"/>
              </a:rPr>
              <a:t>D</a:t>
            </a:r>
            <a:r>
              <a:rPr lang="vi-VN" sz="2800" b="0" i="0" dirty="0">
                <a:solidFill>
                  <a:srgbClr val="FF0000"/>
                </a:solidFill>
                <a:effectLst/>
                <a:latin typeface="+mj-lt"/>
              </a:rPr>
              <a:t>ài hơn - ngắn hơn”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3 – 4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alt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MGB </a:t>
            </a:r>
            <a:r>
              <a:rPr lang="vi-VN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C3</a:t>
            </a:r>
            <a:endParaRPr lang="en-US" alt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Đỗ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Thanh Hương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724912" y="187792"/>
            <a:ext cx="67421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</a:t>
            </a:r>
            <a:r>
              <a:rPr kumimoji="0" lang="en-US" sz="2000" b="1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NON </a:t>
            </a:r>
            <a:r>
              <a:rPr kumimoji="0" lang="vi-VN" sz="2000" b="1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TUỔI HOA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2DB7195-63BA-962A-C601-6BD4C3EA2FB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7502" y="1072370"/>
            <a:ext cx="1366561" cy="1192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27860575"/>
      </p:ext>
    </p:extLst>
  </p:cSld>
  <p:clrMapOvr>
    <a:masterClrMapping/>
  </p:clrMapOvr>
  <p:transition spd="slow" advTm="2815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25782" y="872836"/>
            <a:ext cx="8908473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TRÒ CHƠI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Thử tài của bé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963922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39589">
        <p15:prstTrans prst="origami"/>
      </p:transition>
    </mc:Choice>
    <mc:Fallback xmlns="">
      <p:transition spd="slow" advTm="3958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FFFF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428254" y="89467"/>
            <a:ext cx="5754012" cy="944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  <a:softEdge rad="63500"/>
          </a:effectLst>
          <a:scene3d>
            <a:camera prst="perspectiveBelow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Right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2118213" y="2701295"/>
            <a:ext cx="886691" cy="86407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</a:t>
            </a:r>
          </a:p>
        </p:txBody>
      </p:sp>
      <p:sp>
        <p:nvSpPr>
          <p:cNvPr id="8" name="Oval 7"/>
          <p:cNvSpPr/>
          <p:nvPr/>
        </p:nvSpPr>
        <p:spPr>
          <a:xfrm>
            <a:off x="2154715" y="5349832"/>
            <a:ext cx="850189" cy="80354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932842" y="155932"/>
            <a:ext cx="67409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 1: Xe ô tô nào dài hơn? </a:t>
            </a:r>
          </a:p>
        </p:txBody>
      </p:sp>
      <p:pic>
        <p:nvPicPr>
          <p:cNvPr id="12" name="giaay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5"/>
          <a:srcRect l="23571" t="3428" r="23071" b="3620"/>
          <a:stretch/>
        </p:blipFill>
        <p:spPr>
          <a:xfrm>
            <a:off x="10404137" y="46565"/>
            <a:ext cx="1621429" cy="158887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9016" y="1774118"/>
            <a:ext cx="2876550" cy="15906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32842" y="2799894"/>
            <a:ext cx="6744836" cy="529787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2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253" y="2008367"/>
            <a:ext cx="4316437" cy="204738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2315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2732">
        <p14:ripple/>
      </p:transition>
    </mc:Choice>
    <mc:Fallback xmlns="">
      <p:transition spd="slow" advTm="3273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6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3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2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0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7" grpId="0" animBg="1"/>
      <p:bldP spid="7" grpId="1" animBg="1"/>
      <p:bldP spid="8" grpId="2" animBg="1"/>
      <p:bldP spid="8" grpId="3" animBg="1"/>
    </p:bldLst>
  </p:timing>
  <p:extLst>
    <p:ext uri="{E180D4A7-C9FB-4DFB-919C-405C955672EB}">
      <p14:showEvtLst xmlns:p14="http://schemas.microsoft.com/office/powerpoint/2010/main">
        <p14:playEvt time="12314" objId="12"/>
        <p14:stopEvt time="18385" objId="12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FFFF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936840" y="76997"/>
            <a:ext cx="6481639" cy="9770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  <a:softEdge rad="63500"/>
          </a:effectLst>
          <a:scene3d>
            <a:camera prst="perspectiveBelow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Right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2812038" y="2583064"/>
            <a:ext cx="886691" cy="86407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</a:t>
            </a:r>
          </a:p>
        </p:txBody>
      </p:sp>
      <p:sp>
        <p:nvSpPr>
          <p:cNvPr id="8" name="Oval 7"/>
          <p:cNvSpPr/>
          <p:nvPr/>
        </p:nvSpPr>
        <p:spPr>
          <a:xfrm>
            <a:off x="2936840" y="5409727"/>
            <a:ext cx="850189" cy="80354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438400" y="164396"/>
            <a:ext cx="69944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 2: Xe ô tô nào ngắn hơn? </a:t>
            </a:r>
          </a:p>
        </p:txBody>
      </p:sp>
      <p:pic>
        <p:nvPicPr>
          <p:cNvPr id="12" name="giaay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5"/>
          <a:srcRect l="23571" t="3428" r="23071" b="3620"/>
          <a:stretch/>
        </p:blipFill>
        <p:spPr>
          <a:xfrm>
            <a:off x="10404137" y="46565"/>
            <a:ext cx="1621429" cy="158887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2859" y="1722835"/>
            <a:ext cx="2876550" cy="159067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6167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7029" y="2348619"/>
            <a:ext cx="5565623" cy="556562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382" y="1800771"/>
            <a:ext cx="3957963" cy="221645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869057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8206">
        <p15:prstTrans prst="drape"/>
      </p:transition>
    </mc:Choice>
    <mc:Fallback xmlns="">
      <p:transition spd="slow" advTm="3820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6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3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0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7" grpId="0" animBg="1"/>
      <p:bldP spid="7" grpId="1" animBg="1"/>
      <p:bldP spid="8" grpId="0" animBg="1"/>
      <p:bldP spid="8" grpId="1" animBg="1"/>
    </p:bldLst>
  </p:timing>
  <p:extLst>
    <p:ext uri="{E180D4A7-C9FB-4DFB-919C-405C955672EB}">
      <p14:showEvtLst xmlns:p14="http://schemas.microsoft.com/office/powerpoint/2010/main">
        <p14:playEvt time="13144" objId="12"/>
        <p14:stopEvt time="19208" objId="12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FFFF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656114" y="51737"/>
            <a:ext cx="6817070" cy="9770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  <a:softEdge rad="63500"/>
          </a:effectLst>
          <a:scene3d>
            <a:camera prst="perspectiveBelow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Right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2104381" y="2497415"/>
            <a:ext cx="886691" cy="86407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</a:t>
            </a:r>
          </a:p>
        </p:txBody>
      </p:sp>
      <p:sp>
        <p:nvSpPr>
          <p:cNvPr id="8" name="Oval 7"/>
          <p:cNvSpPr/>
          <p:nvPr/>
        </p:nvSpPr>
        <p:spPr>
          <a:xfrm>
            <a:off x="1805925" y="5694229"/>
            <a:ext cx="850189" cy="80354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815771" y="217077"/>
            <a:ext cx="71228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 3: Đoàn tàu nào dài hơn? </a:t>
            </a:r>
          </a:p>
        </p:txBody>
      </p:sp>
      <p:pic>
        <p:nvPicPr>
          <p:cNvPr id="12" name="giaay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5"/>
          <a:srcRect l="23571" t="3428" r="23071" b="3620"/>
          <a:stretch/>
        </p:blipFill>
        <p:spPr>
          <a:xfrm>
            <a:off x="10404137" y="46565"/>
            <a:ext cx="1621429" cy="158887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4909" y="1364435"/>
            <a:ext cx="2876550" cy="15906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88"/>
          <a:stretch/>
        </p:blipFill>
        <p:spPr>
          <a:xfrm>
            <a:off x="2895828" y="4272980"/>
            <a:ext cx="6962775" cy="2563091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3172214" y="640561"/>
            <a:ext cx="4719333" cy="4719333"/>
            <a:chOff x="3172214" y="640561"/>
            <a:chExt cx="4719333" cy="4719333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2214" y="640561"/>
              <a:ext cx="4719333" cy="4719333"/>
            </a:xfrm>
            <a:prstGeom prst="rect">
              <a:avLst/>
            </a:prstGeom>
          </p:spPr>
        </p:pic>
        <p:sp>
          <p:nvSpPr>
            <p:cNvPr id="23" name="Oval 22"/>
            <p:cNvSpPr/>
            <p:nvPr/>
          </p:nvSpPr>
          <p:spPr>
            <a:xfrm>
              <a:off x="6738759" y="3329103"/>
              <a:ext cx="353787" cy="36868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275445" y="3313705"/>
              <a:ext cx="371888" cy="384081"/>
            </a:xfrm>
            <a:prstGeom prst="rect">
              <a:avLst/>
            </a:prstGeom>
          </p:spPr>
        </p:pic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80249" y="3329103"/>
            <a:ext cx="371888" cy="38408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65587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3362">
        <p14:prism isInverted="1"/>
      </p:transition>
    </mc:Choice>
    <mc:Fallback xmlns="">
      <p:transition spd="slow" advTm="3336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6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6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5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7" grpId="0" animBg="1"/>
      <p:bldP spid="7" grpId="1" animBg="1"/>
      <p:bldP spid="8" grpId="0" animBg="1"/>
      <p:bldP spid="8" grpId="1" animBg="1"/>
    </p:bldLst>
  </p:timing>
  <p:extLst>
    <p:ext uri="{E180D4A7-C9FB-4DFB-919C-405C955672EB}">
      <p14:showEvtLst xmlns:p14="http://schemas.microsoft.com/office/powerpoint/2010/main">
        <p14:playEvt time="11346" objId="12"/>
        <p14:stopEvt time="17425" objId="12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FFFF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3644063" y="6008826"/>
            <a:ext cx="603504" cy="54864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73869" y="1605578"/>
            <a:ext cx="603504" cy="54864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838455" y="3009996"/>
            <a:ext cx="603504" cy="54864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740" y="2334001"/>
            <a:ext cx="3315971" cy="187753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505527" y="46565"/>
            <a:ext cx="9924473" cy="9770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  <a:softEdge rad="63500"/>
          </a:effectLst>
          <a:scene3d>
            <a:camera prst="perspectiveBelow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Right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05527" y="211905"/>
            <a:ext cx="100035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 4: Bé hãy tìm những phương tiện dài hơn? </a:t>
            </a:r>
          </a:p>
        </p:txBody>
      </p:sp>
      <p:pic>
        <p:nvPicPr>
          <p:cNvPr id="12" name="giaay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7"/>
          <a:srcRect l="23571" t="3428" r="23071" b="3620"/>
          <a:stretch/>
        </p:blipFill>
        <p:spPr>
          <a:xfrm>
            <a:off x="5630537" y="1052897"/>
            <a:ext cx="1621429" cy="158887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117" y="1072284"/>
            <a:ext cx="2876550" cy="159067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49619" y="3009996"/>
            <a:ext cx="603504" cy="54864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349" y="1279767"/>
            <a:ext cx="4331401" cy="112303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5347" y="1985736"/>
            <a:ext cx="4130016" cy="285131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888035" y="3031187"/>
            <a:ext cx="816935" cy="615749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7817702" y="1743028"/>
            <a:ext cx="603504" cy="54864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857494" y="4116998"/>
            <a:ext cx="603504" cy="54864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6431" y="1533407"/>
            <a:ext cx="816935" cy="61574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44063" y="6024398"/>
            <a:ext cx="816935" cy="5557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673" y="2500500"/>
            <a:ext cx="4096070" cy="23898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6809" y="4290107"/>
            <a:ext cx="4961113" cy="253223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778" b="8977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6403" y="588728"/>
            <a:ext cx="2418968" cy="232110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988081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2364">
        <p15:prstTrans prst="peelOff"/>
      </p:transition>
    </mc:Choice>
    <mc:Fallback xmlns="">
      <p:transition spd="slow" advTm="4236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6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55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89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21" grpId="0" animBg="1"/>
      <p:bldP spid="25" grpId="0" animBg="1"/>
      <p:bldP spid="22" grpId="0" animBg="1"/>
      <p:bldP spid="14" grpId="0" animBg="1"/>
      <p:bldP spid="23" grpId="0" animBg="1"/>
      <p:bldP spid="24" grpId="0" animBg="1"/>
    </p:bldLst>
  </p:timing>
  <p:extLst>
    <p:ext uri="{E180D4A7-C9FB-4DFB-919C-405C955672EB}">
      <p14:showEvtLst xmlns:p14="http://schemas.microsoft.com/office/powerpoint/2010/main">
        <p14:playEvt time="12875" objId="12"/>
        <p14:stopEvt time="18937" objId="12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FFFF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05527" y="46565"/>
            <a:ext cx="9091827" cy="9770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  <a:softEdge rad="63500"/>
          </a:effectLst>
          <a:scene3d>
            <a:camera prst="perspectiveBelow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Right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05527" y="110041"/>
            <a:ext cx="93848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 5: Bé hãy tìm những đồ vật ngắn hơn? </a:t>
            </a:r>
          </a:p>
        </p:txBody>
      </p:sp>
      <p:pic>
        <p:nvPicPr>
          <p:cNvPr id="12" name="giaay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6"/>
          <a:srcRect l="23571" t="3428" r="23071" b="3620"/>
          <a:stretch/>
        </p:blipFill>
        <p:spPr>
          <a:xfrm>
            <a:off x="10570101" y="-11423"/>
            <a:ext cx="1621429" cy="158887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896" y="1983661"/>
            <a:ext cx="2876550" cy="159067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125" b="100000" l="9375" r="924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07966">
            <a:off x="1143956" y="629092"/>
            <a:ext cx="3498293" cy="34982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917" b="89809" l="1875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33" y="2781351"/>
            <a:ext cx="4224920" cy="149542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31040" y="3319805"/>
            <a:ext cx="603504" cy="54864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427875" y="4969454"/>
            <a:ext cx="603504" cy="54864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438033" y="6120846"/>
            <a:ext cx="603504" cy="54864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20655" y="2113943"/>
            <a:ext cx="603504" cy="54864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1436096" y="2706104"/>
            <a:ext cx="603504" cy="54864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1436096" y="1684843"/>
            <a:ext cx="603504" cy="54864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57832">
            <a:off x="6616352" y="-577394"/>
            <a:ext cx="5678944" cy="591126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434" b="8930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4775" y="2148882"/>
            <a:ext cx="3168815" cy="178397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794" b="8969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282" y="5089818"/>
            <a:ext cx="4551367" cy="265883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778" b="89778" l="17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458" y="3291298"/>
            <a:ext cx="4881592" cy="378222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490987" y="2672549"/>
            <a:ext cx="816935" cy="61574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450324" y="4843610"/>
            <a:ext cx="816935" cy="61574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68966" y="2059226"/>
            <a:ext cx="816935" cy="61574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321719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7758">
        <p15:prstTrans prst="peelOff"/>
      </p:transition>
    </mc:Choice>
    <mc:Fallback xmlns="">
      <p:transition spd="slow" advTm="3775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6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55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89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  <p:extLst>
    <p:ext uri="{E180D4A7-C9FB-4DFB-919C-405C955672EB}">
      <p14:showEvtLst xmlns:p14="http://schemas.microsoft.com/office/powerpoint/2010/main">
        <p14:playEvt time="9703" objId="12"/>
        <p14:stopEvt time="15764" objId="12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2712080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06"/>
    </mc:Choice>
    <mc:Fallback xmlns="">
      <p:transition spd="slow" advTm="12606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heels on the Bus - CoComelon Nursery Rhymes &amp; Kids Songs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1795" end="12459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2015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131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5000"/>
            <a:lum/>
          </a:blip>
          <a:srcRect/>
          <a:stretch>
            <a:fillRect l="-18000" t="-9000" r="-13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36976" y="146304"/>
            <a:ext cx="62362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 hát nhắc đến xe</a:t>
            </a:r>
            <a:r>
              <a:rPr kumimoji="0" lang="vi-VN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gì?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880" y="1000413"/>
            <a:ext cx="10058400" cy="525728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479267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5247">
        <p15:prstTrans prst="peelOff"/>
      </p:transition>
    </mc:Choice>
    <mc:Fallback xmlns="">
      <p:transition spd="slow" advTm="1524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5000"/>
            <a:lum/>
          </a:blip>
          <a:srcRect/>
          <a:stretch>
            <a:fillRect l="-19000" t="-1000" r="-9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2951018" y="513144"/>
            <a:ext cx="6518187" cy="5843604"/>
            <a:chOff x="5782502" y="5466366"/>
            <a:chExt cx="6571149" cy="626150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750" b="49000" l="3167" r="977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6" t="-52118" r="-1436" b="51293"/>
            <a:stretch/>
          </p:blipFill>
          <p:spPr>
            <a:xfrm>
              <a:off x="5782502" y="5466366"/>
              <a:ext cx="6571149" cy="6261500"/>
            </a:xfrm>
            <a:prstGeom prst="rect">
              <a:avLst/>
            </a:prstGeom>
          </p:spPr>
        </p:pic>
        <p:sp>
          <p:nvSpPr>
            <p:cNvPr id="12" name="Oval 11"/>
            <p:cNvSpPr/>
            <p:nvPr/>
          </p:nvSpPr>
          <p:spPr>
            <a:xfrm>
              <a:off x="11669395" y="10694282"/>
              <a:ext cx="207222" cy="405618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1146875" y="243286"/>
            <a:ext cx="10283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Phần 1: Ôn so sánh sự bằng nhau của 2 đối tượng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3408217" y="1204823"/>
            <a:ext cx="0" cy="5320037"/>
          </a:xfrm>
          <a:prstGeom prst="line">
            <a:avLst/>
          </a:prstGeom>
          <a:ln w="571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219" y="1204824"/>
            <a:ext cx="7102830" cy="2842255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9039350" y="1204824"/>
            <a:ext cx="0" cy="5320037"/>
          </a:xfrm>
          <a:prstGeom prst="line">
            <a:avLst/>
          </a:prstGeom>
          <a:ln w="571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1333333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88426">
        <p15:prstTrans prst="peelOff"/>
      </p:transition>
    </mc:Choice>
    <mc:Fallback xmlns="">
      <p:transition spd="slow" advTm="8842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5000"/>
            <a:lum/>
          </a:blip>
          <a:srcRect/>
          <a:stretch>
            <a:fillRect l="-19000" t="-1000" r="-9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63049" y="101347"/>
            <a:ext cx="96669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Ôn so sánh sự bằng nhau của 2 đối tượng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2369128" y="1260764"/>
            <a:ext cx="0" cy="5043054"/>
          </a:xfrm>
          <a:prstGeom prst="line">
            <a:avLst/>
          </a:prstGeom>
          <a:ln w="38100">
            <a:prstDash val="sysDash"/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8" name="Group 27"/>
          <p:cNvGrpSpPr/>
          <p:nvPr/>
        </p:nvGrpSpPr>
        <p:grpSpPr>
          <a:xfrm>
            <a:off x="2382982" y="1781554"/>
            <a:ext cx="7238418" cy="1478540"/>
            <a:chOff x="2382982" y="1747130"/>
            <a:chExt cx="7238418" cy="1478540"/>
          </a:xfrm>
        </p:grpSpPr>
        <p:sp>
          <p:nvSpPr>
            <p:cNvPr id="8" name="Rectangle 7"/>
            <p:cNvSpPr/>
            <p:nvPr/>
          </p:nvSpPr>
          <p:spPr>
            <a:xfrm>
              <a:off x="2382982" y="1747130"/>
              <a:ext cx="7238418" cy="1478540"/>
            </a:xfrm>
            <a:prstGeom prst="rect">
              <a:avLst/>
            </a:prstGeom>
            <a:solidFill>
              <a:srgbClr val="FF66FF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rgbClr val="FF0000"/>
                </a:solidFill>
              </a:endParaRPr>
            </a:p>
          </p:txBody>
        </p:sp>
        <p:cxnSp>
          <p:nvCxnSpPr>
            <p:cNvPr id="18" name="Straight Connector 17"/>
            <p:cNvCxnSpPr>
              <a:stCxn id="8" idx="1"/>
              <a:endCxn id="8" idx="3"/>
            </p:cNvCxnSpPr>
            <p:nvPr/>
          </p:nvCxnSpPr>
          <p:spPr>
            <a:xfrm>
              <a:off x="2382982" y="2486400"/>
              <a:ext cx="7238418" cy="0"/>
            </a:xfrm>
            <a:prstGeom prst="line">
              <a:avLst/>
            </a:prstGeom>
            <a:ln w="5715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/>
          <p:cNvGrpSpPr/>
          <p:nvPr/>
        </p:nvGrpSpPr>
        <p:grpSpPr>
          <a:xfrm>
            <a:off x="2382982" y="4324027"/>
            <a:ext cx="7238418" cy="1610156"/>
            <a:chOff x="2382982" y="4455643"/>
            <a:chExt cx="7238418" cy="147854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82982" y="4455643"/>
              <a:ext cx="7238418" cy="1478540"/>
            </a:xfrm>
            <a:prstGeom prst="rect">
              <a:avLst/>
            </a:prstGeom>
            <a:solidFill>
              <a:srgbClr val="FF66FF"/>
            </a:solidFill>
            <a:ln>
              <a:solidFill>
                <a:schemeClr val="tx1"/>
              </a:solidFill>
            </a:ln>
          </p:spPr>
        </p:pic>
        <p:cxnSp>
          <p:nvCxnSpPr>
            <p:cNvPr id="21" name="Straight Connector 20"/>
            <p:cNvCxnSpPr>
              <a:endCxn id="2" idx="3"/>
            </p:cNvCxnSpPr>
            <p:nvPr/>
          </p:nvCxnSpPr>
          <p:spPr>
            <a:xfrm>
              <a:off x="2382982" y="5194913"/>
              <a:ext cx="7238418" cy="0"/>
            </a:xfrm>
            <a:prstGeom prst="line">
              <a:avLst/>
            </a:prstGeom>
            <a:ln w="5715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4" name="Straight Connector 23"/>
          <p:cNvCxnSpPr/>
          <p:nvPr/>
        </p:nvCxnSpPr>
        <p:spPr>
          <a:xfrm>
            <a:off x="9621400" y="1163782"/>
            <a:ext cx="0" cy="5140036"/>
          </a:xfrm>
          <a:prstGeom prst="line">
            <a:avLst/>
          </a:prstGeom>
          <a:ln w="38100">
            <a:prstDash val="sysDash"/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1287144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8081">
        <p15:prstTrans prst="peelOff"/>
      </p:transition>
    </mc:Choice>
    <mc:Fallback xmlns="">
      <p:transition spd="slow" advTm="5808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5000"/>
            <a:lum/>
          </a:blip>
          <a:srcRect/>
          <a:stretch>
            <a:fillRect l="-11000" t="-9000" r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952786" y="1953966"/>
            <a:ext cx="8063345" cy="1330037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52786" y="3578127"/>
            <a:ext cx="6040582" cy="1330037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1946210" y="1468582"/>
            <a:ext cx="0" cy="3713018"/>
          </a:xfrm>
          <a:prstGeom prst="line">
            <a:avLst/>
          </a:prstGeom>
          <a:ln w="38100">
            <a:prstDash val="sysDash"/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9987948" y="1468582"/>
            <a:ext cx="0" cy="3713018"/>
          </a:xfrm>
          <a:prstGeom prst="line">
            <a:avLst/>
          </a:prstGeom>
          <a:ln w="38100">
            <a:prstDash val="sysDash"/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7986792" y="3355801"/>
            <a:ext cx="2001156" cy="6561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Arrow: Down 10">
            <a:extLst>
              <a:ext uri="{FF2B5EF4-FFF2-40B4-BE49-F238E27FC236}">
                <a16:creationId xmlns:a16="http://schemas.microsoft.com/office/drawing/2014/main" id="{28C75B1C-8884-437A-80FC-3A5001862B19}"/>
              </a:ext>
            </a:extLst>
          </p:cNvPr>
          <p:cNvSpPr/>
          <p:nvPr/>
        </p:nvSpPr>
        <p:spPr>
          <a:xfrm rot="10800000">
            <a:off x="8758143" y="3505958"/>
            <a:ext cx="480060" cy="424336"/>
          </a:xfrm>
          <a:prstGeom prst="down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7965128" y="1468582"/>
            <a:ext cx="28238" cy="3713018"/>
          </a:xfrm>
          <a:prstGeom prst="line">
            <a:avLst/>
          </a:prstGeom>
          <a:ln w="38100">
            <a:prstDash val="sysDash"/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270861" y="243286"/>
            <a:ext cx="101591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Phần 2: Dạy trẻ so sánh chiều dài của 2 đối tượng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178697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70355">
        <p15:prstTrans prst="peelOff"/>
      </p:transition>
    </mc:Choice>
    <mc:Fallback xmlns="">
      <p:transition spd="slow" advTm="7035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11022E-16 L -0.00273 -0.2386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1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5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6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74 -0.23866 L -2.5E-6 1.11022E-16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1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9" grpId="1" animBg="1"/>
      <p:bldP spid="9" grpId="2" animBg="1"/>
      <p:bldP spid="16" grpId="0" animBg="1"/>
      <p:bldP spid="16" grpId="1" animBg="1"/>
      <p:bldP spid="16" grpId="2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5000"/>
            <a:lum/>
          </a:blip>
          <a:srcRect/>
          <a:stretch>
            <a:fillRect l="-11000" t="-9000" r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946210" y="3492073"/>
            <a:ext cx="6040582" cy="1330037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39635" y="1858336"/>
            <a:ext cx="8063345" cy="1330037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1939635" y="1052946"/>
            <a:ext cx="0" cy="5043054"/>
          </a:xfrm>
          <a:prstGeom prst="line">
            <a:avLst/>
          </a:prstGeom>
          <a:ln w="38100">
            <a:prstDash val="sysDash"/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5814323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4116">
        <p15:prstTrans prst="peelOff"/>
      </p:transition>
    </mc:Choice>
    <mc:Fallback xmlns="">
      <p:transition spd="slow" advTm="4411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4.07407E-6 L 0.00118 0.2382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11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4" presetClass="path" presetSubtype="0" accel="50000" decel="50000" fill="hold" grpId="2" nodeType="click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3.54167E-6 -4.07407E-6 L -3.54167E-6 -7.40741E-7 " pathEditMode="relative" rAng="0" ptsTypes="AA">
                                      <p:cBhvr>
                                        <p:cTn id="29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  <p:bldP spid="8" grpId="1" animBg="1"/>
      <p:bldP spid="8" grpId="2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5000"/>
            <a:lum/>
          </a:blip>
          <a:srcRect/>
          <a:stretch>
            <a:fillRect l="-11000" t="-9000" r="-8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923430" y="1572198"/>
            <a:ext cx="8063345" cy="1330037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23430" y="3488193"/>
            <a:ext cx="6040582" cy="133003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939635" y="1318117"/>
            <a:ext cx="0" cy="3835774"/>
          </a:xfrm>
          <a:prstGeom prst="line">
            <a:avLst/>
          </a:prstGeom>
          <a:ln w="38100">
            <a:prstDash val="sysDash"/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9986775" y="1318117"/>
            <a:ext cx="10804" cy="3835774"/>
          </a:xfrm>
          <a:prstGeom prst="line">
            <a:avLst/>
          </a:prstGeom>
          <a:ln w="38100">
            <a:prstDash val="sysDash"/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939635" y="2237216"/>
            <a:ext cx="8063345" cy="0"/>
          </a:xfrm>
          <a:prstGeom prst="line">
            <a:avLst/>
          </a:prstGeom>
          <a:ln w="571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939635" y="4153211"/>
            <a:ext cx="7238418" cy="0"/>
          </a:xfrm>
          <a:prstGeom prst="line">
            <a:avLst/>
          </a:prstGeom>
          <a:ln w="571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7980217" y="1318117"/>
            <a:ext cx="10804" cy="3835774"/>
          </a:xfrm>
          <a:prstGeom prst="line">
            <a:avLst/>
          </a:prstGeom>
          <a:ln w="38100">
            <a:prstDash val="sysDash"/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7996423" y="3009437"/>
            <a:ext cx="2001156" cy="6561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Arrow: Down 10">
            <a:extLst>
              <a:ext uri="{FF2B5EF4-FFF2-40B4-BE49-F238E27FC236}">
                <a16:creationId xmlns:a16="http://schemas.microsoft.com/office/drawing/2014/main" id="{28C75B1C-8884-437A-80FC-3A5001862B19}"/>
              </a:ext>
            </a:extLst>
          </p:cNvPr>
          <p:cNvSpPr/>
          <p:nvPr/>
        </p:nvSpPr>
        <p:spPr>
          <a:xfrm rot="10800000">
            <a:off x="8721859" y="3136339"/>
            <a:ext cx="480060" cy="424336"/>
          </a:xfrm>
          <a:prstGeom prst="down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312385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6126">
        <p15:prstTrans prst="peelOff"/>
      </p:transition>
    </mc:Choice>
    <mc:Fallback xmlns="">
      <p:transition spd="slow" advTm="3612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4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5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1" animBg="1"/>
      <p:bldP spid="17" grpId="0" animBg="1"/>
      <p:bldP spid="17" grpId="1" animBg="1"/>
      <p:bldP spid="17" grpId="2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5000"/>
            <a:lum/>
          </a:blip>
          <a:srcRect/>
          <a:stretch>
            <a:fillRect l="-11000" t="-9000" r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939635" y="4392619"/>
            <a:ext cx="6040582" cy="1330037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39635" y="1858336"/>
            <a:ext cx="8063345" cy="1330037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Arrow: Down 10">
            <a:extLst>
              <a:ext uri="{FF2B5EF4-FFF2-40B4-BE49-F238E27FC236}">
                <a16:creationId xmlns:a16="http://schemas.microsoft.com/office/drawing/2014/main" id="{28C75B1C-8884-437A-80FC-3A5001862B19}"/>
              </a:ext>
            </a:extLst>
          </p:cNvPr>
          <p:cNvSpPr/>
          <p:nvPr/>
        </p:nvSpPr>
        <p:spPr>
          <a:xfrm>
            <a:off x="5731277" y="1434000"/>
            <a:ext cx="480060" cy="424336"/>
          </a:xfrm>
          <a:prstGeom prst="down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Arrow: Down 10">
            <a:extLst>
              <a:ext uri="{FF2B5EF4-FFF2-40B4-BE49-F238E27FC236}">
                <a16:creationId xmlns:a16="http://schemas.microsoft.com/office/drawing/2014/main" id="{28C75B1C-8884-437A-80FC-3A5001862B19}"/>
              </a:ext>
            </a:extLst>
          </p:cNvPr>
          <p:cNvSpPr/>
          <p:nvPr/>
        </p:nvSpPr>
        <p:spPr>
          <a:xfrm>
            <a:off x="4216908" y="3968283"/>
            <a:ext cx="480060" cy="424336"/>
          </a:xfrm>
          <a:prstGeom prst="down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28C75B1C-8884-437A-80FC-3A5001862B19}"/>
              </a:ext>
            </a:extLst>
          </p:cNvPr>
          <p:cNvSpPr/>
          <p:nvPr/>
        </p:nvSpPr>
        <p:spPr>
          <a:xfrm>
            <a:off x="5731277" y="1434000"/>
            <a:ext cx="480060" cy="424336"/>
          </a:xfrm>
          <a:prstGeom prst="down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Arrow: Down 10">
            <a:extLst>
              <a:ext uri="{FF2B5EF4-FFF2-40B4-BE49-F238E27FC236}">
                <a16:creationId xmlns:a16="http://schemas.microsoft.com/office/drawing/2014/main" id="{28C75B1C-8884-437A-80FC-3A5001862B19}"/>
              </a:ext>
            </a:extLst>
          </p:cNvPr>
          <p:cNvSpPr/>
          <p:nvPr/>
        </p:nvSpPr>
        <p:spPr>
          <a:xfrm>
            <a:off x="4216908" y="3968283"/>
            <a:ext cx="480060" cy="424336"/>
          </a:xfrm>
          <a:prstGeom prst="down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Arrow: Down 10">
            <a:extLst>
              <a:ext uri="{FF2B5EF4-FFF2-40B4-BE49-F238E27FC236}">
                <a16:creationId xmlns:a16="http://schemas.microsoft.com/office/drawing/2014/main" id="{28C75B1C-8884-437A-80FC-3A5001862B19}"/>
              </a:ext>
            </a:extLst>
          </p:cNvPr>
          <p:cNvSpPr/>
          <p:nvPr/>
        </p:nvSpPr>
        <p:spPr>
          <a:xfrm>
            <a:off x="4216908" y="3968283"/>
            <a:ext cx="480060" cy="424336"/>
          </a:xfrm>
          <a:prstGeom prst="down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Arrow: Down 10">
            <a:extLst>
              <a:ext uri="{FF2B5EF4-FFF2-40B4-BE49-F238E27FC236}">
                <a16:creationId xmlns:a16="http://schemas.microsoft.com/office/drawing/2014/main" id="{28C75B1C-8884-437A-80FC-3A5001862B19}"/>
              </a:ext>
            </a:extLst>
          </p:cNvPr>
          <p:cNvSpPr/>
          <p:nvPr/>
        </p:nvSpPr>
        <p:spPr>
          <a:xfrm>
            <a:off x="5731277" y="1434000"/>
            <a:ext cx="480060" cy="424336"/>
          </a:xfrm>
          <a:prstGeom prst="down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305340" y="-97394"/>
            <a:ext cx="104294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: Ai nhanh hơn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923959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70146">
        <p15:prstTrans prst="peelOff"/>
      </p:transition>
    </mc:Choice>
    <mc:Fallback xmlns="">
      <p:transition spd="slow" advTm="7014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4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5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8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9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2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5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6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7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9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0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1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6" grpId="2" animBg="1"/>
      <p:bldP spid="7" grpId="0" animBg="1"/>
      <p:bldP spid="7" grpId="1" animBg="1"/>
      <p:bldP spid="7" grpId="2" animBg="1"/>
      <p:bldP spid="11" grpId="0" animBg="1"/>
      <p:bldP spid="11" grpId="1" animBg="1"/>
      <p:bldP spid="11" grpId="2" animBg="1"/>
      <p:bldP spid="12" grpId="0" animBg="1"/>
      <p:bldP spid="12" grpId="1" animBg="1"/>
      <p:bldP spid="12" grpId="2" animBg="1"/>
      <p:bldP spid="13" grpId="0" animBg="1"/>
      <p:bldP spid="13" grpId="1" animBg="1"/>
      <p:bldP spid="13" grpId="2" animBg="1"/>
      <p:bldP spid="14" grpId="0" animBg="1"/>
      <p:bldP spid="14" grpId="1" animBg="1"/>
      <p:bldP spid="14" grpId="2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2.9|2.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2.5|4.2|2.2|6.6|6.4|3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2.2|5.7|1.2|7.8|9.8|4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2.3|4.3|0.9|7.3|5.8|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7.1|1.7|7.4|6.7|3.5|3.5|4.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4.9|0.9|7.3|9.1|2.6|2.1|3.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5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2.2|18.2|46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2|12.8|2|22.3|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3.6|1.6|1.1|21.4|9.3|4|8.6|9.8|1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2.3|2.6|8.9|20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3.5|2.6|13.3|9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9|3.3|1.1|3.5|1.3|3.7|1.7|10|1.4|4|1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7|2.4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1368</TotalTime>
  <Words>179</Words>
  <Application>Microsoft Office PowerPoint</Application>
  <PresentationFormat>Widescreen</PresentationFormat>
  <Paragraphs>27</Paragraphs>
  <Slides>16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#9Slide03 AmpleSoft Bold</vt:lpstr>
      <vt:lpstr>Arial</vt:lpstr>
      <vt:lpstr>Calibri</vt:lpstr>
      <vt:lpstr>Calibri Light</vt:lpstr>
      <vt:lpstr>Times New Roman</vt:lpstr>
      <vt:lpstr>1_Office Theme</vt:lpstr>
      <vt:lpstr>Office Theme</vt:lpstr>
      <vt:lpstr>3_Office Theme</vt:lpstr>
      <vt:lpstr>4_Office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acer</dc:creator>
  <cp:lastModifiedBy>Hoàng Chung</cp:lastModifiedBy>
  <cp:revision>65</cp:revision>
  <dcterms:created xsi:type="dcterms:W3CDTF">2022-02-22T15:20:21Z</dcterms:created>
  <dcterms:modified xsi:type="dcterms:W3CDTF">2025-04-07T14:43:42Z</dcterms:modified>
</cp:coreProperties>
</file>