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D56E74-974A-41DF-9DFD-EEAE36CACEA5}"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35826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56E74-974A-41DF-9DFD-EEAE36CACEA5}"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334226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56E74-974A-41DF-9DFD-EEAE36CACEA5}"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175409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56E74-974A-41DF-9DFD-EEAE36CACEA5}"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62330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56E74-974A-41DF-9DFD-EEAE36CACEA5}"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410161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56E74-974A-41DF-9DFD-EEAE36CACEA5}"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286740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D56E74-974A-41DF-9DFD-EEAE36CACEA5}" type="datetimeFigureOut">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377118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56E74-974A-41DF-9DFD-EEAE36CACEA5}"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194008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56E74-974A-41DF-9DFD-EEAE36CACEA5}" type="datetimeFigureOut">
              <a:rPr lang="en-US" smtClean="0"/>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390595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56E74-974A-41DF-9DFD-EEAE36CACEA5}"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368199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56E74-974A-41DF-9DFD-EEAE36CACEA5}"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99EFD-3BFC-47DD-A77E-991F556DBE06}" type="slidenum">
              <a:rPr lang="en-US" smtClean="0"/>
              <a:t>‹#›</a:t>
            </a:fld>
            <a:endParaRPr lang="en-US"/>
          </a:p>
        </p:txBody>
      </p:sp>
    </p:spTree>
    <p:extLst>
      <p:ext uri="{BB962C8B-B14F-4D97-AF65-F5344CB8AC3E}">
        <p14:creationId xmlns:p14="http://schemas.microsoft.com/office/powerpoint/2010/main" val="65031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56E74-974A-41DF-9DFD-EEAE36CACEA5}" type="datetimeFigureOut">
              <a:rPr lang="en-US" smtClean="0"/>
              <a:t>4/9/2019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99EFD-3BFC-47DD-A77E-991F556DBE06}" type="slidenum">
              <a:rPr lang="en-US" smtClean="0"/>
              <a:t>‹#›</a:t>
            </a:fld>
            <a:endParaRPr lang="en-US"/>
          </a:p>
        </p:txBody>
      </p:sp>
    </p:spTree>
    <p:extLst>
      <p:ext uri="{BB962C8B-B14F-4D97-AF65-F5344CB8AC3E}">
        <p14:creationId xmlns:p14="http://schemas.microsoft.com/office/powerpoint/2010/main" val="3538958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ulichdongque.com/wp-content/uploads/2019/02/%C4%91%E1%BB%81n-trung.pjg_.jpg"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09600" y="1676400"/>
            <a:ext cx="8077200" cy="1752600"/>
          </a:xfrm>
        </p:spPr>
        <p:txBody>
          <a:bodyPr>
            <a:prstTxWarp prst="textArchUp">
              <a:avLst>
                <a:gd name="adj" fmla="val 10495919"/>
              </a:avLst>
            </a:prstTxWarp>
            <a:noAutofit/>
          </a:bodyPr>
          <a:lstStyle/>
          <a:p>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LĨNH VỰC PHÁT TRIỂN NHẬN THỨC</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Subtitle 2"/>
          <p:cNvSpPr>
            <a:spLocks noGrp="1"/>
          </p:cNvSpPr>
          <p:nvPr>
            <p:ph type="subTitle" idx="1"/>
          </p:nvPr>
        </p:nvSpPr>
        <p:spPr>
          <a:xfrm>
            <a:off x="990600" y="3352800"/>
            <a:ext cx="8077200" cy="2667000"/>
          </a:xfrm>
        </p:spPr>
        <p:txBody>
          <a:bodyPr>
            <a:normAutofit/>
          </a:bodyPr>
          <a:lstStyle/>
          <a:p>
            <a:pPr algn="l"/>
            <a:r>
              <a:rPr lang="en-US" dirty="0" err="1" smtClean="0">
                <a:solidFill>
                  <a:srgbClr val="FF0000"/>
                </a:solidFill>
                <a:latin typeface="Times New Roman" pitchFamily="18" charset="0"/>
                <a:cs typeface="Times New Roman" pitchFamily="18" charset="0"/>
              </a:rPr>
              <a:t>Đề</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tài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Khám</a:t>
            </a:r>
            <a:r>
              <a:rPr lang="en-US" dirty="0" smtClean="0">
                <a:solidFill>
                  <a:srgbClr val="FF0000"/>
                </a:solidFill>
                <a:latin typeface="Times New Roman" pitchFamily="18" charset="0"/>
                <a:cs typeface="Times New Roman" pitchFamily="18" charset="0"/>
              </a:rPr>
              <a:t> </a:t>
            </a:r>
            <a:r>
              <a:rPr lang="en-US" err="1" smtClean="0">
                <a:solidFill>
                  <a:srgbClr val="FF0000"/>
                </a:solidFill>
                <a:latin typeface="Times New Roman" pitchFamily="18" charset="0"/>
                <a:cs typeface="Times New Roman" pitchFamily="18" charset="0"/>
              </a:rPr>
              <a:t>phá</a:t>
            </a:r>
            <a:r>
              <a:rPr lang="en-US" smtClean="0">
                <a:solidFill>
                  <a:srgbClr val="FF0000"/>
                </a:solidFill>
                <a:latin typeface="Times New Roman" pitchFamily="18" charset="0"/>
                <a:cs typeface="Times New Roman" pitchFamily="18" charset="0"/>
              </a:rPr>
              <a:t> ngày Giỗ Tổ Hùng Vương</a:t>
            </a:r>
            <a:endParaRPr lang="en-US" dirty="0" smtClean="0">
              <a:solidFill>
                <a:srgbClr val="FF0000"/>
              </a:solidFill>
              <a:latin typeface="Times New Roman" pitchFamily="18" charset="0"/>
              <a:cs typeface="Times New Roman" pitchFamily="18" charset="0"/>
            </a:endParaRPr>
          </a:p>
          <a:p>
            <a:pPr algn="l"/>
            <a:r>
              <a:rPr lang="en-US" dirty="0" err="1" smtClean="0">
                <a:solidFill>
                  <a:srgbClr val="FF0000"/>
                </a:solidFill>
                <a:latin typeface="Times New Roman" pitchFamily="18" charset="0"/>
                <a:cs typeface="Times New Roman" pitchFamily="18" charset="0"/>
              </a:rPr>
              <a:t>Lứa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tuổi</a:t>
            </a:r>
            <a:r>
              <a:rPr lang="en-US" dirty="0" smtClean="0">
                <a:solidFill>
                  <a:srgbClr val="FF0000"/>
                </a:solidFill>
                <a:latin typeface="Times New Roman" pitchFamily="18" charset="0"/>
                <a:cs typeface="Times New Roman" pitchFamily="18" charset="0"/>
              </a:rPr>
              <a:t>: MGL</a:t>
            </a:r>
          </a:p>
          <a:p>
            <a:pPr algn="l"/>
            <a:r>
              <a:rPr lang="en-US" dirty="0" err="1" smtClean="0">
                <a:solidFill>
                  <a:srgbClr val="FF0000"/>
                </a:solidFill>
                <a:latin typeface="Times New Roman" pitchFamily="18" charset="0"/>
                <a:cs typeface="Times New Roman" pitchFamily="18" charset="0"/>
              </a:rPr>
              <a:t>Thời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gian</a:t>
            </a:r>
            <a:r>
              <a:rPr lang="en-US" dirty="0" smtClean="0">
                <a:solidFill>
                  <a:srgbClr val="FF0000"/>
                </a:solidFill>
                <a:latin typeface="Times New Roman" pitchFamily="18" charset="0"/>
                <a:cs typeface="Times New Roman" pitchFamily="18" charset="0"/>
              </a:rPr>
              <a:t>: 25-30 </a:t>
            </a:r>
            <a:r>
              <a:rPr lang="en-US" dirty="0" err="1" smtClean="0">
                <a:solidFill>
                  <a:srgbClr val="FF0000"/>
                </a:solidFill>
                <a:latin typeface="Times New Roman" pitchFamily="18" charset="0"/>
                <a:cs typeface="Times New Roman" pitchFamily="18" charset="0"/>
              </a:rPr>
              <a:t>phút</a:t>
            </a:r>
            <a:endParaRPr lang="en-US" dirty="0" smtClean="0">
              <a:solidFill>
                <a:srgbClr val="FF0000"/>
              </a:solidFill>
              <a:latin typeface="Times New Roman" pitchFamily="18" charset="0"/>
              <a:cs typeface="Times New Roman" pitchFamily="18" charset="0"/>
            </a:endParaRPr>
          </a:p>
          <a:p>
            <a:pPr algn="l"/>
            <a:r>
              <a:rPr lang="en-US" dirty="0" err="1" smtClean="0">
                <a:solidFill>
                  <a:srgbClr val="FF0000"/>
                </a:solidFill>
                <a:latin typeface="Times New Roman" pitchFamily="18" charset="0"/>
                <a:cs typeface="Times New Roman" pitchFamily="18" charset="0"/>
              </a:rPr>
              <a:t>Giáo</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viên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Kiều</a:t>
            </a:r>
            <a:r>
              <a:rPr lang="en-US" dirty="0" smtClean="0">
                <a:solidFill>
                  <a:srgbClr val="FF0000"/>
                </a:solidFill>
                <a:latin typeface="Times New Roman" pitchFamily="18" charset="0"/>
                <a:cs typeface="Times New Roman" pitchFamily="18" charset="0"/>
              </a:rPr>
              <a:t> Thu </a:t>
            </a:r>
            <a:r>
              <a:rPr lang="en-US" dirty="0" err="1" smtClean="0">
                <a:solidFill>
                  <a:srgbClr val="FF0000"/>
                </a:solidFill>
                <a:latin typeface="Times New Roman" pitchFamily="18" charset="0"/>
                <a:cs typeface="Times New Roman" pitchFamily="18" charset="0"/>
              </a:rPr>
              <a:t>Thủy</a:t>
            </a:r>
            <a:endParaRPr lang="en-US" dirty="0">
              <a:solidFill>
                <a:srgbClr val="FF0000"/>
              </a:solidFill>
              <a:latin typeface="Times New Roman" pitchFamily="18" charset="0"/>
              <a:cs typeface="Times New Roman" pitchFamily="18" charset="0"/>
            </a:endParaRPr>
          </a:p>
        </p:txBody>
      </p:sp>
      <p:sp>
        <p:nvSpPr>
          <p:cNvPr id="6" name="TextBox 5"/>
          <p:cNvSpPr txBox="1"/>
          <p:nvPr/>
        </p:nvSpPr>
        <p:spPr>
          <a:xfrm>
            <a:off x="76200" y="-76200"/>
            <a:ext cx="2935419" cy="646331"/>
          </a:xfrm>
          <a:prstGeom prst="rect">
            <a:avLst/>
          </a:prstGeom>
          <a:noFill/>
        </p:spPr>
        <p:txBody>
          <a:bodyPr wrap="none" rtlCol="0">
            <a:spAutoFit/>
          </a:bodyPr>
          <a:lstStyle/>
          <a:p>
            <a:r>
              <a:rPr lang="en-US" b="1" dirty="0" smtClean="0">
                <a:latin typeface="Times New Roman" pitchFamily="18" charset="0"/>
                <a:cs typeface="Times New Roman" pitchFamily="18" charset="0"/>
              </a:rPr>
              <a:t>UBND QUẬN LONG BIÊN</a:t>
            </a:r>
          </a:p>
          <a:p>
            <a:r>
              <a:rPr lang="en-US" u="sng" dirty="0" smtClean="0">
                <a:latin typeface="Times New Roman" pitchFamily="18" charset="0"/>
                <a:cs typeface="Times New Roman" pitchFamily="18" charset="0"/>
              </a:rPr>
              <a:t>TRƯỜNG MN TRÀNG AN</a:t>
            </a:r>
            <a:endParaRPr lang="en-US" u="sng" dirty="0">
              <a:latin typeface="Times New Roman" pitchFamily="18" charset="0"/>
              <a:cs typeface="Times New Roman" pitchFamily="18" charset="0"/>
            </a:endParaRPr>
          </a:p>
        </p:txBody>
      </p:sp>
    </p:spTree>
    <p:extLst>
      <p:ext uri="{BB962C8B-B14F-4D97-AF65-F5344CB8AC3E}">
        <p14:creationId xmlns:p14="http://schemas.microsoft.com/office/powerpoint/2010/main" val="2111100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70600"/>
          </a:xfrm>
          <a:prstGeom prst="rect">
            <a:avLst/>
          </a:prstGeom>
        </p:spPr>
      </p:pic>
      <p:sp>
        <p:nvSpPr>
          <p:cNvPr id="5" name="Rectangle 4"/>
          <p:cNvSpPr/>
          <p:nvPr/>
        </p:nvSpPr>
        <p:spPr>
          <a:xfrm>
            <a:off x="0" y="6019800"/>
            <a:ext cx="9144000" cy="923330"/>
          </a:xfrm>
          <a:prstGeom prst="rect">
            <a:avLst/>
          </a:prstGeom>
        </p:spPr>
        <p:txBody>
          <a:bodyPr wrap="square">
            <a:spAutoFit/>
          </a:bodyPr>
          <a:lstStyle/>
          <a:p>
            <a:r>
              <a:rPr lang="en-US" smtClean="0">
                <a:solidFill>
                  <a:srgbClr val="333333"/>
                </a:solidFill>
                <a:latin typeface="Helvetica"/>
              </a:rPr>
              <a:t>Đền Giếng </a:t>
            </a:r>
            <a:r>
              <a:rPr lang="en-US">
                <a:solidFill>
                  <a:srgbClr val="333333"/>
                </a:solidFill>
                <a:latin typeface="Helvetica"/>
              </a:rPr>
              <a:t>n</a:t>
            </a:r>
            <a:r>
              <a:rPr lang="vi-VN" b="0" i="0" smtClean="0">
                <a:solidFill>
                  <a:srgbClr val="333333"/>
                </a:solidFill>
                <a:effectLst/>
                <a:latin typeface="Helvetica"/>
              </a:rPr>
              <a:t>ằm dưới chân núi Nghĩa Lĩnh, được làm chùm lên giếng Ngọc, tương truyền nơi đây xưa kia hai con gái vua Hùng Duệ Vương là Tiên Dung và Ngọc Hoa thường đến soi bóng, chải tóc.</a:t>
            </a:r>
            <a:endParaRPr lang="en-US"/>
          </a:p>
        </p:txBody>
      </p:sp>
    </p:spTree>
    <p:extLst>
      <p:ext uri="{BB962C8B-B14F-4D97-AF65-F5344CB8AC3E}">
        <p14:creationId xmlns:p14="http://schemas.microsoft.com/office/powerpoint/2010/main" val="201047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23" cy="6095999"/>
          </a:xfrm>
          <a:prstGeom prst="rect">
            <a:avLst/>
          </a:prstGeom>
        </p:spPr>
      </p:pic>
      <p:sp>
        <p:nvSpPr>
          <p:cNvPr id="5" name="Rectangle 4"/>
          <p:cNvSpPr/>
          <p:nvPr/>
        </p:nvSpPr>
        <p:spPr>
          <a:xfrm>
            <a:off x="152400" y="6172200"/>
            <a:ext cx="8763000" cy="646331"/>
          </a:xfrm>
          <a:prstGeom prst="rect">
            <a:avLst/>
          </a:prstGeom>
        </p:spPr>
        <p:txBody>
          <a:bodyPr wrap="square">
            <a:spAutoFit/>
          </a:bodyPr>
          <a:lstStyle/>
          <a:p>
            <a:r>
              <a:rPr lang="vi-VN" b="0" i="0" smtClean="0">
                <a:solidFill>
                  <a:srgbClr val="333333"/>
                </a:solidFill>
                <a:effectLst/>
                <a:latin typeface="Helvetica"/>
              </a:rPr>
              <a:t>Lăng</a:t>
            </a:r>
            <a:r>
              <a:rPr lang="en-US" b="0" i="0" smtClean="0">
                <a:solidFill>
                  <a:srgbClr val="333333"/>
                </a:solidFill>
                <a:effectLst/>
                <a:latin typeface="Helvetica"/>
              </a:rPr>
              <a:t> Tổ </a:t>
            </a:r>
            <a:r>
              <a:rPr lang="vi-VN" b="0" i="0" smtClean="0">
                <a:solidFill>
                  <a:srgbClr val="333333"/>
                </a:solidFill>
                <a:effectLst/>
                <a:latin typeface="Helvetica"/>
              </a:rPr>
              <a:t>(Hùng vương lăng), tương truyền là phần mộ của vua Hùng thứ sáu – Hùng Huy Vương</a:t>
            </a:r>
            <a:r>
              <a:rPr lang="en-US" b="0" i="0" smtClean="0">
                <a:solidFill>
                  <a:srgbClr val="333333"/>
                </a:solidFill>
                <a:effectLst/>
                <a:latin typeface="Helvetica"/>
              </a:rPr>
              <a:t>.</a:t>
            </a:r>
            <a:endParaRPr lang="en-US"/>
          </a:p>
        </p:txBody>
      </p:sp>
    </p:spTree>
    <p:extLst>
      <p:ext uri="{BB962C8B-B14F-4D97-AF65-F5344CB8AC3E}">
        <p14:creationId xmlns:p14="http://schemas.microsoft.com/office/powerpoint/2010/main" val="898659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
            <a:ext cx="9144000" cy="6851073"/>
          </a:xfrm>
          <a:prstGeom prst="rect">
            <a:avLst/>
          </a:prstGeom>
        </p:spPr>
      </p:pic>
    </p:spTree>
    <p:extLst>
      <p:ext uri="{BB962C8B-B14F-4D97-AF65-F5344CB8AC3E}">
        <p14:creationId xmlns:p14="http://schemas.microsoft.com/office/powerpoint/2010/main" val="1279448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455" y="-27709"/>
            <a:ext cx="4343400" cy="322810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69" t="16668" r="2135" b="13967"/>
          <a:stretch/>
        </p:blipFill>
        <p:spPr>
          <a:xfrm>
            <a:off x="1" y="-27709"/>
            <a:ext cx="4724399" cy="32281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200401"/>
            <a:ext cx="6096000" cy="3657600"/>
          </a:xfrm>
          <a:prstGeom prst="rect">
            <a:avLst/>
          </a:prstGeom>
        </p:spPr>
      </p:pic>
    </p:spTree>
    <p:extLst>
      <p:ext uri="{BB962C8B-B14F-4D97-AF65-F5344CB8AC3E}">
        <p14:creationId xmlns:p14="http://schemas.microsoft.com/office/powerpoint/2010/main" val="3747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463637"/>
            <a:ext cx="57404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23"/>
            <a:ext cx="5740400" cy="3340677"/>
          </a:xfrm>
          <a:prstGeom prst="rect">
            <a:avLst/>
          </a:prstGeom>
        </p:spPr>
      </p:pic>
    </p:spTree>
    <p:extLst>
      <p:ext uri="{BB962C8B-B14F-4D97-AF65-F5344CB8AC3E}">
        <p14:creationId xmlns:p14="http://schemas.microsoft.com/office/powerpoint/2010/main" val="315618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03717" cy="3276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0"/>
            <a:ext cx="4267200" cy="3276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 y="3505201"/>
            <a:ext cx="4714603" cy="3352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3496810"/>
            <a:ext cx="4267200" cy="3361189"/>
          </a:xfrm>
          <a:prstGeom prst="rect">
            <a:avLst/>
          </a:prstGeom>
        </p:spPr>
      </p:pic>
    </p:spTree>
    <p:extLst>
      <p:ext uri="{BB962C8B-B14F-4D97-AF65-F5344CB8AC3E}">
        <p14:creationId xmlns:p14="http://schemas.microsoft.com/office/powerpoint/2010/main" val="128379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00200" y="1752600"/>
            <a:ext cx="7363690" cy="1224951"/>
          </a:xfrm>
          <a:prstGeom prst="rect">
            <a:avLst/>
          </a:prstGeom>
        </p:spPr>
        <p:txBody>
          <a:bodyPr wrap="square">
            <a:spAutoFit/>
          </a:bodyPr>
          <a:lstStyle/>
          <a:p>
            <a:pPr>
              <a:lnSpc>
                <a:spcPct val="115000"/>
              </a:lnSpc>
              <a:spcAft>
                <a:spcPts val="0"/>
              </a:spcAft>
              <a:tabLst>
                <a:tab pos="1282700" algn="l"/>
              </a:tabLst>
            </a:pPr>
            <a:r>
              <a:rPr lang="en-US" sz="3200" smtClean="0">
                <a:solidFill>
                  <a:srgbClr val="000000"/>
                </a:solidFill>
                <a:effectLst/>
                <a:latin typeface="Times New Roman"/>
                <a:ea typeface="Calibri"/>
                <a:cs typeface="Times New Roman"/>
              </a:rPr>
              <a:t>- Cho trẻ xem video sự tích “Bánh chưng bánh giày”</a:t>
            </a:r>
            <a:endParaRPr lang="en-US" sz="3200">
              <a:effectLst/>
              <a:latin typeface="Times New Roman"/>
              <a:ea typeface="Calibri"/>
              <a:cs typeface="Times New Roman"/>
            </a:endParaRPr>
          </a:p>
        </p:txBody>
      </p:sp>
    </p:spTree>
    <p:extLst>
      <p:ext uri="{BB962C8B-B14F-4D97-AF65-F5344CB8AC3E}">
        <p14:creationId xmlns:p14="http://schemas.microsoft.com/office/powerpoint/2010/main" val="2366401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133600" y="2209801"/>
            <a:ext cx="7086600" cy="1366528"/>
          </a:xfrm>
          <a:prstGeom prst="rect">
            <a:avLst/>
          </a:prstGeom>
        </p:spPr>
        <p:txBody>
          <a:bodyPr wrap="square">
            <a:spAutoFit/>
          </a:bodyPr>
          <a:lstStyle/>
          <a:p>
            <a:pPr>
              <a:lnSpc>
                <a:spcPct val="115000"/>
              </a:lnSpc>
              <a:spcAft>
                <a:spcPts val="0"/>
              </a:spcAft>
            </a:pPr>
            <a:r>
              <a:rPr lang="en-US" sz="2400" b="1" smtClean="0">
                <a:effectLst/>
                <a:latin typeface="Times New Roman"/>
                <a:ea typeface="Calibri"/>
                <a:cs typeface="Times New Roman"/>
              </a:rPr>
              <a:t>*HĐ2: Liên hoan văn nghệ</a:t>
            </a:r>
            <a:endParaRPr lang="en-US" sz="2400" smtClean="0">
              <a:effectLst/>
              <a:latin typeface="Times New Roman"/>
              <a:ea typeface="Calibri"/>
              <a:cs typeface="Times New Roman"/>
            </a:endParaRPr>
          </a:p>
          <a:p>
            <a:pPr>
              <a:lnSpc>
                <a:spcPct val="115000"/>
              </a:lnSpc>
              <a:spcAft>
                <a:spcPts val="0"/>
              </a:spcAft>
            </a:pPr>
            <a:r>
              <a:rPr lang="en-US" sz="2400" smtClean="0">
                <a:effectLst/>
                <a:latin typeface="Times New Roman"/>
                <a:ea typeface="Calibri"/>
                <a:cs typeface="Times New Roman"/>
              </a:rPr>
              <a:t>- </a:t>
            </a:r>
            <a:r>
              <a:rPr lang="en-US" sz="2400" smtClean="0">
                <a:solidFill>
                  <a:srgbClr val="000000"/>
                </a:solidFill>
                <a:effectLst/>
                <a:latin typeface="Times New Roman"/>
                <a:ea typeface="Calibri"/>
                <a:cs typeface="Times New Roman"/>
              </a:rPr>
              <a:t>Cô cùng trẻ hát và vận động theo nhạc bài hát “nổi trống lên các bạn ơi”</a:t>
            </a:r>
            <a:endParaRPr lang="en-US" sz="2400">
              <a:effectLst/>
              <a:latin typeface="Times New Roman"/>
              <a:ea typeface="Calibri"/>
              <a:cs typeface="Times New Roman"/>
            </a:endParaRPr>
          </a:p>
        </p:txBody>
      </p:sp>
    </p:spTree>
    <p:extLst>
      <p:ext uri="{BB962C8B-B14F-4D97-AF65-F5344CB8AC3E}">
        <p14:creationId xmlns:p14="http://schemas.microsoft.com/office/powerpoint/2010/main" val="2930469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38400" y="1524000"/>
            <a:ext cx="5334000" cy="2640723"/>
          </a:xfrm>
          <a:prstGeom prst="rect">
            <a:avLst/>
          </a:prstGeom>
        </p:spPr>
        <p:txBody>
          <a:bodyPr wrap="square">
            <a:spAutoFit/>
          </a:bodyPr>
          <a:lstStyle/>
          <a:p>
            <a:pPr>
              <a:lnSpc>
                <a:spcPct val="115000"/>
              </a:lnSpc>
              <a:spcAft>
                <a:spcPts val="0"/>
              </a:spcAft>
            </a:pPr>
            <a:r>
              <a:rPr lang="en-US" sz="2400" b="1" smtClean="0">
                <a:effectLst/>
                <a:latin typeface="Times New Roman"/>
                <a:ea typeface="Calibri"/>
                <a:cs typeface="Times New Roman"/>
              </a:rPr>
              <a:t>1. Ổn định tổ chức:</a:t>
            </a:r>
            <a:r>
              <a:rPr lang="en-US" sz="2400" smtClean="0">
                <a:effectLst/>
                <a:latin typeface="Times New Roman"/>
                <a:ea typeface="Calibri"/>
                <a:cs typeface="Times New Roman"/>
              </a:rPr>
              <a:t> </a:t>
            </a:r>
          </a:p>
          <a:p>
            <a:pPr marL="342900" indent="-342900">
              <a:lnSpc>
                <a:spcPct val="115000"/>
              </a:lnSpc>
              <a:spcAft>
                <a:spcPts val="0"/>
              </a:spcAft>
              <a:buFontTx/>
              <a:buChar char="-"/>
            </a:pPr>
            <a:r>
              <a:rPr lang="en-US" sz="2400" smtClean="0">
                <a:effectLst/>
                <a:latin typeface="Times New Roman"/>
                <a:ea typeface="Calibri"/>
                <a:cs typeface="Times New Roman"/>
              </a:rPr>
              <a:t>Cho trẻ đọc thành ngữ:</a:t>
            </a:r>
          </a:p>
          <a:p>
            <a:pPr algn="ctr">
              <a:lnSpc>
                <a:spcPct val="115000"/>
              </a:lnSpc>
              <a:spcAft>
                <a:spcPts val="0"/>
              </a:spcAft>
            </a:pPr>
            <a:r>
              <a:rPr lang="en-US" sz="2400" smtClean="0">
                <a:effectLst/>
                <a:latin typeface="Times New Roman"/>
                <a:ea typeface="Calibri"/>
                <a:cs typeface="Times New Roman"/>
              </a:rPr>
              <a:t> “Dù ai đi ngược về xuôi</a:t>
            </a:r>
          </a:p>
          <a:p>
            <a:pPr algn="ctr">
              <a:lnSpc>
                <a:spcPct val="115000"/>
              </a:lnSpc>
              <a:spcAft>
                <a:spcPts val="0"/>
              </a:spcAft>
            </a:pPr>
            <a:r>
              <a:rPr lang="en-US" sz="2400" smtClean="0">
                <a:latin typeface="Times New Roman"/>
                <a:ea typeface="Calibri"/>
                <a:cs typeface="Times New Roman"/>
              </a:rPr>
              <a:t>Nhớ ngày giỗ Tổ mùng mười</a:t>
            </a:r>
            <a:r>
              <a:rPr lang="en-US" sz="2400" smtClean="0">
                <a:effectLst/>
                <a:latin typeface="Times New Roman"/>
                <a:ea typeface="Calibri"/>
                <a:cs typeface="Times New Roman"/>
              </a:rPr>
              <a:t> tháng ba”. </a:t>
            </a:r>
          </a:p>
          <a:p>
            <a:pPr marL="342900" indent="-342900">
              <a:lnSpc>
                <a:spcPct val="115000"/>
              </a:lnSpc>
              <a:spcAft>
                <a:spcPts val="0"/>
              </a:spcAft>
              <a:buFontTx/>
              <a:buChar char="-"/>
            </a:pPr>
            <a:r>
              <a:rPr lang="en-US" sz="2400" smtClean="0">
                <a:effectLst/>
                <a:latin typeface="Times New Roman"/>
                <a:ea typeface="Calibri"/>
                <a:cs typeface="Times New Roman"/>
              </a:rPr>
              <a:t>Trò chuyện giải thích với trẻ về câu thành ngữ.</a:t>
            </a:r>
            <a:endParaRPr lang="en-US" sz="2400">
              <a:effectLst/>
              <a:latin typeface="Times New Roman"/>
              <a:ea typeface="Calibri"/>
              <a:cs typeface="Times New Roman"/>
            </a:endParaRPr>
          </a:p>
        </p:txBody>
      </p:sp>
    </p:spTree>
    <p:extLst>
      <p:ext uri="{BB962C8B-B14F-4D97-AF65-F5344CB8AC3E}">
        <p14:creationId xmlns:p14="http://schemas.microsoft.com/office/powerpoint/2010/main" val="4073560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0" y="1828800"/>
            <a:ext cx="6553200" cy="1366528"/>
          </a:xfrm>
          <a:prstGeom prst="rect">
            <a:avLst/>
          </a:prstGeom>
        </p:spPr>
        <p:txBody>
          <a:bodyPr wrap="square">
            <a:spAutoFit/>
          </a:bodyPr>
          <a:lstStyle/>
          <a:p>
            <a:pPr>
              <a:lnSpc>
                <a:spcPct val="115000"/>
              </a:lnSpc>
              <a:spcAft>
                <a:spcPts val="0"/>
              </a:spcAft>
              <a:tabLst>
                <a:tab pos="1282700" algn="l"/>
              </a:tabLst>
            </a:pPr>
            <a:r>
              <a:rPr lang="en-US" sz="2400" b="1" smtClean="0">
                <a:effectLst/>
                <a:latin typeface="Times New Roman"/>
                <a:ea typeface="Calibri"/>
                <a:cs typeface="Times New Roman"/>
              </a:rPr>
              <a:t>2. Phương pháp, hình thức tổ chức:</a:t>
            </a:r>
          </a:p>
          <a:p>
            <a:pPr>
              <a:lnSpc>
                <a:spcPct val="115000"/>
              </a:lnSpc>
              <a:spcAft>
                <a:spcPts val="0"/>
              </a:spcAft>
              <a:tabLst>
                <a:tab pos="1282700" algn="l"/>
              </a:tabLst>
            </a:pPr>
            <a:endParaRPr lang="en-US" sz="2400" smtClean="0">
              <a:effectLst/>
              <a:latin typeface="Times New Roman"/>
              <a:ea typeface="Calibri"/>
              <a:cs typeface="Times New Roman"/>
            </a:endParaRPr>
          </a:p>
          <a:p>
            <a:pPr>
              <a:lnSpc>
                <a:spcPct val="115000"/>
              </a:lnSpc>
              <a:spcAft>
                <a:spcPts val="0"/>
              </a:spcAft>
              <a:tabLst>
                <a:tab pos="1282700" algn="l"/>
              </a:tabLst>
            </a:pPr>
            <a:r>
              <a:rPr lang="en-US" sz="2400" b="1" smtClean="0">
                <a:effectLst/>
                <a:latin typeface="Times New Roman"/>
                <a:ea typeface="Calibri"/>
                <a:cs typeface="Times New Roman"/>
              </a:rPr>
              <a:t>*HĐ1: Trò chuyện về ngày Giỗ tổ Hùng Vương</a:t>
            </a:r>
            <a:endParaRPr lang="en-US" sz="2400">
              <a:effectLst/>
              <a:latin typeface="Times New Roman"/>
              <a:ea typeface="Calibri"/>
              <a:cs typeface="Times New Roman"/>
            </a:endParaRPr>
          </a:p>
        </p:txBody>
      </p:sp>
    </p:spTree>
    <p:extLst>
      <p:ext uri="{BB962C8B-B14F-4D97-AF65-F5344CB8AC3E}">
        <p14:creationId xmlns:p14="http://schemas.microsoft.com/office/powerpoint/2010/main" val="3451037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20782"/>
            <a:ext cx="9157855" cy="6878782"/>
          </a:xfrm>
          <a:prstGeom prst="rect">
            <a:avLst/>
          </a:prstGeom>
        </p:spPr>
      </p:pic>
    </p:spTree>
    <p:extLst>
      <p:ext uri="{BB962C8B-B14F-4D97-AF65-F5344CB8AC3E}">
        <p14:creationId xmlns:p14="http://schemas.microsoft.com/office/powerpoint/2010/main" val="3864566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9554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sp>
        <p:nvSpPr>
          <p:cNvPr id="5" name="Rectangle 4"/>
          <p:cNvSpPr/>
          <p:nvPr/>
        </p:nvSpPr>
        <p:spPr>
          <a:xfrm>
            <a:off x="0" y="6172200"/>
            <a:ext cx="9372600" cy="1200329"/>
          </a:xfrm>
          <a:prstGeom prst="rect">
            <a:avLst/>
          </a:prstGeom>
        </p:spPr>
        <p:txBody>
          <a:bodyPr wrap="square">
            <a:spAutoFit/>
          </a:bodyPr>
          <a:lstStyle/>
          <a:p>
            <a:pPr algn="ctr"/>
            <a:r>
              <a:rPr lang="vi-VN" i="0" smtClean="0">
                <a:solidFill>
                  <a:srgbClr val="333333"/>
                </a:solidFill>
                <a:effectLst/>
                <a:latin typeface="Helvetica"/>
              </a:rPr>
              <a:t>Quần thể khu di tích Đền Hùng được xây dựng trên núi Nghĩa Lĩnh bao gồm bốn đền, một chùa, Lăng Tổ.</a:t>
            </a:r>
          </a:p>
          <a:p>
            <a:pPr algn="ctr"/>
            <a:r>
              <a:rPr lang="vi-VN" b="0" i="0" smtClean="0">
                <a:solidFill>
                  <a:srgbClr val="BC382E"/>
                </a:solidFill>
                <a:effectLst/>
                <a:latin typeface="Helvetica"/>
              </a:rPr>
              <a:t/>
            </a:r>
            <a:br>
              <a:rPr lang="vi-VN" b="0" i="0" smtClean="0">
                <a:solidFill>
                  <a:srgbClr val="BC382E"/>
                </a:solidFill>
                <a:effectLst/>
                <a:latin typeface="Helvetica"/>
              </a:rPr>
            </a:br>
            <a:endParaRPr lang="en-US"/>
          </a:p>
        </p:txBody>
      </p:sp>
    </p:spTree>
    <p:extLst>
      <p:ext uri="{BB962C8B-B14F-4D97-AF65-F5344CB8AC3E}">
        <p14:creationId xmlns:p14="http://schemas.microsoft.com/office/powerpoint/2010/main" val="3756262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8" cy="5715000"/>
          </a:xfrm>
          <a:prstGeom prst="rect">
            <a:avLst/>
          </a:prstGeom>
        </p:spPr>
      </p:pic>
      <p:sp>
        <p:nvSpPr>
          <p:cNvPr id="5" name="Rectangle 4"/>
          <p:cNvSpPr/>
          <p:nvPr/>
        </p:nvSpPr>
        <p:spPr>
          <a:xfrm>
            <a:off x="76200" y="5715000"/>
            <a:ext cx="9220200" cy="1200329"/>
          </a:xfrm>
          <a:prstGeom prst="rect">
            <a:avLst/>
          </a:prstGeom>
        </p:spPr>
        <p:txBody>
          <a:bodyPr wrap="square">
            <a:spAutoFit/>
          </a:bodyPr>
          <a:lstStyle/>
          <a:p>
            <a:r>
              <a:rPr lang="vi-VN" b="0" i="0" smtClean="0">
                <a:solidFill>
                  <a:srgbClr val="333333"/>
                </a:solidFill>
                <a:effectLst/>
                <a:latin typeface="Helvetica"/>
              </a:rPr>
              <a:t>(</a:t>
            </a:r>
            <a:r>
              <a:rPr lang="vi-VN" b="0" i="0" smtClean="0">
                <a:effectLst/>
                <a:latin typeface="Helvetica"/>
              </a:rPr>
              <a:t>Kính Thiên lĩnh điện) được xây dựng trên nền cũ của ngôi miếu thờ thần núi, thần lúa, Thánh Gióng…, là nơi các vua Hùng thường tiến hành các nghi thức cầu khấn trời đất, mong cho mưa thuận gió hòa, mùa màng tốt tươi, cho muôn dân được ấm no, hạnh phúc.</a:t>
            </a:r>
            <a:endParaRPr lang="en-US"/>
          </a:p>
        </p:txBody>
      </p:sp>
    </p:spTree>
    <p:extLst>
      <p:ext uri="{BB962C8B-B14F-4D97-AF65-F5344CB8AC3E}">
        <p14:creationId xmlns:p14="http://schemas.microsoft.com/office/powerpoint/2010/main" val="247540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562600"/>
          </a:xfrm>
          <a:prstGeom prst="rect">
            <a:avLst/>
          </a:prstGeom>
        </p:spPr>
      </p:pic>
      <p:sp>
        <p:nvSpPr>
          <p:cNvPr id="5" name="Rectangle 4"/>
          <p:cNvSpPr/>
          <p:nvPr/>
        </p:nvSpPr>
        <p:spPr>
          <a:xfrm>
            <a:off x="0" y="5637074"/>
            <a:ext cx="9372600" cy="1754326"/>
          </a:xfrm>
          <a:prstGeom prst="rect">
            <a:avLst/>
          </a:prstGeom>
        </p:spPr>
        <p:txBody>
          <a:bodyPr wrap="square">
            <a:spAutoFit/>
          </a:bodyPr>
          <a:lstStyle/>
          <a:p>
            <a:r>
              <a:rPr lang="vi-VN" b="0" i="0" smtClean="0">
                <a:solidFill>
                  <a:srgbClr val="333333"/>
                </a:solidFill>
                <a:effectLst/>
                <a:latin typeface="Helvetica"/>
              </a:rPr>
              <a:t>Truyền </a:t>
            </a:r>
            <a:r>
              <a:rPr lang="en-US" b="0" i="0" smtClean="0">
                <a:solidFill>
                  <a:srgbClr val="333333"/>
                </a:solidFill>
                <a:effectLst/>
                <a:latin typeface="Helvetica"/>
              </a:rPr>
              <a:t>từ xưa</a:t>
            </a:r>
            <a:r>
              <a:rPr lang="vi-VN" b="0" i="0" smtClean="0">
                <a:solidFill>
                  <a:srgbClr val="333333"/>
                </a:solidFill>
                <a:effectLst/>
                <a:latin typeface="Helvetica"/>
              </a:rPr>
              <a:t> nơi đây là nơi dựng quán nghỉ ngơi, ngắm cảnh của các vua Hùng, vua cũng thường cùng Lạc hầu, Lạc tướng ngồi bàn việc nước; đây cũng là nơi Lang Liêu dâng lên bánh chưng, bánh dày và được truyền ngôi kế vị, trở thành vua Hùng thứ 7</a:t>
            </a:r>
            <a:r>
              <a:rPr lang="en-US">
                <a:solidFill>
                  <a:srgbClr val="333333"/>
                </a:solidFill>
                <a:latin typeface="Helvetica"/>
              </a:rPr>
              <a:t>,</a:t>
            </a:r>
            <a:r>
              <a:rPr lang="vi-VN" b="0" i="0" smtClean="0">
                <a:solidFill>
                  <a:srgbClr val="333333"/>
                </a:solidFill>
                <a:effectLst/>
                <a:latin typeface="Helvetica"/>
              </a:rPr>
              <a:t> là nơi thờ các vua Hùng nên được gọi là : “Hùng Vương Tổ Miếu”</a:t>
            </a:r>
          </a:p>
          <a:p>
            <a:r>
              <a:rPr lang="vi-VN" b="0" i="0" u="none" strike="noStrike" smtClean="0">
                <a:solidFill>
                  <a:srgbClr val="343434"/>
                </a:solidFill>
                <a:effectLst/>
                <a:latin typeface="Helvetica"/>
                <a:hlinkClick r:id="rId3"/>
              </a:rPr>
              <a:t/>
            </a:r>
            <a:br>
              <a:rPr lang="vi-VN" b="0" i="0" u="none" strike="noStrike" smtClean="0">
                <a:solidFill>
                  <a:srgbClr val="343434"/>
                </a:solidFill>
                <a:effectLst/>
                <a:latin typeface="Helvetica"/>
                <a:hlinkClick r:id="rId3"/>
              </a:rPr>
            </a:br>
            <a:endParaRPr lang="en-US"/>
          </a:p>
        </p:txBody>
      </p:sp>
    </p:spTree>
    <p:extLst>
      <p:ext uri="{BB962C8B-B14F-4D97-AF65-F5344CB8AC3E}">
        <p14:creationId xmlns:p14="http://schemas.microsoft.com/office/powerpoint/2010/main" val="2007931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34670"/>
          </a:xfrm>
          <a:prstGeom prst="rect">
            <a:avLst/>
          </a:prstGeom>
        </p:spPr>
      </p:pic>
      <p:sp>
        <p:nvSpPr>
          <p:cNvPr id="5" name="Rectangle 4"/>
          <p:cNvSpPr/>
          <p:nvPr/>
        </p:nvSpPr>
        <p:spPr>
          <a:xfrm>
            <a:off x="0" y="5934670"/>
            <a:ext cx="9144000" cy="923330"/>
          </a:xfrm>
          <a:prstGeom prst="rect">
            <a:avLst/>
          </a:prstGeom>
        </p:spPr>
        <p:txBody>
          <a:bodyPr wrap="square">
            <a:spAutoFit/>
          </a:bodyPr>
          <a:lstStyle/>
          <a:p>
            <a:r>
              <a:rPr lang="vi-VN" b="0" i="0" smtClean="0">
                <a:solidFill>
                  <a:srgbClr val="333333"/>
                </a:solidFill>
                <a:effectLst/>
                <a:latin typeface="Helvetica"/>
              </a:rPr>
              <a:t>Tương truyền khi mẫu Âu Cơ sinh bọc trăm trứng, trên trời có làn mây sáng chiếu xuống. Về sau nhân dân dựng nên chùa tại đó gọi là Thiên Quang Thiền Tự ngoài ra chùa còn có tên khác là Sơn Cảnh Thừa Long Tự</a:t>
            </a:r>
            <a:r>
              <a:rPr lang="en-US" b="0" i="0" smtClean="0">
                <a:solidFill>
                  <a:srgbClr val="333333"/>
                </a:solidFill>
                <a:effectLst/>
                <a:latin typeface="Helvetica"/>
              </a:rPr>
              <a:t>.Chùa nằm bên phải đền hạ.</a:t>
            </a:r>
            <a:endParaRPr lang="en-US"/>
          </a:p>
        </p:txBody>
      </p:sp>
    </p:spTree>
    <p:extLst>
      <p:ext uri="{BB962C8B-B14F-4D97-AF65-F5344CB8AC3E}">
        <p14:creationId xmlns:p14="http://schemas.microsoft.com/office/powerpoint/2010/main" val="813863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427</Words>
  <Application>Microsoft Office PowerPoint</Application>
  <PresentationFormat>On-screen Show (4:3)</PresentationFormat>
  <Paragraphs>26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LĨNH VỰC PHÁT TRIỂN NHẬN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LĨNH VỰC PHÁT TRIỂN NHẬN THỨC</dc:title>
  <dc:creator>All users Win7 x86</dc:creator>
  <cp:lastModifiedBy>All users Win7 x86</cp:lastModifiedBy>
  <cp:revision>8</cp:revision>
  <dcterms:created xsi:type="dcterms:W3CDTF">2019-04-08T08:43:29Z</dcterms:created>
  <dcterms:modified xsi:type="dcterms:W3CDTF">2019-04-09T12:12:22Z</dcterms:modified>
</cp:coreProperties>
</file>