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8" r:id="rId4"/>
    <p:sldId id="279" r:id="rId5"/>
    <p:sldId id="280" r:id="rId6"/>
    <p:sldId id="284" r:id="rId7"/>
    <p:sldId id="285" r:id="rId8"/>
    <p:sldId id="286" r:id="rId9"/>
    <p:sldId id="281" r:id="rId10"/>
    <p:sldId id="270" r:id="rId11"/>
    <p:sldId id="259" r:id="rId12"/>
    <p:sldId id="258" r:id="rId13"/>
    <p:sldId id="260" r:id="rId14"/>
    <p:sldId id="257" r:id="rId15"/>
    <p:sldId id="282" r:id="rId16"/>
    <p:sldId id="262" r:id="rId17"/>
    <p:sldId id="263" r:id="rId18"/>
    <p:sldId id="264" r:id="rId19"/>
    <p:sldId id="265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86380" autoAdjust="0"/>
  </p:normalViewPr>
  <p:slideViewPr>
    <p:cSldViewPr>
      <p:cViewPr varScale="1">
        <p:scale>
          <a:sx n="109" d="100"/>
          <a:sy n="109" d="100"/>
        </p:scale>
        <p:origin x="46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3865-6FD7-4F87-B496-B24DC5318B97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8.jpe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apDem-NguyetHang_4eqmq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00" y="142853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altLang="vi-VN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         TRƯỜNG MẦM NON THƯỢNG THANH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8767" y="357720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Đề tài: </a:t>
            </a:r>
          </a:p>
          <a:p>
            <a:pPr lvl="0" algn="ctr"/>
            <a:r>
              <a:rPr lang="vi-VN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Ôn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đếm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xác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định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nhóm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đối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tượng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vi-VN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trong phạm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vi 5</a:t>
            </a:r>
          </a:p>
          <a:p>
            <a:pPr lvl="0" algn="ctr"/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Lứa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nhỡ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0" algn="ctr"/>
            <a:endParaRPr lang="en-US" sz="2800" b="1" kern="10" dirty="0">
              <a:ln w="9525">
                <a:noFill/>
                <a:round/>
                <a:headEnd/>
                <a:tailEnd/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070" y="1823044"/>
            <a:ext cx="9672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5400" b="1" kern="1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/>
              </a:rPr>
              <a:t>Lĩnh vực: Phát triển nhận thức</a:t>
            </a:r>
          </a:p>
          <a:p>
            <a:pPr lvl="0"/>
            <a:r>
              <a:rPr lang="en-US" sz="5400" b="1" kern="1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cs typeface="Times New Roman"/>
              </a:rPr>
              <a:t>            </a:t>
            </a:r>
            <a:endParaRPr lang="en-US" sz="5400" b="1" kern="10" dirty="0">
              <a:ln w="9525">
                <a:noFill/>
                <a:round/>
                <a:headEnd/>
                <a:tailEnd/>
              </a:ln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366B3-C2CE-8257-FD0D-382743A90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856847"/>
            <a:ext cx="1647280" cy="1131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4408" y="3497413"/>
            <a:ext cx="5256584" cy="3141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1114" y="1285859"/>
            <a:ext cx="4516853" cy="185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0211" y="1201312"/>
            <a:ext cx="396956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48" y="274638"/>
            <a:ext cx="7890100" cy="654032"/>
          </a:xfrm>
        </p:spPr>
        <p:txBody>
          <a:bodyPr>
            <a:no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chơi có số lượng là 5</a:t>
            </a:r>
          </a:p>
        </p:txBody>
      </p:sp>
      <p:pic>
        <p:nvPicPr>
          <p:cNvPr id="4" name="Content Placeholder 3" descr="đèn cá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4086" y="1658440"/>
            <a:ext cx="1214446" cy="1214446"/>
          </a:xfrm>
        </p:spPr>
      </p:pic>
      <p:pic>
        <p:nvPicPr>
          <p:cNvPr id="11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44" y="1606190"/>
            <a:ext cx="1214446" cy="1214446"/>
          </a:xfrm>
          <a:prstGeom prst="rect">
            <a:avLst/>
          </a:prstGeom>
        </p:spPr>
      </p:pic>
      <p:pic>
        <p:nvPicPr>
          <p:cNvPr id="12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4040" y="1614708"/>
            <a:ext cx="1214446" cy="1214446"/>
          </a:xfrm>
          <a:prstGeom prst="rect">
            <a:avLst/>
          </a:prstGeom>
        </p:spPr>
      </p:pic>
      <p:pic>
        <p:nvPicPr>
          <p:cNvPr id="13" name="Picture 12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5205" y="1348421"/>
            <a:ext cx="1357322" cy="1285884"/>
          </a:xfrm>
          <a:prstGeom prst="rect">
            <a:avLst/>
          </a:prstGeom>
        </p:spPr>
      </p:pic>
      <p:pic>
        <p:nvPicPr>
          <p:cNvPr id="14" name="Picture 13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8562" y="2950234"/>
            <a:ext cx="1357322" cy="1285884"/>
          </a:xfrm>
          <a:prstGeom prst="rect">
            <a:avLst/>
          </a:prstGeom>
        </p:spPr>
      </p:pic>
      <p:pic>
        <p:nvPicPr>
          <p:cNvPr id="15" name="Picture 14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544" y="2964544"/>
            <a:ext cx="1357322" cy="1285884"/>
          </a:xfrm>
          <a:prstGeom prst="rect">
            <a:avLst/>
          </a:prstGeom>
        </p:spPr>
      </p:pic>
      <p:pic>
        <p:nvPicPr>
          <p:cNvPr id="16" name="Picture 15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4789" y="1358426"/>
            <a:ext cx="1357322" cy="1285884"/>
          </a:xfrm>
          <a:prstGeom prst="rect">
            <a:avLst/>
          </a:prstGeom>
        </p:spPr>
      </p:pic>
      <p:pic>
        <p:nvPicPr>
          <p:cNvPr id="17" name="Picture 16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1309" y="3727199"/>
            <a:ext cx="1285884" cy="1285884"/>
          </a:xfrm>
          <a:prstGeom prst="rect">
            <a:avLst/>
          </a:prstGeom>
        </p:spPr>
      </p:pic>
      <p:pic>
        <p:nvPicPr>
          <p:cNvPr id="18" name="Picture 17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3894" y="3782280"/>
            <a:ext cx="1285884" cy="1285884"/>
          </a:xfrm>
          <a:prstGeom prst="rect">
            <a:avLst/>
          </a:prstGeom>
        </p:spPr>
      </p:pic>
      <p:pic>
        <p:nvPicPr>
          <p:cNvPr id="19" name="Picture 18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1124" y="5226732"/>
            <a:ext cx="1285884" cy="1285884"/>
          </a:xfrm>
          <a:prstGeom prst="rect">
            <a:avLst/>
          </a:prstGeom>
        </p:spPr>
      </p:pic>
      <p:pic>
        <p:nvPicPr>
          <p:cNvPr id="20" name="Picture 19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8321" y="5226732"/>
            <a:ext cx="1285884" cy="1285884"/>
          </a:xfrm>
          <a:prstGeom prst="rect">
            <a:avLst/>
          </a:prstGeom>
        </p:spPr>
      </p:pic>
      <p:pic>
        <p:nvPicPr>
          <p:cNvPr id="21" name="Picture 20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7688" y="5218665"/>
            <a:ext cx="1285884" cy="1285884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7897533" y="5228758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9600" b="1">
                <a:solidFill>
                  <a:srgbClr val="0B1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ăn có số lượng là 4</a:t>
            </a:r>
          </a:p>
        </p:txBody>
      </p:sp>
      <p:pic>
        <p:nvPicPr>
          <p:cNvPr id="4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602605"/>
            <a:ext cx="1785949" cy="1571637"/>
          </a:xfrm>
        </p:spPr>
      </p:pic>
      <p:pic>
        <p:nvPicPr>
          <p:cNvPr id="7" name="Picture 6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6" y="1714488"/>
            <a:ext cx="1500198" cy="1643074"/>
          </a:xfrm>
          <a:prstGeom prst="rect">
            <a:avLst/>
          </a:prstGeom>
        </p:spPr>
      </p:pic>
      <p:pic>
        <p:nvPicPr>
          <p:cNvPr id="8" name="Picture 7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4" y="1714488"/>
            <a:ext cx="1500198" cy="1643074"/>
          </a:xfrm>
          <a:prstGeom prst="rect">
            <a:avLst/>
          </a:prstGeom>
        </p:spPr>
      </p:pic>
      <p:pic>
        <p:nvPicPr>
          <p:cNvPr id="9" name="Picture 8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20" y="1714488"/>
            <a:ext cx="1500198" cy="1643074"/>
          </a:xfrm>
          <a:prstGeom prst="rect">
            <a:avLst/>
          </a:prstGeom>
        </p:spPr>
      </p:pic>
      <p:pic>
        <p:nvPicPr>
          <p:cNvPr id="10" name="Picture 9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9786" y="4214818"/>
            <a:ext cx="1143008" cy="2143140"/>
          </a:xfrm>
          <a:prstGeom prst="rect">
            <a:avLst/>
          </a:prstGeom>
        </p:spPr>
      </p:pic>
      <p:pic>
        <p:nvPicPr>
          <p:cNvPr id="11" name="Picture 10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22" y="4214818"/>
            <a:ext cx="1143008" cy="2143140"/>
          </a:xfrm>
          <a:prstGeom prst="rect">
            <a:avLst/>
          </a:prstGeom>
        </p:spPr>
      </p:pic>
      <p:pic>
        <p:nvPicPr>
          <p:cNvPr id="12" name="Picture 11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34" y="4214818"/>
            <a:ext cx="1143008" cy="2143140"/>
          </a:xfrm>
          <a:prstGeom prst="rect">
            <a:avLst/>
          </a:prstGeom>
        </p:spPr>
      </p:pic>
      <p:pic>
        <p:nvPicPr>
          <p:cNvPr id="13" name="Picture 12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3322" y="4214818"/>
            <a:ext cx="1143008" cy="214314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096396" y="392906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87" y="1602605"/>
            <a:ext cx="1786283" cy="156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4024298" y="357166"/>
            <a:ext cx="1285884" cy="2214578"/>
          </a:xfrm>
          <a:prstGeom prst="rect">
            <a:avLst/>
          </a:prstGeom>
          <a:noFill/>
        </p:spPr>
      </p:pic>
      <p:pic>
        <p:nvPicPr>
          <p:cNvPr id="10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2738414" y="357166"/>
            <a:ext cx="1285884" cy="2214578"/>
          </a:xfrm>
          <a:prstGeom prst="rect">
            <a:avLst/>
          </a:prstGeom>
          <a:noFill/>
        </p:spPr>
      </p:pic>
      <p:pic>
        <p:nvPicPr>
          <p:cNvPr id="11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1524000" y="357166"/>
            <a:ext cx="1285884" cy="2214578"/>
          </a:xfrm>
          <a:prstGeom prst="rect">
            <a:avLst/>
          </a:prstGeom>
          <a:noFill/>
        </p:spPr>
      </p:pic>
      <p:pic>
        <p:nvPicPr>
          <p:cNvPr id="1028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8524893" y="4214818"/>
            <a:ext cx="1442155" cy="1357322"/>
          </a:xfrm>
          <a:prstGeom prst="rect">
            <a:avLst/>
          </a:prstGeom>
          <a:noFill/>
        </p:spPr>
      </p:pic>
      <p:pic>
        <p:nvPicPr>
          <p:cNvPr id="14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6453190" y="4214819"/>
            <a:ext cx="1500198" cy="1411951"/>
          </a:xfrm>
          <a:prstGeom prst="rect">
            <a:avLst/>
          </a:prstGeom>
          <a:noFill/>
        </p:spPr>
      </p:pic>
      <p:pic>
        <p:nvPicPr>
          <p:cNvPr id="15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4238612" y="4143380"/>
            <a:ext cx="1571636" cy="1479186"/>
          </a:xfrm>
          <a:prstGeom prst="rect">
            <a:avLst/>
          </a:prstGeom>
          <a:noFill/>
        </p:spPr>
      </p:pic>
      <p:pic>
        <p:nvPicPr>
          <p:cNvPr id="16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2024034" y="4286256"/>
            <a:ext cx="1518058" cy="142876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51535" y="5913404"/>
            <a:ext cx="882506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>
                <a:solidFill>
                  <a:srgbClr val="0B10E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 hãy tìm nhóm đồ vật có số lượng 5?</a:t>
            </a:r>
          </a:p>
        </p:txBody>
      </p:sp>
      <p:pic>
        <p:nvPicPr>
          <p:cNvPr id="102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6167438" y="428604"/>
            <a:ext cx="1643074" cy="1121728"/>
          </a:xfrm>
          <a:prstGeom prst="rect">
            <a:avLst/>
          </a:prstGeom>
          <a:noFill/>
        </p:spPr>
      </p:pic>
      <p:pic>
        <p:nvPicPr>
          <p:cNvPr id="1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8524892" y="500042"/>
            <a:ext cx="1643074" cy="1121728"/>
          </a:xfrm>
          <a:prstGeom prst="rect">
            <a:avLst/>
          </a:prstGeom>
          <a:noFill/>
        </p:spPr>
      </p:pic>
      <p:pic>
        <p:nvPicPr>
          <p:cNvPr id="20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5524496" y="1785926"/>
            <a:ext cx="1643074" cy="1121728"/>
          </a:xfrm>
          <a:prstGeom prst="rect">
            <a:avLst/>
          </a:prstGeom>
          <a:noFill/>
        </p:spPr>
      </p:pic>
      <p:pic>
        <p:nvPicPr>
          <p:cNvPr id="21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7239008" y="1714488"/>
            <a:ext cx="1643074" cy="1121728"/>
          </a:xfrm>
          <a:prstGeom prst="rect">
            <a:avLst/>
          </a:prstGeom>
          <a:noFill/>
        </p:spPr>
      </p:pic>
      <p:pic>
        <p:nvPicPr>
          <p:cNvPr id="22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9024926" y="1714488"/>
            <a:ext cx="1643074" cy="1121728"/>
          </a:xfrm>
          <a:prstGeom prst="rect">
            <a:avLst/>
          </a:prstGeom>
          <a:noFill/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8024826" y="2714620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000" b="1">
                <a:solidFill>
                  <a:srgbClr val="0B10E5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chơi có số lượng là 3</a:t>
            </a:r>
          </a:p>
        </p:txBody>
      </p:sp>
      <p:pic>
        <p:nvPicPr>
          <p:cNvPr id="4" name="Content Placeholder 3" descr="bup bê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5472" y="1571612"/>
            <a:ext cx="2214578" cy="2143140"/>
          </a:xfrm>
        </p:spPr>
      </p:pic>
      <p:pic>
        <p:nvPicPr>
          <p:cNvPr id="5" name="Picture 4" descr="hop lo g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78" y="1571612"/>
            <a:ext cx="2571768" cy="1785950"/>
          </a:xfrm>
          <a:prstGeom prst="rect">
            <a:avLst/>
          </a:prstGeom>
        </p:spPr>
      </p:pic>
      <p:pic>
        <p:nvPicPr>
          <p:cNvPr id="6" name="Picture 5" descr="hop lo g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22" y="1428736"/>
            <a:ext cx="2571768" cy="1785950"/>
          </a:xfrm>
          <a:prstGeom prst="rect">
            <a:avLst/>
          </a:prstGeom>
        </p:spPr>
      </p:pic>
      <p:pic>
        <p:nvPicPr>
          <p:cNvPr id="7" name="Picture 6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36" y="4500571"/>
            <a:ext cx="1643073" cy="1785950"/>
          </a:xfrm>
          <a:prstGeom prst="rect">
            <a:avLst/>
          </a:prstGeom>
        </p:spPr>
      </p:pic>
      <p:pic>
        <p:nvPicPr>
          <p:cNvPr id="8" name="Picture 7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785" y="4647372"/>
            <a:ext cx="1643073" cy="1785950"/>
          </a:xfrm>
          <a:prstGeom prst="rect">
            <a:avLst/>
          </a:prstGeom>
        </p:spPr>
      </p:pic>
      <p:pic>
        <p:nvPicPr>
          <p:cNvPr id="9" name="Picture 8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51" y="4643446"/>
            <a:ext cx="1643073" cy="178595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264352" y="4607728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1224" y="214290"/>
            <a:ext cx="7500990" cy="785818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ăn có số lượng là 2</a:t>
            </a:r>
          </a:p>
        </p:txBody>
      </p:sp>
      <p:pic>
        <p:nvPicPr>
          <p:cNvPr id="6" name="Picture 5" descr="pi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9" y="1500175"/>
            <a:ext cx="2024061" cy="1657351"/>
          </a:xfrm>
          <a:prstGeom prst="rect">
            <a:avLst/>
          </a:prstGeom>
        </p:spPr>
      </p:pic>
      <p:pic>
        <p:nvPicPr>
          <p:cNvPr id="7" name="Picture 6" descr="pi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43" y="1500175"/>
            <a:ext cx="2024061" cy="1657351"/>
          </a:xfrm>
          <a:prstGeom prst="rect">
            <a:avLst/>
          </a:prstGeom>
        </p:spPr>
      </p:pic>
      <p:pic>
        <p:nvPicPr>
          <p:cNvPr id="9" name="Content Placeholder 8" descr="nuoc ngo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720" y="1214422"/>
            <a:ext cx="1714512" cy="1928826"/>
          </a:xfrm>
        </p:spPr>
      </p:pic>
      <p:pic>
        <p:nvPicPr>
          <p:cNvPr id="11" name="Picture 10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282" y="3929066"/>
            <a:ext cx="1857388" cy="2071702"/>
          </a:xfrm>
          <a:prstGeom prst="rect">
            <a:avLst/>
          </a:prstGeom>
        </p:spPr>
      </p:pic>
      <p:pic>
        <p:nvPicPr>
          <p:cNvPr id="12" name="Picture 11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7108" y="3929066"/>
            <a:ext cx="1857388" cy="2071702"/>
          </a:xfrm>
          <a:prstGeom prst="rect">
            <a:avLst/>
          </a:prstGeom>
        </p:spPr>
      </p:pic>
      <p:pic>
        <p:nvPicPr>
          <p:cNvPr id="13" name="Picture 12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34" y="4000504"/>
            <a:ext cx="1857388" cy="207170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024958" y="142873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inh nen 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24166" y="1857365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B10E5"/>
                </a:solidFill>
                <a:latin typeface="Times New Roman" pitchFamily="18" charset="0"/>
                <a:cs typeface="Times New Roman" pitchFamily="18" charset="0"/>
              </a:rPr>
              <a:t>Trò chơi:  “Thử tài của bé”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0B10E5"/>
                </a:solidFill>
              </a:rPr>
              <a:t>Có bao nhiêu bông hoa?</a:t>
            </a:r>
          </a:p>
        </p:txBody>
      </p:sp>
      <p:pic>
        <p:nvPicPr>
          <p:cNvPr id="3074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1809720" y="1500174"/>
            <a:ext cx="1643074" cy="2500330"/>
          </a:xfrm>
          <a:prstGeom prst="rect">
            <a:avLst/>
          </a:prstGeom>
          <a:noFill/>
        </p:spPr>
      </p:pic>
      <p:pic>
        <p:nvPicPr>
          <p:cNvPr id="6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3524232" y="1500174"/>
            <a:ext cx="1643074" cy="2500330"/>
          </a:xfrm>
          <a:prstGeom prst="rect">
            <a:avLst/>
          </a:prstGeom>
          <a:noFill/>
        </p:spPr>
      </p:pic>
      <p:pic>
        <p:nvPicPr>
          <p:cNvPr id="7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5310182" y="1500174"/>
            <a:ext cx="1643074" cy="2500330"/>
          </a:xfrm>
          <a:prstGeom prst="rect">
            <a:avLst/>
          </a:prstGeom>
          <a:noFill/>
        </p:spPr>
      </p:pic>
      <p:pic>
        <p:nvPicPr>
          <p:cNvPr id="8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7096132" y="1500174"/>
            <a:ext cx="1643074" cy="2500330"/>
          </a:xfrm>
          <a:prstGeom prst="rect">
            <a:avLst/>
          </a:prstGeom>
          <a:noFill/>
        </p:spPr>
      </p:pic>
      <p:pic>
        <p:nvPicPr>
          <p:cNvPr id="9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8810644" y="1571612"/>
            <a:ext cx="1643074" cy="2500330"/>
          </a:xfrm>
          <a:prstGeom prst="rect">
            <a:avLst/>
          </a:prstGeom>
          <a:noFill/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095473" y="4786322"/>
            <a:ext cx="2057400" cy="1676400"/>
            <a:chOff x="161" y="3456"/>
            <a:chExt cx="72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WordArt 6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167306" y="4786322"/>
            <a:ext cx="1905000" cy="1676400"/>
            <a:chOff x="336" y="3456"/>
            <a:chExt cx="720" cy="62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WordArt 9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8024826" y="4786322"/>
            <a:ext cx="1981200" cy="1676400"/>
            <a:chOff x="336" y="3456"/>
            <a:chExt cx="720" cy="624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5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0B10E5"/>
                </a:solidFill>
              </a:rPr>
              <a:t>Có bao nhiêu chiếc bánh?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309786" y="4714884"/>
            <a:ext cx="2057400" cy="1676400"/>
            <a:chOff x="336" y="3456"/>
            <a:chExt cx="720" cy="624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6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21" name="Picture 20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35" y="1357298"/>
            <a:ext cx="1643075" cy="1714512"/>
          </a:xfrm>
          <a:prstGeom prst="rect">
            <a:avLst/>
          </a:prstGeom>
        </p:spPr>
      </p:pic>
      <p:pic>
        <p:nvPicPr>
          <p:cNvPr id="22" name="Picture 21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75" y="1357298"/>
            <a:ext cx="1643075" cy="1714512"/>
          </a:xfrm>
          <a:prstGeom prst="rect">
            <a:avLst/>
          </a:prstGeom>
        </p:spPr>
      </p:pic>
      <p:pic>
        <p:nvPicPr>
          <p:cNvPr id="23" name="Picture 22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3" y="1357298"/>
            <a:ext cx="1643075" cy="1714512"/>
          </a:xfrm>
          <a:prstGeom prst="rect">
            <a:avLst/>
          </a:prstGeom>
        </p:spPr>
      </p:pic>
      <p:pic>
        <p:nvPicPr>
          <p:cNvPr id="24" name="Picture 23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93" y="1357298"/>
            <a:ext cx="1643075" cy="1714512"/>
          </a:xfrm>
          <a:prstGeom prst="rect">
            <a:avLst/>
          </a:prstGeom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4952992" y="4643446"/>
            <a:ext cx="1981200" cy="1676400"/>
            <a:chOff x="336" y="3456"/>
            <a:chExt cx="720" cy="624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7810512" y="4714884"/>
            <a:ext cx="1905000" cy="1676400"/>
            <a:chOff x="336" y="3456"/>
            <a:chExt cx="720" cy="624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56" y="0"/>
            <a:ext cx="6000792" cy="64291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B10E5"/>
                </a:solidFill>
              </a:rPr>
              <a:t>Tìm bao nhiêu quả táo?</a:t>
            </a:r>
          </a:p>
        </p:txBody>
      </p:sp>
      <p:pic>
        <p:nvPicPr>
          <p:cNvPr id="23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2666976" y="1285860"/>
            <a:ext cx="1571636" cy="1750230"/>
          </a:xfrm>
          <a:prstGeom prst="rect">
            <a:avLst/>
          </a:prstGeom>
          <a:noFill/>
        </p:spPr>
      </p:pic>
      <p:pic>
        <p:nvPicPr>
          <p:cNvPr id="28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5238744" y="1357298"/>
            <a:ext cx="1571636" cy="1750230"/>
          </a:xfrm>
          <a:prstGeom prst="rect">
            <a:avLst/>
          </a:prstGeom>
          <a:noFill/>
        </p:spPr>
      </p:pic>
      <p:pic>
        <p:nvPicPr>
          <p:cNvPr id="35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7881950" y="1357298"/>
            <a:ext cx="1571636" cy="1750230"/>
          </a:xfrm>
          <a:prstGeom prst="rect">
            <a:avLst/>
          </a:prstGeom>
          <a:noFill/>
        </p:spPr>
      </p:pic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2166910" y="4286256"/>
            <a:ext cx="1981200" cy="1676400"/>
            <a:chOff x="336" y="3456"/>
            <a:chExt cx="720" cy="624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4738678" y="4286256"/>
            <a:ext cx="2057400" cy="1676400"/>
            <a:chOff x="161" y="3456"/>
            <a:chExt cx="720" cy="624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7453322" y="4286256"/>
            <a:ext cx="2057400" cy="1676400"/>
            <a:chOff x="161" y="3456"/>
            <a:chExt cx="720" cy="624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7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464" y="908720"/>
            <a:ext cx="10369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I. Mục đích yêu cầu</a:t>
            </a:r>
          </a:p>
          <a:p>
            <a:pPr>
              <a:defRPr/>
            </a:pPr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1.Kiến thức:</a:t>
            </a:r>
            <a:r>
              <a:rPr lang="en-US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>
                <a:solidFill>
                  <a:srgbClr val="0B10E5"/>
                </a:solidFill>
                <a:latin typeface="+mj-lt"/>
              </a:rPr>
              <a:t>Trẻ biết đếm xác định nhóm đối tượng trong phạm vi 5.</a:t>
            </a:r>
            <a:endParaRPr lang="vi-VN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2.Kỹ năng:</a:t>
            </a:r>
            <a:endParaRPr lang="en-US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Luyện kỹ năng quan sát, ghi nhớ có chủ định.</a:t>
            </a: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Rèn cho trẻ kỹ năng đếm xác định nhóm đối tượng trong phạm vi 5.</a:t>
            </a: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Ôn kĩ năng xếp tương ứng 1-1.</a:t>
            </a:r>
            <a:endParaRPr lang="vi-VN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3. Thái độ:</a:t>
            </a:r>
            <a:endParaRPr lang="en-US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Trẻ hứng thú tham gia vào hoạt động.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3082" y="1052736"/>
            <a:ext cx="8761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altLang="vi-VN" sz="40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1.Ổn định tổ chức:</a:t>
            </a:r>
          </a:p>
          <a:p>
            <a:pPr marL="342900" indent="-342900" algn="ctr">
              <a:defRPr/>
            </a:pPr>
            <a:r>
              <a:rPr lang="en-US" alt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 và trẻ hát bài hát: “Tập đếm”</a:t>
            </a:r>
          </a:p>
        </p:txBody>
      </p:sp>
      <p:pic>
        <p:nvPicPr>
          <p:cNvPr id="9" name="TapDem-NguyetHang_4eqm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1544" y="980728"/>
            <a:ext cx="861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2.Phương pháp và hình thức tổ chức:</a:t>
            </a:r>
          </a:p>
          <a:p>
            <a:pPr marL="342900" indent="-342900"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* Ôn nhận biết mối quan hệ nhiều hơn - ít hơn: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altLang="vi-VN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9656" y="1412776"/>
            <a:ext cx="7254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“Ai nhanh nhất”</a:t>
            </a:r>
            <a:r>
              <a:rPr lang="en-US" altLang="vi-VN" sz="280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67408" y="642918"/>
            <a:ext cx="4401100" cy="3995682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8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1023902" y="821513"/>
            <a:ext cx="1571636" cy="1428760"/>
          </a:xfrm>
          <a:prstGeom prst="rect">
            <a:avLst/>
          </a:prstGeom>
        </p:spPr>
      </p:pic>
      <p:pic>
        <p:nvPicPr>
          <p:cNvPr id="9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3025242" y="837681"/>
            <a:ext cx="1410343" cy="1428760"/>
          </a:xfrm>
          <a:prstGeom prst="rect">
            <a:avLst/>
          </a:prstGeom>
        </p:spPr>
      </p:pic>
      <p:pic>
        <p:nvPicPr>
          <p:cNvPr id="10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1067219" y="2708610"/>
            <a:ext cx="1504555" cy="1428760"/>
          </a:xfrm>
          <a:prstGeom prst="rect">
            <a:avLst/>
          </a:prstGeom>
        </p:spPr>
      </p:pic>
      <p:pic>
        <p:nvPicPr>
          <p:cNvPr id="11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3000403" y="2708610"/>
            <a:ext cx="1477784" cy="1428760"/>
          </a:xfrm>
          <a:prstGeom prst="rect">
            <a:avLst/>
          </a:prstGeom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757227" y="642919"/>
            <a:ext cx="4625053" cy="3962301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15" name="Picture 14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1205" y="2813560"/>
            <a:ext cx="1030594" cy="1357322"/>
          </a:xfrm>
          <a:prstGeom prst="rect">
            <a:avLst/>
          </a:prstGeom>
        </p:spPr>
      </p:pic>
      <p:pic>
        <p:nvPicPr>
          <p:cNvPr id="16" name="Picture 15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4538" y="783416"/>
            <a:ext cx="1479023" cy="1678480"/>
          </a:xfrm>
          <a:prstGeom prst="rect">
            <a:avLst/>
          </a:prstGeom>
        </p:spPr>
      </p:pic>
      <p:pic>
        <p:nvPicPr>
          <p:cNvPr id="17" name="Picture 16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8956" y="2798703"/>
            <a:ext cx="1058303" cy="1357322"/>
          </a:xfrm>
          <a:prstGeom prst="rect">
            <a:avLst/>
          </a:prstGeom>
        </p:spPr>
      </p:pic>
      <p:pic>
        <p:nvPicPr>
          <p:cNvPr id="18" name="Picture 17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1173" y="2798703"/>
            <a:ext cx="1113837" cy="1411661"/>
          </a:xfrm>
          <a:prstGeom prst="rect">
            <a:avLst/>
          </a:prstGeom>
        </p:spPr>
      </p:pic>
      <p:pic>
        <p:nvPicPr>
          <p:cNvPr id="19" name="Picture 18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201" y="837680"/>
            <a:ext cx="1385363" cy="16678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71709" y="4605220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81950" y="4638600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557681" y="5882887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7408" y="642917"/>
            <a:ext cx="5114278" cy="4315829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513834" y="623403"/>
            <a:ext cx="4901104" cy="4335344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89723" y="5045819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53709" y="5045819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163813" y="5996274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ít hơn</a:t>
            </a:r>
          </a:p>
        </p:txBody>
      </p:sp>
      <p:pic>
        <p:nvPicPr>
          <p:cNvPr id="23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79204" y="1044431"/>
            <a:ext cx="2056506" cy="1606498"/>
          </a:xfrm>
        </p:spPr>
      </p:pic>
      <p:pic>
        <p:nvPicPr>
          <p:cNvPr id="24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880" y="1044431"/>
            <a:ext cx="2097788" cy="1606498"/>
          </a:xfrm>
          <a:prstGeom prst="rect">
            <a:avLst/>
          </a:prstGeom>
        </p:spPr>
      </p:pic>
      <p:pic>
        <p:nvPicPr>
          <p:cNvPr id="25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833" y="3335760"/>
            <a:ext cx="2166194" cy="1428760"/>
          </a:xfrm>
          <a:prstGeom prst="rect">
            <a:avLst/>
          </a:prstGeom>
        </p:spPr>
      </p:pic>
      <p:pic>
        <p:nvPicPr>
          <p:cNvPr id="26" name="Picture 25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4480" y="875322"/>
            <a:ext cx="1916322" cy="1500198"/>
          </a:xfrm>
          <a:prstGeom prst="rect">
            <a:avLst/>
          </a:prstGeom>
        </p:spPr>
      </p:pic>
      <p:pic>
        <p:nvPicPr>
          <p:cNvPr id="27" name="Picture 26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6664" y="928670"/>
            <a:ext cx="1900708" cy="1500198"/>
          </a:xfrm>
          <a:prstGeom prst="rect">
            <a:avLst/>
          </a:prstGeom>
        </p:spPr>
      </p:pic>
      <p:pic>
        <p:nvPicPr>
          <p:cNvPr id="28" name="Picture 27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6778" y="2970997"/>
            <a:ext cx="1870794" cy="1599296"/>
          </a:xfrm>
          <a:prstGeom prst="rect">
            <a:avLst/>
          </a:prstGeom>
        </p:spPr>
      </p:pic>
      <p:pic>
        <p:nvPicPr>
          <p:cNvPr id="29" name="Picture 28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728" y="2998451"/>
            <a:ext cx="1983643" cy="15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9108" y="492636"/>
            <a:ext cx="4564803" cy="4304516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40016" y="492636"/>
            <a:ext cx="4825676" cy="4298250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87576" y="4873325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7742" y="5072625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738546" y="5643578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</a:p>
        </p:txBody>
      </p:sp>
      <p:pic>
        <p:nvPicPr>
          <p:cNvPr id="19" name="Picture 18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543" y="859803"/>
            <a:ext cx="1643074" cy="1571636"/>
          </a:xfrm>
          <a:prstGeom prst="rect">
            <a:avLst/>
          </a:prstGeom>
        </p:spPr>
      </p:pic>
      <p:pic>
        <p:nvPicPr>
          <p:cNvPr id="30" name="Picture 29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543" y="2926932"/>
            <a:ext cx="1643074" cy="1571636"/>
          </a:xfrm>
          <a:prstGeom prst="rect">
            <a:avLst/>
          </a:prstGeom>
        </p:spPr>
      </p:pic>
      <p:pic>
        <p:nvPicPr>
          <p:cNvPr id="32" name="Picture 31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7798" y="2897691"/>
            <a:ext cx="1643074" cy="1571636"/>
          </a:xfrm>
          <a:prstGeom prst="rect">
            <a:avLst/>
          </a:prstGeom>
        </p:spPr>
      </p:pic>
      <p:pic>
        <p:nvPicPr>
          <p:cNvPr id="33" name="Content Placeholder 3" descr="chu-tue-mat-na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971933" y="880033"/>
            <a:ext cx="1736596" cy="1643074"/>
          </a:xfrm>
        </p:spPr>
      </p:pic>
      <p:pic>
        <p:nvPicPr>
          <p:cNvPr id="34" name="Content Placeholder 3" descr="chu-tue-mat-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0567" y="2869788"/>
            <a:ext cx="1781884" cy="1685923"/>
          </a:xfrm>
          <a:prstGeom prst="rect">
            <a:avLst/>
          </a:prstGeom>
        </p:spPr>
      </p:pic>
      <p:pic>
        <p:nvPicPr>
          <p:cNvPr id="35" name="Content Placeholder 3" descr="chu-tue-mat-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6928" y="863977"/>
            <a:ext cx="1736596" cy="1643074"/>
          </a:xfrm>
          <a:prstGeom prst="rect">
            <a:avLst/>
          </a:prstGeom>
        </p:spPr>
      </p:pic>
      <p:pic>
        <p:nvPicPr>
          <p:cNvPr id="36" name="Picture 35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7798" y="857742"/>
            <a:ext cx="164307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5640" y="1196752"/>
            <a:ext cx="6888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“Thi xem ai nhanh”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4&quot;/&gt;&lt;property id=&quot;20307&quot; value=&quot;258&quot;/&gt;&lt;/object&gt;&lt;object type=&quot;3&quot; unique_id=&quot;10006&quot;&gt;&lt;property id=&quot;20148&quot; value=&quot;5&quot;/&gt;&lt;property id=&quot;20300&quot; value=&quot;Slide 13 - &amp;quot;Bé hãy tìm nhóm đồ ăn có số lượng là 4&amp;quot;&quot;/&gt;&lt;property id=&quot;20307&quot; value=&quot;259&quot;/&gt;&lt;/object&gt;&lt;object type=&quot;3&quot; unique_id=&quot;10007&quot;&gt;&lt;property id=&quot;20148&quot; value=&quot;5&quot;/&gt;&lt;property id=&quot;20300&quot; value=&quot;Slide 15 - &amp;quot;Bé hãy tìm nhóm đồ chơi có số lượng là 3&amp;quot;&quot;/&gt;&lt;property id=&quot;20307&quot; value=&quot;260&quot;/&gt;&lt;/object&gt;&lt;object type=&quot;3&quot; unique_id=&quot;10008&quot;&gt;&lt;property id=&quot;20148&quot; value=&quot;5&quot;/&gt;&lt;property id=&quot;20300&quot; value=&quot;Slide 16 - &amp;quot;Bé hãy tìm nhóm đồ ăn có số lượng là 2&amp;quot;&quot;/&gt;&lt;property id=&quot;20307&quot; value=&quot;257&quot;/&gt;&lt;/object&gt;&lt;object type=&quot;3&quot; unique_id=&quot;10073&quot;&gt;&lt;property id=&quot;20148&quot; value=&quot;5&quot;/&gt;&lt;property id=&quot;20300&quot; value=&quot;Slide 18 - &amp;quot;Có bao nhiêu bông hoa?&amp;quot;&quot;/&gt;&lt;property id=&quot;20307&quot; value=&quot;262&quot;/&gt;&lt;/object&gt;&lt;object type=&quot;3&quot; unique_id=&quot;10074&quot;&gt;&lt;property id=&quot;20148&quot; value=&quot;5&quot;/&gt;&lt;property id=&quot;20300&quot; value=&quot;Slide 19 - &amp;quot;Có bao nhiêu chiếc bánh?&amp;quot;&quot;/&gt;&lt;property id=&quot;20307&quot; value=&quot;263&quot;/&gt;&lt;/object&gt;&lt;object type=&quot;3&quot; unique_id=&quot;10145&quot;&gt;&lt;property id=&quot;20148&quot; value=&quot;5&quot;/&gt;&lt;property id=&quot;20300&quot; value=&quot;Slide 20 - &amp;quot;Tìm bao nhiêu quả táo?&amp;quot;&quot;/&gt;&lt;property id=&quot;20307&quot; value=&quot;264&quot;/&gt;&lt;/object&gt;&lt;object type=&quot;3&quot; unique_id=&quot;10146&quot;&gt;&lt;property id=&quot;20148&quot; value=&quot;5&quot;/&gt;&lt;property id=&quot;20300&quot; value=&quot;Slide 21&quot;/&gt;&lt;property id=&quot;20307&quot; value=&quot;265&quot;/&gt;&lt;/object&gt;&lt;object type=&quot;3&quot; unique_id=&quot;10416&quot;&gt;&lt;property id=&quot;20148&quot; value=&quot;5&quot;/&gt;&lt;property id=&quot;20300&quot; value=&quot;Slide 12 - &amp;quot;Bé hãy tìm nhóm đồ chơi có số lượng là 5&amp;quot;&quot;/&gt;&lt;property id=&quot;20307&quot; value=&quot;270&quot;/&gt;&lt;/object&gt;&lt;object type=&quot;3&quot; unique_id=&quot;10633&quot;&gt;&lt;property id=&quot;20148&quot; value=&quot;5&quot;/&gt;&lt;property id=&quot;20300&quot; value=&quot;Slide 1&quot;/&gt;&lt;property id=&quot;20307&quot; value=&quot;274&quot;/&gt;&lt;/object&gt;&lt;object type=&quot;3&quot; unique_id=&quot;10634&quot;&gt;&lt;property id=&quot;20148&quot; value=&quot;5&quot;/&gt;&lt;property id=&quot;20300&quot; value=&quot;Slide 2&quot;/&gt;&lt;property id=&quot;20307&quot; value=&quot;275&quot;/&gt;&lt;/object&gt;&lt;object type=&quot;3&quot; unique_id=&quot;10635&quot;&gt;&lt;property id=&quot;20148&quot; value=&quot;5&quot;/&gt;&lt;property id=&quot;20300&quot; value=&quot;Slide 3&quot;/&gt;&lt;property id=&quot;20307&quot; value=&quot;276&quot;/&gt;&lt;/object&gt;&lt;object type=&quot;3&quot; unique_id=&quot;10636&quot;&gt;&lt;property id=&quot;20148&quot; value=&quot;5&quot;/&gt;&lt;property id=&quot;20300&quot; value=&quot;Slide 4&quot;/&gt;&lt;property id=&quot;20307&quot; value=&quot;277&quot;/&gt;&lt;/object&gt;&lt;object type=&quot;3&quot; unique_id=&quot;10637&quot;&gt;&lt;property id=&quot;20148&quot; value=&quot;5&quot;/&gt;&lt;property id=&quot;20300&quot; value=&quot;Slide 5&quot;/&gt;&lt;property id=&quot;20307&quot; value=&quot;278&quot;/&gt;&lt;/object&gt;&lt;object type=&quot;3&quot; unique_id=&quot;10638&quot;&gt;&lt;property id=&quot;20148&quot; value=&quot;5&quot;/&gt;&lt;property id=&quot;20300&quot; value=&quot;Slide 6&quot;/&gt;&lt;property id=&quot;20307&quot; value=&quot;279&quot;/&gt;&lt;/object&gt;&lt;object type=&quot;3&quot; unique_id=&quot;10639&quot;&gt;&lt;property id=&quot;20148&quot; value=&quot;5&quot;/&gt;&lt;property id=&quot;20300&quot; value=&quot;Slide 7&quot;/&gt;&lt;property id=&quot;20307&quot; value=&quot;280&quot;/&gt;&lt;/object&gt;&lt;object type=&quot;3&quot; unique_id=&quot;10641&quot;&gt;&lt;property id=&quot;20148&quot; value=&quot;5&quot;/&gt;&lt;property id=&quot;20300&quot; value=&quot;Slide 11&quot;/&gt;&lt;property id=&quot;20307&quot; value=&quot;281&quot;/&gt;&lt;/object&gt;&lt;object type=&quot;3&quot; unique_id=&quot;10642&quot;&gt;&lt;property id=&quot;20148&quot; value=&quot;5&quot;/&gt;&lt;property id=&quot;20300&quot; value=&quot;Slide 17&quot;/&gt;&lt;property id=&quot;20307&quot; value=&quot;282&quot;/&gt;&lt;/object&gt;&lt;object type=&quot;3&quot; unique_id=&quot;10850&quot;&gt;&lt;property id=&quot;20148&quot; value=&quot;5&quot;/&gt;&lt;property id=&quot;20300&quot; value=&quot;Slide 8 - &amp;quot;Nhóm nào nhiều hơn&amp;quot;&quot;/&gt;&lt;property id=&quot;20307&quot; value=&quot;284&quot;/&gt;&lt;/object&gt;&lt;object type=&quot;3&quot; unique_id=&quot;10851&quot;&gt;&lt;property id=&quot;20148&quot; value=&quot;5&quot;/&gt;&lt;property id=&quot;20300&quot; value=&quot;Slide 9 - &amp;quot;Nhóm nào ít hơn&amp;quot;&quot;/&gt;&lt;property id=&quot;20307&quot; value=&quot;285&quot;/&gt;&lt;/object&gt;&lt;object type=&quot;3&quot; unique_id=&quot;10852&quot;&gt;&lt;property id=&quot;20148&quot; value=&quot;5&quot;/&gt;&lt;property id=&quot;20300&quot; value=&quot;Slide 10 - &amp;quot;Nhóm nào nhiều hơn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301</Words>
  <Application>Microsoft Office PowerPoint</Application>
  <PresentationFormat>Widescreen</PresentationFormat>
  <Paragraphs>53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nào nhiều hơn</vt:lpstr>
      <vt:lpstr>Nhóm nào ít hơn</vt:lpstr>
      <vt:lpstr>Nhóm nào nhiều hơn</vt:lpstr>
      <vt:lpstr>PowerPoint Presentation</vt:lpstr>
      <vt:lpstr>Bé hãy tìm nhóm đồ chơi có số lượng là 5</vt:lpstr>
      <vt:lpstr>Bé hãy tìm nhóm đồ ăn có số lượng là 4</vt:lpstr>
      <vt:lpstr>PowerPoint Presentation</vt:lpstr>
      <vt:lpstr>Bé hãy tìm nhóm đồ chơi có số lượng là 3</vt:lpstr>
      <vt:lpstr>Bé hãy tìm nhóm đồ ăn có số lượng là 2</vt:lpstr>
      <vt:lpstr>PowerPoint Presentation</vt:lpstr>
      <vt:lpstr>Có bao nhiêu bông hoa?</vt:lpstr>
      <vt:lpstr>Có bao nhiêu chiếc bánh?</vt:lpstr>
      <vt:lpstr>Tìm bao nhiêu quả táo?</vt:lpstr>
      <vt:lpstr>PowerPoint Presentation</vt:lpstr>
    </vt:vector>
  </TitlesOfParts>
  <Company>Truong MN Son 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“Ai giỏi nhất”</dc:title>
  <dc:creator>Admin</dc:creator>
  <cp:lastModifiedBy>lethingoc lê</cp:lastModifiedBy>
  <cp:revision>90</cp:revision>
  <dcterms:created xsi:type="dcterms:W3CDTF">2018-09-22T06:26:01Z</dcterms:created>
  <dcterms:modified xsi:type="dcterms:W3CDTF">2025-03-04T12:32:07Z</dcterms:modified>
</cp:coreProperties>
</file>