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390" r:id="rId2"/>
    <p:sldId id="392" r:id="rId3"/>
    <p:sldId id="391" r:id="rId4"/>
    <p:sldId id="394" r:id="rId5"/>
    <p:sldId id="393" r:id="rId6"/>
    <p:sldId id="294" r:id="rId7"/>
    <p:sldId id="305" r:id="rId8"/>
    <p:sldId id="363" r:id="rId9"/>
    <p:sldId id="301" r:id="rId10"/>
    <p:sldId id="308" r:id="rId11"/>
    <p:sldId id="307" r:id="rId12"/>
    <p:sldId id="310" r:id="rId13"/>
    <p:sldId id="298" r:id="rId14"/>
    <p:sldId id="313" r:id="rId15"/>
    <p:sldId id="315" r:id="rId16"/>
    <p:sldId id="317" r:id="rId17"/>
    <p:sldId id="319" r:id="rId18"/>
    <p:sldId id="335" r:id="rId19"/>
    <p:sldId id="337" r:id="rId20"/>
    <p:sldId id="339" r:id="rId21"/>
    <p:sldId id="383" r:id="rId22"/>
    <p:sldId id="389" r:id="rId23"/>
    <p:sldId id="321" r:id="rId24"/>
    <p:sldId id="330" r:id="rId25"/>
    <p:sldId id="342" r:id="rId26"/>
    <p:sldId id="344" r:id="rId27"/>
    <p:sldId id="346" r:id="rId28"/>
    <p:sldId id="348" r:id="rId29"/>
    <p:sldId id="361" r:id="rId30"/>
    <p:sldId id="350" r:id="rId31"/>
    <p:sldId id="352" r:id="rId32"/>
    <p:sldId id="355" r:id="rId33"/>
    <p:sldId id="356" r:id="rId34"/>
    <p:sldId id="382" r:id="rId35"/>
    <p:sldId id="357" r:id="rId36"/>
    <p:sldId id="367" r:id="rId37"/>
    <p:sldId id="378" r:id="rId38"/>
    <p:sldId id="377" r:id="rId39"/>
    <p:sldId id="380" r:id="rId40"/>
    <p:sldId id="362" r:id="rId41"/>
    <p:sldId id="359" r:id="rId42"/>
  </p:sldIdLst>
  <p:sldSz cx="12192000" cy="6858000"/>
  <p:notesSz cx="6858000" cy="9144000"/>
  <p:embeddedFontLst>
    <p:embeddedFont>
      <p:font typeface="#9Slide03 IcielPanton Black" panose="020B0604020202020204" charset="0"/>
      <p:bold r:id="rId43"/>
    </p:embeddedFont>
    <p:embeddedFont>
      <p:font typeface=".VnArial" panose="020B7200000000000000" pitchFamily="34" charset="0"/>
      <p:regular r:id="rId44"/>
      <p:bold r:id="rId45"/>
      <p:italic r:id="rId46"/>
      <p:boldItalic r:id="rId47"/>
    </p:embeddedFont>
    <p:embeddedFont>
      <p:font typeface=".VnArial Narrow" panose="020B7200000000000000" pitchFamily="34" charset="0"/>
      <p:regular r:id="rId48"/>
      <p:bold r:id="rId49"/>
      <p:italic r:id="rId50"/>
    </p:embeddedFont>
    <p:embeddedFont>
      <p:font typeface=".VnAvant" panose="020B7200000000000000" pitchFamily="34" charset="0"/>
      <p:regular r:id="rId51"/>
      <p:bold r:id="rId52"/>
      <p:italic r:id="rId53"/>
      <p:boldItalic r:id="rId54"/>
    </p:embeddedFont>
    <p:embeddedFont>
      <p:font typeface=".VnTime" panose="020B7200000000000000" pitchFamily="34" charset="0"/>
      <p:regular r:id="rId55"/>
      <p:bold r:id="rId56"/>
      <p:italic r:id="rId57"/>
      <p:boldItalic r:id="rId58"/>
    </p:embeddedFont>
    <p:embeddedFont>
      <p:font typeface=".VnTimeH" panose="020B7200000000000000" pitchFamily="34" charset="0"/>
      <p:regular r:id="rId59"/>
      <p:bold r:id="rId60"/>
      <p:italic r:id="rId61"/>
      <p:boldItalic r:id="rId62"/>
    </p:embeddedFont>
    <p:embeddedFont>
      <p:font typeface="HP001 4 hàng" panose="020B0604020202020204" charset="0"/>
      <p:regular r:id="rId63"/>
    </p:embeddedFont>
    <p:embeddedFont>
      <p:font typeface="HP001 5 hàng" panose="020B0604020202020204" charset="0"/>
      <p:bold r:id="rId6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187A"/>
    <a:srgbClr val="BBE0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95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font" Target="fonts/font13.fntdata"/><Relationship Id="rId63" Type="http://schemas.openxmlformats.org/officeDocument/2006/relationships/font" Target="fonts/font21.fntdata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font" Target="fonts/font16.fntdata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7.fntdata"/><Relationship Id="rId57" Type="http://schemas.openxmlformats.org/officeDocument/2006/relationships/font" Target="fonts/font15.fntdata"/><Relationship Id="rId61" Type="http://schemas.openxmlformats.org/officeDocument/2006/relationships/font" Target="fonts/font1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60" Type="http://schemas.openxmlformats.org/officeDocument/2006/relationships/font" Target="fonts/font18.fntdata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font" Target="fonts/font14.fntdata"/><Relationship Id="rId64" Type="http://schemas.openxmlformats.org/officeDocument/2006/relationships/font" Target="fonts/font22.fntdata"/><Relationship Id="rId8" Type="http://schemas.openxmlformats.org/officeDocument/2006/relationships/slide" Target="slides/slide7.xml"/><Relationship Id="rId51" Type="http://schemas.openxmlformats.org/officeDocument/2006/relationships/font" Target="fonts/font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59" Type="http://schemas.openxmlformats.org/officeDocument/2006/relationships/font" Target="fonts/font17.fntdata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2.fntdata"/><Relationship Id="rId62" Type="http://schemas.openxmlformats.org/officeDocument/2006/relationships/font" Target="fonts/font20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D2C7D-FCC4-4389-9823-8CF8864441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CFFE70-702E-4BAA-B9F2-43347BB259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C3061C-9137-43FE-B317-D38F2331E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8545B-16A9-4FB0-807A-BF09CA30F533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413F3E-2C00-4A45-9200-E9A5BCDE1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146079-AA9B-4D17-AA56-6B233E492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B347-F39A-4864-8133-01A9AE59CE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6191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FC907-0B88-4351-9BD2-17DBB96EF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E542E4-F189-4209-8EAF-CB8CECB5F1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135F81-7BFD-44C3-861F-75E2815A8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8545B-16A9-4FB0-807A-BF09CA30F533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9B780A-981F-4D4E-95A6-EC71FD495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CE6545-29ED-48FA-9AEE-8A6EFB28E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B347-F39A-4864-8133-01A9AE59CE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2629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AE58749-A9A4-4EEB-92CE-070DDAAC5E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527815-3C4B-432B-94A0-C928088B91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2983CA-D73C-465A-99C3-A49C1BB65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8545B-16A9-4FB0-807A-BF09CA30F533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DD60F0-05E5-4355-B2CC-AA6C51DF6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B3225C-F5EA-4A9E-8242-40F0BAC52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B347-F39A-4864-8133-01A9AE59CE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881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8F116-894F-4D45-892A-5B324BF18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041D00-CF79-4ABA-AB82-D3DE329149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2751F-9F80-4916-A295-AF7219A1F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8545B-16A9-4FB0-807A-BF09CA30F533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C3072A-A6DA-43DA-8A64-94EDB3314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38A416-1F00-4AC2-912D-C11DC7BFC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B347-F39A-4864-8133-01A9AE59CE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37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7CF365-4D82-4347-A037-AF58D0B88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986D23-6E55-4C7B-8A6C-27A7873A84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093C0C-0A99-4C6E-8CF7-94AB8BD09D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8545B-16A9-4FB0-807A-BF09CA30F533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D34F2-8F7A-41B7-941F-F83946B8D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578B6A-C9CD-4F77-AE24-C88AFCC67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B347-F39A-4864-8133-01A9AE59CE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629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8DD27-C58C-453A-A6D1-34392295C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EAAA72-7CBD-4476-B95E-B46C61C4F1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DC6B27-6A3B-4218-AB47-429F8DFD57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61907F-745A-4DAE-A476-97553ABE2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8545B-16A9-4FB0-807A-BF09CA30F533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EFD989-08E3-43D2-8211-9AF946182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400A32-BCFA-45F1-B8BD-BF220B4D2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B347-F39A-4864-8133-01A9AE59CE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19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B2F44-5D60-46B4-8D36-82EA1A875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2C57BD-0528-409C-841C-B7739357B7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6D057A-3D48-4761-B983-635D93D070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647E89-99D1-4A2D-B01B-CA9B6209BC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A28435-024F-4FEC-8917-5F6EDB738A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BE04C8-636C-41AC-B0CA-065C024C9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8545B-16A9-4FB0-807A-BF09CA30F533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F55F34-EC71-4543-ADC7-23C0E7D29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90B4CB-87D4-491F-8E55-4F5354434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B347-F39A-4864-8133-01A9AE59CE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486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8B5FB-DB71-45C2-8DF3-7935001F9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AA67D0-555A-4049-B601-BC59B0135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8545B-16A9-4FB0-807A-BF09CA30F533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33CF57-DBEF-42CE-9B59-B80277FDD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055179-E07B-4578-87F3-A4E315F38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B347-F39A-4864-8133-01A9AE59CE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031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2F5130-7491-491C-879E-F735DD485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8545B-16A9-4FB0-807A-BF09CA30F533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452EAC-9FDC-4469-9DB3-2D74FF3CB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80C94B-A2CC-4C03-9791-8A9DFDE9D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B347-F39A-4864-8133-01A9AE59CE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178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1F225-28D4-4C42-A5BD-4A5E19BC3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1A94BD-DE5F-46F4-94F5-CD1CAFA55A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86682E-71BF-49DA-BDB4-9B3037CEAA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58F300-C7D2-4E6D-9AF8-27948E5F3D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8545B-16A9-4FB0-807A-BF09CA30F533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EC4163-BBF0-49F1-B7BD-0B35A4A4F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7A7B08-F905-45FA-B714-69A53173E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B347-F39A-4864-8133-01A9AE59CE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098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F088D-7EA3-4E95-8EA4-34EAECBA3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52D730-F022-4418-A038-A4CEC9C87A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9E987A-7BF6-4CAC-8D64-10108407E5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8EEE98-2B4D-4A79-8325-FE333AF58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8545B-16A9-4FB0-807A-BF09CA30F533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6B4690-5ED4-487E-BE5B-F30715163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C87006-7640-4986-8612-833876DF9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B347-F39A-4864-8133-01A9AE59CE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037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BCF705-AFF1-4FF0-9ED2-6A3D0AE76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16F075-927F-45F1-B18C-C05EB28508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F8F6BA-76A5-4A94-B9B6-6BCA3F76A0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78545B-16A9-4FB0-807A-BF09CA30F533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C558F7-618E-4265-B654-7B1135C997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C9B398-57E0-4016-84B5-40B8F4C8D8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B347-F39A-4864-8133-01A9AE59CE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868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7.png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ải 35 slide và hình nền Powerpoint mùa xuân độc đáo miễn phí">
            <a:extLst>
              <a:ext uri="{FF2B5EF4-FFF2-40B4-BE49-F238E27FC236}">
                <a16:creationId xmlns:a16="http://schemas.microsoft.com/office/drawing/2014/main" id="{E8217E30-CD64-3179-80C8-40AA4B8F3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12192000" cy="7305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4">
            <a:extLst>
              <a:ext uri="{FF2B5EF4-FFF2-40B4-BE49-F238E27FC236}">
                <a16:creationId xmlns:a16="http://schemas.microsoft.com/office/drawing/2014/main" id="{9F2B9C31-1DDC-BD7C-91C9-26E202E762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2013" y="3471863"/>
            <a:ext cx="538797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0" b="1" dirty="0">
                <a:solidFill>
                  <a:srgbClr val="C00000"/>
                </a:solidFill>
                <a:latin typeface=".VnAvant" panose="020B7200000000000000" pitchFamily="34" charset="0"/>
              </a:rPr>
              <a:t>l - m - n</a:t>
            </a: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8BE45587-E135-E724-0C52-325044ED67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9809" y="5342630"/>
            <a:ext cx="618172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Hoàng </a:t>
            </a:r>
            <a:r>
              <a:rPr lang="en-US" alt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alt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US" altLang="en-US" sz="24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en-US" alt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alt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5-6 </a:t>
            </a:r>
            <a:r>
              <a:rPr lang="en-US" alt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altLang="en-US" sz="2400" b="1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B0249723-1F54-0B1D-920D-DEA3AF775A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7019" y="332733"/>
            <a:ext cx="65579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THƯỢNG THANH</a:t>
            </a:r>
          </a:p>
        </p:txBody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id="{4632B9B2-EE0E-67DE-51C9-A08C32A5B1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7257" y="2205619"/>
            <a:ext cx="7837487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solidFill>
                  <a:srgbClr val="C00000"/>
                </a:solidFill>
                <a:latin typeface=".VnTimeH" panose="020B7200000000000000" pitchFamily="34" charset="0"/>
              </a:rPr>
              <a:t>LµM QUEN </a:t>
            </a:r>
            <a:r>
              <a:rPr lang="en-US" altLang="en-US" sz="4800" b="1" dirty="0" err="1">
                <a:solidFill>
                  <a:srgbClr val="C00000"/>
                </a:solidFill>
                <a:latin typeface=".VnTimeH" panose="020B7200000000000000" pitchFamily="34" charset="0"/>
              </a:rPr>
              <a:t>VíI</a:t>
            </a:r>
            <a:r>
              <a:rPr lang="en-US" altLang="en-US" sz="4800" b="1" dirty="0">
                <a:solidFill>
                  <a:srgbClr val="C00000"/>
                </a:solidFill>
                <a:latin typeface=".VnTimeH" panose="020B7200000000000000" pitchFamily="34" charset="0"/>
              </a:rPr>
              <a:t> CH÷ C¸I</a:t>
            </a:r>
          </a:p>
        </p:txBody>
      </p:sp>
    </p:spTree>
    <p:extLst>
      <p:ext uri="{BB962C8B-B14F-4D97-AF65-F5344CB8AC3E}">
        <p14:creationId xmlns:p14="http://schemas.microsoft.com/office/powerpoint/2010/main" val="39401965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2">
            <a:extLst>
              <a:ext uri="{FF2B5EF4-FFF2-40B4-BE49-F238E27FC236}">
                <a16:creationId xmlns:a16="http://schemas.microsoft.com/office/drawing/2014/main" id="{C04D5281-8043-4FDE-8700-C2E9602D4E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0900" y="1150938"/>
            <a:ext cx="60198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.VnAvant" panose="020B7200000000000000" pitchFamily="34" charset="0"/>
              </a:rPr>
              <a:t>CÊu t¹o ch÷ l gåm 1 nÐt sæ th¼ng</a:t>
            </a:r>
          </a:p>
        </p:txBody>
      </p:sp>
      <p:sp>
        <p:nvSpPr>
          <p:cNvPr id="10243" name="TextBox 3">
            <a:extLst>
              <a:ext uri="{FF2B5EF4-FFF2-40B4-BE49-F238E27FC236}">
                <a16:creationId xmlns:a16="http://schemas.microsoft.com/office/drawing/2014/main" id="{0BF03B2F-A8A4-46B2-B674-EA75A65930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1844675"/>
            <a:ext cx="685800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0" b="1">
                <a:solidFill>
                  <a:srgbClr val="FF0000"/>
                </a:solidFill>
                <a:latin typeface=".VnAvant" panose="020B7200000000000000" pitchFamily="34" charset="0"/>
              </a:rPr>
              <a:t>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C56F5E-44C1-4B01-9F20-4EB11DA4DD4B}"/>
              </a:ext>
            </a:extLst>
          </p:cNvPr>
          <p:cNvSpPr txBox="1"/>
          <p:nvPr/>
        </p:nvSpPr>
        <p:spPr>
          <a:xfrm>
            <a:off x="5219700" y="2316163"/>
            <a:ext cx="2362200" cy="768350"/>
          </a:xfrm>
          <a:prstGeom prst="rect">
            <a:avLst/>
          </a:prstGeom>
          <a:solidFill>
            <a:srgbClr val="00B0F0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4400" b="1" dirty="0">
                <a:latin typeface="+mn-lt"/>
              </a:rPr>
              <a:t>1</a:t>
            </a:r>
            <a:r>
              <a:rPr lang="en-US" sz="4400" b="1"/>
              <a:t>. Đúng</a:t>
            </a:r>
            <a:endParaRPr lang="en-US" sz="4400" b="1" dirty="0"/>
          </a:p>
        </p:txBody>
      </p:sp>
      <p:sp>
        <p:nvSpPr>
          <p:cNvPr id="10245" name="TextBox 10">
            <a:extLst>
              <a:ext uri="{FF2B5EF4-FFF2-40B4-BE49-F238E27FC236}">
                <a16:creationId xmlns:a16="http://schemas.microsoft.com/office/drawing/2014/main" id="{34D0B625-9F34-49CD-8549-CD20FD0C60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4625" y="3817938"/>
            <a:ext cx="2441575" cy="768350"/>
          </a:xfrm>
          <a:prstGeom prst="rect">
            <a:avLst/>
          </a:pr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400" b="1">
                <a:latin typeface=".VnAvant" panose="020B7200000000000000" pitchFamily="34" charset="0"/>
              </a:rPr>
              <a:t>2. Sai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303511A-BB4F-4416-9C36-CCE26FABF3B6}"/>
              </a:ext>
            </a:extLst>
          </p:cNvPr>
          <p:cNvCxnSpPr/>
          <p:nvPr/>
        </p:nvCxnSpPr>
        <p:spPr>
          <a:xfrm flipV="1">
            <a:off x="4306888" y="2700338"/>
            <a:ext cx="833437" cy="728662"/>
          </a:xfrm>
          <a:prstGeom prst="straightConnector1">
            <a:avLst/>
          </a:prstGeom>
          <a:ln>
            <a:solidFill>
              <a:srgbClr val="3333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CFD3A00-4097-4996-9FFE-4D52920BA410}"/>
              </a:ext>
            </a:extLst>
          </p:cNvPr>
          <p:cNvCxnSpPr/>
          <p:nvPr/>
        </p:nvCxnSpPr>
        <p:spPr>
          <a:xfrm>
            <a:off x="4306888" y="3429000"/>
            <a:ext cx="833437" cy="773113"/>
          </a:xfrm>
          <a:prstGeom prst="straightConnector1">
            <a:avLst/>
          </a:prstGeom>
          <a:ln>
            <a:solidFill>
              <a:srgbClr val="3333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Box 2">
            <a:extLst>
              <a:ext uri="{FF2B5EF4-FFF2-40B4-BE49-F238E27FC236}">
                <a16:creationId xmlns:a16="http://schemas.microsoft.com/office/drawing/2014/main" id="{DE9F92F6-31CF-4864-8BDB-368CBA50BC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1066800"/>
            <a:ext cx="6324600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.VnAvant" panose="020B7200000000000000" pitchFamily="34" charset="0"/>
              </a:rPr>
              <a:t>Nh÷ng ch÷ c¸i ®· häc trong tõ: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  <a:latin typeface=".VnAvant" panose="020B7200000000000000" pitchFamily="34" charset="0"/>
              </a:rPr>
              <a:t>         Hoa loa kÌn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202BE3-12B2-4F41-B844-363986F0AB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3713" y="2819400"/>
            <a:ext cx="917575" cy="1570038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  <a:latin typeface=".VnAvant" panose="020B7200000000000000" pitchFamily="34" charset="0"/>
              </a:rPr>
              <a:t>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160AFE-6F10-42E3-B7EE-F8E6CD7637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2775" y="2833688"/>
            <a:ext cx="949325" cy="1568450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EC4397-3905-4CCF-A003-FD73D57063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5013" y="2819400"/>
            <a:ext cx="1004887" cy="1570038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  <a:latin typeface=".VnAvant" panose="020B7200000000000000" pitchFamily="34" charset="0"/>
              </a:rPr>
              <a:t>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6CC221-9F73-4339-9499-46F4174B73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1700" y="2819400"/>
            <a:ext cx="838200" cy="1570038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  <a:latin typeface=".VnAvant" panose="020B7200000000000000" pitchFamily="34" charset="0"/>
              </a:rPr>
              <a:t>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A42250-4A6D-4921-90EA-C9C9BB5427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6800" y="2819400"/>
            <a:ext cx="952500" cy="1570038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  <a:latin typeface=".VnAvant" panose="020B7200000000000000" pitchFamily="34" charset="0"/>
              </a:rPr>
              <a:t>e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50" autoRev="1" fill="remove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remove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50" autoRev="1" fill="remove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1" dur="250" autoRev="1" fill="remove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250" autoRev="1" fill="remove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8" dur="250" autoRev="1" fill="remove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autoRev="1" fill="remove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5" dur="250" autoRev="1" fill="remove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C2E573-30E0-4579-A202-CFE5E9C57D00}"/>
              </a:ext>
            </a:extLst>
          </p:cNvPr>
          <p:cNvSpPr/>
          <p:nvPr/>
        </p:nvSpPr>
        <p:spPr>
          <a:xfrm>
            <a:off x="7924800" y="7315200"/>
            <a:ext cx="781842" cy="209288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3000" dirty="0">
                <a:ln w="12700" cmpd="sng">
                  <a:solidFill>
                    <a:srgbClr val="000000"/>
                  </a:solidFill>
                  <a:prstDash val="solid"/>
                </a:ln>
                <a:solidFill>
                  <a:srgbClr val="006600"/>
                </a:solidFill>
                <a:latin typeface="HP001 4 hàng" panose="020B0603050302020204" pitchFamily="34" charset="0"/>
              </a:rPr>
              <a:t>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B1EECAE-B887-4D67-9126-25778377E3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9713" y="6356350"/>
            <a:ext cx="1425575" cy="347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2000" b="1">
                <a:solidFill>
                  <a:srgbClr val="000066"/>
                </a:solidFill>
                <a:latin typeface=".VnAvant" panose="020B7200000000000000" pitchFamily="34" charset="0"/>
              </a:rPr>
              <a:t>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9FEBCD3-9CB4-404D-9425-074358EC9B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6662738"/>
            <a:ext cx="838200" cy="317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0" b="1">
                <a:solidFill>
                  <a:srgbClr val="C00000"/>
                </a:solidFill>
                <a:latin typeface=".VnArial Narrow" panose="020B7200000000000000" pitchFamily="34" charset="0"/>
              </a:rPr>
              <a:t>l</a:t>
            </a:r>
          </a:p>
        </p:txBody>
      </p:sp>
      <p:sp>
        <p:nvSpPr>
          <p:cNvPr id="11269" name="TextBox 5">
            <a:extLst>
              <a:ext uri="{FF2B5EF4-FFF2-40B4-BE49-F238E27FC236}">
                <a16:creationId xmlns:a16="http://schemas.microsoft.com/office/drawing/2014/main" id="{8D1A598C-42D1-4DD9-9E76-EDCEEE4B48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8488" y="762000"/>
            <a:ext cx="3516312" cy="646113"/>
          </a:xfrm>
          <a:prstGeom prst="rect">
            <a:avLst/>
          </a:prstGeom>
          <a:solidFill>
            <a:srgbClr val="FFFF00"/>
          </a:solidFill>
          <a:ln w="9525">
            <a:solidFill>
              <a:srgbClr val="00FF99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.VnAvant" panose="020B7200000000000000" pitchFamily="34" charset="0"/>
              </a:rPr>
              <a:t>C¸c kiÓu ch÷ l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7 -0.33033 L -0.00417 -0.5803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0.31898 L 2.22222E-6 -0.5689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71 -0.28102 L -0.01771 -0.5078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9" dur="50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" dur="50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6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5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3" dur="5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4" dur="5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4" grpId="1"/>
      <p:bldP spid="5" grpId="0"/>
      <p:bldP spid="5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Tivi Philips có tốt không? Nên mua tivi Philips ở đâu?">
            <a:extLst>
              <a:ext uri="{FF2B5EF4-FFF2-40B4-BE49-F238E27FC236}">
                <a16:creationId xmlns:a16="http://schemas.microsoft.com/office/drawing/2014/main" id="{A862F565-8D56-4E41-87A5-2E2D078E3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4425" y="-1371600"/>
            <a:ext cx="19500850" cy="1134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hoa">
            <a:hlinkClick r:id="" action="ppaction://media"/>
            <a:extLst>
              <a:ext uri="{FF2B5EF4-FFF2-40B4-BE49-F238E27FC236}">
                <a16:creationId xmlns:a16="http://schemas.microsoft.com/office/drawing/2014/main" id="{4E2181DC-F328-4415-AD7E-EFB8C6CD1CC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09270" y="841663"/>
            <a:ext cx="6908802" cy="3886201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>
            <a:extLst>
              <a:ext uri="{FF2B5EF4-FFF2-40B4-BE49-F238E27FC236}">
                <a16:creationId xmlns:a16="http://schemas.microsoft.com/office/drawing/2014/main" id="{44C36D52-2588-4BD8-969D-0B2B7E3D1F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04800"/>
            <a:ext cx="8548688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2ABE2D-7B94-4E39-B233-4EDC984BC2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6934200"/>
            <a:ext cx="58674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  <a:latin typeface=".VnAvant" panose="020B7200000000000000" pitchFamily="34" charset="0"/>
              </a:rPr>
              <a:t>Hoa mai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mph" presetSubtype="0" fill="remove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5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6" grpId="2"/>
      <p:bldP spid="6" grpId="3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>
            <a:extLst>
              <a:ext uri="{FF2B5EF4-FFF2-40B4-BE49-F238E27FC236}">
                <a16:creationId xmlns:a16="http://schemas.microsoft.com/office/drawing/2014/main" id="{ABC0CD17-A430-4C7E-BD9E-54C56D3BC8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609600"/>
            <a:ext cx="45720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8000" b="1">
                <a:solidFill>
                  <a:srgbClr val="C00000"/>
                </a:solidFill>
                <a:latin typeface=".VnAvant" panose="020B7200000000000000" pitchFamily="34" charset="0"/>
              </a:rPr>
              <a:t>Hoa mai</a:t>
            </a:r>
          </a:p>
        </p:txBody>
      </p:sp>
      <p:sp>
        <p:nvSpPr>
          <p:cNvPr id="16387" name="TextBox 2">
            <a:extLst>
              <a:ext uri="{FF2B5EF4-FFF2-40B4-BE49-F238E27FC236}">
                <a16:creationId xmlns:a16="http://schemas.microsoft.com/office/drawing/2014/main" id="{3C0C9699-6C1D-460F-AC1F-FDAF952AD7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2514600"/>
            <a:ext cx="2286000" cy="646113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.VnAvant" panose="020B7200000000000000" pitchFamily="34" charset="0"/>
              </a:rPr>
              <a:t>5 ch÷ c¸i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0A9F8E-4202-4E3E-8674-763C30C22C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3741738"/>
            <a:ext cx="2286000" cy="647700"/>
          </a:xfrm>
          <a:prstGeom prst="rect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.VnAvant" panose="020B7200000000000000" pitchFamily="34" charset="0"/>
              </a:rPr>
              <a:t>6 ch÷ c¸i</a:t>
            </a:r>
          </a:p>
        </p:txBody>
      </p:sp>
      <p:sp>
        <p:nvSpPr>
          <p:cNvPr id="16389" name="TextBox 5">
            <a:extLst>
              <a:ext uri="{FF2B5EF4-FFF2-40B4-BE49-F238E27FC236}">
                <a16:creationId xmlns:a16="http://schemas.microsoft.com/office/drawing/2014/main" id="{EF0016D4-0702-40DC-A1A4-B93171F1A2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5186363"/>
            <a:ext cx="2286000" cy="646112"/>
          </a:xfrm>
          <a:prstGeom prst="rect">
            <a:avLst/>
          </a:pr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.VnAvant" panose="020B7200000000000000" pitchFamily="34" charset="0"/>
              </a:rPr>
              <a:t>7 ch÷ c¸i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AC513A-D512-4ADA-9AB8-ADC86572EE7F}"/>
              </a:ext>
            </a:extLst>
          </p:cNvPr>
          <p:cNvSpPr txBox="1"/>
          <p:nvPr/>
        </p:nvSpPr>
        <p:spPr>
          <a:xfrm>
            <a:off x="2057400" y="2667000"/>
            <a:ext cx="6858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 dirty="0">
                <a:latin typeface="+mj-lt"/>
              </a:rPr>
              <a:t>1</a:t>
            </a:r>
            <a:r>
              <a:rPr lang="en-US" sz="3200" b="1" dirty="0"/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147047-2E0F-41CF-9E44-FA1901860B75}"/>
              </a:ext>
            </a:extLst>
          </p:cNvPr>
          <p:cNvSpPr txBox="1"/>
          <p:nvPr/>
        </p:nvSpPr>
        <p:spPr>
          <a:xfrm>
            <a:off x="4038600" y="3862388"/>
            <a:ext cx="685800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 dirty="0">
                <a:latin typeface="+mj-lt"/>
              </a:rPr>
              <a:t>2</a:t>
            </a:r>
            <a:r>
              <a:rPr lang="en-US" sz="3200" b="1" dirty="0"/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4039D0-88F4-45FC-9180-225F653487CC}"/>
              </a:ext>
            </a:extLst>
          </p:cNvPr>
          <p:cNvSpPr txBox="1"/>
          <p:nvPr/>
        </p:nvSpPr>
        <p:spPr>
          <a:xfrm>
            <a:off x="5764213" y="5334000"/>
            <a:ext cx="6858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 dirty="0">
                <a:latin typeface="+mj-lt"/>
              </a:rPr>
              <a:t>3</a:t>
            </a:r>
            <a:r>
              <a:rPr lang="en-US" sz="3200" b="1" dirty="0"/>
              <a:t>.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4">
            <a:extLst>
              <a:ext uri="{FF2B5EF4-FFF2-40B4-BE49-F238E27FC236}">
                <a16:creationId xmlns:a16="http://schemas.microsoft.com/office/drawing/2014/main" id="{FC39895F-94BE-48F4-B55A-5F906EF7C9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2452688"/>
            <a:ext cx="3505200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3000" b="1">
                <a:solidFill>
                  <a:srgbClr val="C00000"/>
                </a:solidFill>
                <a:latin typeface=".VnAvant" panose="020B7200000000000000" pitchFamily="34" charset="0"/>
              </a:rPr>
              <a:t>Hoa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82E629-41F3-4B7E-A4C7-543FD4748D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6638" y="2438400"/>
            <a:ext cx="1600200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3000" b="1">
                <a:solidFill>
                  <a:srgbClr val="C00000"/>
                </a:solidFill>
                <a:latin typeface=".VnAvant" panose="020B7200000000000000" pitchFamily="34" charset="0"/>
              </a:rPr>
              <a:t>m</a:t>
            </a:r>
          </a:p>
        </p:txBody>
      </p:sp>
      <p:sp>
        <p:nvSpPr>
          <p:cNvPr id="17412" name="TextBox 6">
            <a:extLst>
              <a:ext uri="{FF2B5EF4-FFF2-40B4-BE49-F238E27FC236}">
                <a16:creationId xmlns:a16="http://schemas.microsoft.com/office/drawing/2014/main" id="{21A03F00-A029-4AFC-BB96-05B78A871F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200" y="2438400"/>
            <a:ext cx="1905000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3000" b="1">
                <a:solidFill>
                  <a:srgbClr val="C00000"/>
                </a:solidFill>
                <a:latin typeface=".VnAvant" panose="020B7200000000000000" pitchFamily="34" charset="0"/>
              </a:rPr>
              <a:t>ai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89399B-9519-4FDF-94FE-12BF91DE863C}"/>
              </a:ext>
            </a:extLst>
          </p:cNvPr>
          <p:cNvSpPr txBox="1"/>
          <p:nvPr/>
        </p:nvSpPr>
        <p:spPr>
          <a:xfrm>
            <a:off x="2590800" y="4876800"/>
            <a:ext cx="609600" cy="1108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6600" b="1" dirty="0">
                <a:solidFill>
                  <a:srgbClr val="000066"/>
                </a:solidFill>
                <a:latin typeface="+mj-lt"/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51E969-EC33-44FF-A673-70C8FE185C89}"/>
              </a:ext>
            </a:extLst>
          </p:cNvPr>
          <p:cNvSpPr txBox="1"/>
          <p:nvPr/>
        </p:nvSpPr>
        <p:spPr>
          <a:xfrm>
            <a:off x="3581400" y="4876800"/>
            <a:ext cx="609600" cy="1108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6600" b="1" dirty="0">
                <a:solidFill>
                  <a:srgbClr val="000066"/>
                </a:solidFill>
                <a:latin typeface="+mj-lt"/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067AB6-7406-4DDD-96E4-4B3471E92E83}"/>
              </a:ext>
            </a:extLst>
          </p:cNvPr>
          <p:cNvSpPr txBox="1"/>
          <p:nvPr/>
        </p:nvSpPr>
        <p:spPr>
          <a:xfrm>
            <a:off x="4724400" y="4876800"/>
            <a:ext cx="609600" cy="1108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6600" b="1" dirty="0">
                <a:solidFill>
                  <a:srgbClr val="000066"/>
                </a:solidFill>
                <a:latin typeface="+mj-lt"/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3D15991-829F-49CF-B914-AC4165595D7D}"/>
              </a:ext>
            </a:extLst>
          </p:cNvPr>
          <p:cNvSpPr txBox="1"/>
          <p:nvPr/>
        </p:nvSpPr>
        <p:spPr>
          <a:xfrm>
            <a:off x="6705600" y="4876800"/>
            <a:ext cx="609600" cy="1108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6600" b="1" dirty="0">
                <a:solidFill>
                  <a:srgbClr val="000066"/>
                </a:solidFill>
                <a:latin typeface="+mj-lt"/>
              </a:rPr>
              <a:t>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ADC6A6-7808-483A-9C36-29677875871D}"/>
              </a:ext>
            </a:extLst>
          </p:cNvPr>
          <p:cNvSpPr txBox="1"/>
          <p:nvPr/>
        </p:nvSpPr>
        <p:spPr>
          <a:xfrm>
            <a:off x="7848600" y="4876800"/>
            <a:ext cx="609600" cy="1108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6600" b="1" dirty="0">
                <a:solidFill>
                  <a:srgbClr val="000066"/>
                </a:solidFill>
                <a:latin typeface="+mj-lt"/>
              </a:rPr>
              <a:t>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5E2BE0-3CAD-40E6-9E45-6D490072C56A}"/>
              </a:ext>
            </a:extLst>
          </p:cNvPr>
          <p:cNvSpPr txBox="1"/>
          <p:nvPr/>
        </p:nvSpPr>
        <p:spPr>
          <a:xfrm>
            <a:off x="8756650" y="4876800"/>
            <a:ext cx="609600" cy="1108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6600" b="1" dirty="0">
                <a:solidFill>
                  <a:srgbClr val="000066"/>
                </a:solidFill>
                <a:latin typeface="+mj-lt"/>
              </a:rPr>
              <a:t>6</a:t>
            </a:r>
          </a:p>
        </p:txBody>
      </p:sp>
      <p:sp>
        <p:nvSpPr>
          <p:cNvPr id="17419" name="TextBox 1">
            <a:extLst>
              <a:ext uri="{FF2B5EF4-FFF2-40B4-BE49-F238E27FC236}">
                <a16:creationId xmlns:a16="http://schemas.microsoft.com/office/drawing/2014/main" id="{6A99E818-D7CC-4229-B2BA-E49F8A0698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228600"/>
            <a:ext cx="2667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.VnAvant" panose="020B7200000000000000" pitchFamily="34" charset="0"/>
              </a:rPr>
              <a:t>Giíi thiÖu ch÷ m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4 -0.08032 L 0.00034 -0.3303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7D4C8B-A85B-4D48-9A72-812A1A9B13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762000"/>
            <a:ext cx="3048000" cy="394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5000" b="1">
                <a:solidFill>
                  <a:srgbClr val="FF0000"/>
                </a:solidFill>
                <a:latin typeface=".VnAvant" panose="020B7200000000000000" pitchFamily="34" charset="0"/>
              </a:rPr>
              <a:t>m</a:t>
            </a:r>
          </a:p>
        </p:txBody>
      </p:sp>
      <p:sp>
        <p:nvSpPr>
          <p:cNvPr id="18435" name="TextBox 3">
            <a:extLst>
              <a:ext uri="{FF2B5EF4-FFF2-40B4-BE49-F238E27FC236}">
                <a16:creationId xmlns:a16="http://schemas.microsoft.com/office/drawing/2014/main" id="{50482A45-4265-4AB8-B8E0-1ECA755536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228600"/>
            <a:ext cx="3886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C000"/>
                </a:solidFill>
                <a:latin typeface=".VnAvant" panose="020B7200000000000000" pitchFamily="34" charset="0"/>
              </a:rPr>
              <a:t>C« ph¸t ©m – TrÎ ph¸t ©m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7" presetClass="emph" presetSubtype="0" fill="remove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0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7" presetClass="emph" presetSubtype="0" fill="remove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mph" presetSubtype="0" fill="remove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4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5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7" presetClass="emph" presetSubtype="0" fill="remove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2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7" presetClass="emph" presetSubtype="0" fill="remove" grpId="6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8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9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5" grpId="2"/>
      <p:bldP spid="5" grpId="3"/>
      <p:bldP spid="5" grpId="4"/>
      <p:bldP spid="5" grpId="5"/>
      <p:bldP spid="5" grpId="6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E0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5">
            <a:extLst>
              <a:ext uri="{FF2B5EF4-FFF2-40B4-BE49-F238E27FC236}">
                <a16:creationId xmlns:a16="http://schemas.microsoft.com/office/drawing/2014/main" id="{3CE4950D-8CCF-4A9D-B3BA-D6DFD40BA0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788" y="4751388"/>
            <a:ext cx="1306512" cy="1833562"/>
          </a:xfrm>
          <a:prstGeom prst="rect">
            <a:avLst/>
          </a:prstGeom>
          <a:solidFill>
            <a:srgbClr val="BBE0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Rectangle 1">
            <a:extLst>
              <a:ext uri="{FF2B5EF4-FFF2-40B4-BE49-F238E27FC236}">
                <a16:creationId xmlns:a16="http://schemas.microsoft.com/office/drawing/2014/main" id="{0963D07C-3A05-4919-86FF-3583AFD016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533400"/>
            <a:ext cx="3371850" cy="466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0" b="1">
                <a:solidFill>
                  <a:srgbClr val="FF0000"/>
                </a:solidFill>
                <a:latin typeface=".VnAvant" panose="020B7200000000000000" pitchFamily="34" charset="0"/>
              </a:rPr>
              <a:t>­</a:t>
            </a:r>
            <a:endParaRPr lang="en-US" altLang="en-US" sz="30000" b="1">
              <a:solidFill>
                <a:srgbClr val="000000"/>
              </a:solidFill>
              <a:latin typeface=".VnAvant" panose="020B7200000000000000" pitchFamily="34" charset="0"/>
            </a:endParaRPr>
          </a:p>
        </p:txBody>
      </p:sp>
      <p:sp>
        <p:nvSpPr>
          <p:cNvPr id="19460" name="TextBox 1">
            <a:extLst>
              <a:ext uri="{FF2B5EF4-FFF2-40B4-BE49-F238E27FC236}">
                <a16:creationId xmlns:a16="http://schemas.microsoft.com/office/drawing/2014/main" id="{8E5B5392-5DBE-4B27-A2D3-B533B18446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0"/>
            <a:ext cx="5173663" cy="46196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  <a:latin typeface=".VnAvant" panose="020B7200000000000000" pitchFamily="34" charset="0"/>
              </a:rPr>
              <a:t>Ch÷ m ghÐp b»ng nh÷ng nÐt g×?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7E3612-F92C-429A-9E43-E1BB4F431F5E}"/>
              </a:ext>
            </a:extLst>
          </p:cNvPr>
          <p:cNvSpPr/>
          <p:nvPr/>
        </p:nvSpPr>
        <p:spPr>
          <a:xfrm>
            <a:off x="4451350" y="4843463"/>
            <a:ext cx="425450" cy="182086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accent4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19462" name="Picture 3">
            <a:extLst>
              <a:ext uri="{FF2B5EF4-FFF2-40B4-BE49-F238E27FC236}">
                <a16:creationId xmlns:a16="http://schemas.microsoft.com/office/drawing/2014/main" id="{BFA218B5-AEFC-43A0-A230-ED1EA1846D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663" y="4787900"/>
            <a:ext cx="1198562" cy="181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3" name="TextBox 6">
            <a:extLst>
              <a:ext uri="{FF2B5EF4-FFF2-40B4-BE49-F238E27FC236}">
                <a16:creationId xmlns:a16="http://schemas.microsoft.com/office/drawing/2014/main" id="{73B8D2FB-0265-413B-8CBE-1615612FBB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6975" y="1190625"/>
            <a:ext cx="4670425" cy="460375"/>
          </a:xfrm>
          <a:prstGeom prst="rect">
            <a:avLst/>
          </a:prstGeom>
          <a:solidFill>
            <a:srgbClr val="00B05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.VnAvant" panose="020B7200000000000000" pitchFamily="34" charset="0"/>
              </a:rPr>
              <a:t>1 nÐt sæ th¼ng, 1 nÐt mãc xu«i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027483D-48AD-4EC8-9DBF-3DF30B6BA9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1588" y="4046538"/>
            <a:ext cx="4670425" cy="461962"/>
          </a:xfrm>
          <a:prstGeom prst="rect">
            <a:avLst/>
          </a:prstGeom>
          <a:solidFill>
            <a:srgbClr val="00B05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.VnAvant" panose="020B7200000000000000" pitchFamily="34" charset="0"/>
              </a:rPr>
              <a:t>1 nÐt sæ th¼ng, 2 nÐt mãc xu«i</a:t>
            </a:r>
          </a:p>
        </p:txBody>
      </p:sp>
      <p:pic>
        <p:nvPicPr>
          <p:cNvPr id="19465" name="Picture 8">
            <a:extLst>
              <a:ext uri="{FF2B5EF4-FFF2-40B4-BE49-F238E27FC236}">
                <a16:creationId xmlns:a16="http://schemas.microsoft.com/office/drawing/2014/main" id="{4310B171-AC63-42B6-930B-989F67E502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800" y="2022475"/>
            <a:ext cx="1309688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Picture 9">
            <a:extLst>
              <a:ext uri="{FF2B5EF4-FFF2-40B4-BE49-F238E27FC236}">
                <a16:creationId xmlns:a16="http://schemas.microsoft.com/office/drawing/2014/main" id="{8BCF495E-0FA5-4EDA-86E8-5FD4466F9A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563" y="1978025"/>
            <a:ext cx="450850" cy="184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39EFE8F-34FE-444C-80BB-1E8A93A0EAD9}"/>
              </a:ext>
            </a:extLst>
          </p:cNvPr>
          <p:cNvSpPr txBox="1"/>
          <p:nvPr/>
        </p:nvSpPr>
        <p:spPr>
          <a:xfrm>
            <a:off x="2192338" y="1130300"/>
            <a:ext cx="830262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C00000"/>
                </a:solidFill>
                <a:latin typeface="+mj-lt"/>
              </a:rPr>
              <a:t>1</a:t>
            </a:r>
            <a:r>
              <a:rPr lang="en-US" sz="4000" dirty="0">
                <a:solidFill>
                  <a:srgbClr val="C00000"/>
                </a:solidFill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F81E2E2-5FB2-41A2-A3DA-B5F531FE8D06}"/>
              </a:ext>
            </a:extLst>
          </p:cNvPr>
          <p:cNvSpPr txBox="1"/>
          <p:nvPr/>
        </p:nvSpPr>
        <p:spPr>
          <a:xfrm>
            <a:off x="2219325" y="3922713"/>
            <a:ext cx="83185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C00000"/>
                </a:solidFill>
                <a:latin typeface="+mj-lt"/>
              </a:rPr>
              <a:t>2</a:t>
            </a:r>
            <a:r>
              <a:rPr lang="en-US" sz="4000" dirty="0">
                <a:solidFill>
                  <a:srgbClr val="C00000"/>
                </a:solidFill>
              </a:rPr>
              <a:t>.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E0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5">
            <a:extLst>
              <a:ext uri="{FF2B5EF4-FFF2-40B4-BE49-F238E27FC236}">
                <a16:creationId xmlns:a16="http://schemas.microsoft.com/office/drawing/2014/main" id="{F931098D-4B9F-4DBA-B5CA-CA6F3F2C3B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384550"/>
            <a:ext cx="2092325" cy="3014663"/>
          </a:xfrm>
          <a:prstGeom prst="rect">
            <a:avLst/>
          </a:prstGeom>
          <a:solidFill>
            <a:srgbClr val="BBE0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Rectangle 1">
            <a:extLst>
              <a:ext uri="{FF2B5EF4-FFF2-40B4-BE49-F238E27FC236}">
                <a16:creationId xmlns:a16="http://schemas.microsoft.com/office/drawing/2014/main" id="{91F1FE63-F73D-465B-BA83-C71A59CBA1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533400"/>
            <a:ext cx="3371850" cy="466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0" b="1">
                <a:solidFill>
                  <a:srgbClr val="FF0000"/>
                </a:solidFill>
                <a:latin typeface=".VnAvant" panose="020B7200000000000000" pitchFamily="34" charset="0"/>
              </a:rPr>
              <a:t>­</a:t>
            </a:r>
            <a:endParaRPr lang="en-US" altLang="en-US" sz="30000" b="1">
              <a:solidFill>
                <a:srgbClr val="000000"/>
              </a:solidFill>
              <a:latin typeface=".VnAvant" panose="020B7200000000000000" pitchFamily="34" charset="0"/>
            </a:endParaRPr>
          </a:p>
        </p:txBody>
      </p:sp>
      <p:sp>
        <p:nvSpPr>
          <p:cNvPr id="20484" name="TextBox 1">
            <a:extLst>
              <a:ext uri="{FF2B5EF4-FFF2-40B4-BE49-F238E27FC236}">
                <a16:creationId xmlns:a16="http://schemas.microsoft.com/office/drawing/2014/main" id="{9AA4C6D8-34E9-4E33-8737-1F19A1D0B0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2438" y="133350"/>
            <a:ext cx="2209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000000"/>
                </a:solidFill>
                <a:latin typeface=".VnAvant" panose="020B7200000000000000" pitchFamily="34" charset="0"/>
              </a:rPr>
              <a:t>CÊu t¹o ch÷ 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A52B8E-AAAE-45EB-A520-580BCDC61DAC}"/>
              </a:ext>
            </a:extLst>
          </p:cNvPr>
          <p:cNvSpPr/>
          <p:nvPr/>
        </p:nvSpPr>
        <p:spPr>
          <a:xfrm>
            <a:off x="3932238" y="3352800"/>
            <a:ext cx="731837" cy="301466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accent4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14343" name="Picture 3">
            <a:extLst>
              <a:ext uri="{FF2B5EF4-FFF2-40B4-BE49-F238E27FC236}">
                <a16:creationId xmlns:a16="http://schemas.microsoft.com/office/drawing/2014/main" id="{8CE65785-826E-4D4C-9D46-E866657219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388" y="3417888"/>
            <a:ext cx="2092325" cy="301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7" name="TextBox 3">
            <a:extLst>
              <a:ext uri="{FF2B5EF4-FFF2-40B4-BE49-F238E27FC236}">
                <a16:creationId xmlns:a16="http://schemas.microsoft.com/office/drawing/2014/main" id="{9AF13A1D-9843-4E1C-B04D-BE7898C48D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0300" y="87313"/>
            <a:ext cx="202565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5000" b="1">
                <a:solidFill>
                  <a:srgbClr val="FF0000"/>
                </a:solidFill>
                <a:latin typeface=".VnAvant" panose="020B7200000000000000" pitchFamily="34" charset="0"/>
              </a:rPr>
              <a:t>m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ải 35 slide và hình nền Powerpoint mùa xuân độc đáo miễn phí">
            <a:extLst>
              <a:ext uri="{FF2B5EF4-FFF2-40B4-BE49-F238E27FC236}">
                <a16:creationId xmlns:a16="http://schemas.microsoft.com/office/drawing/2014/main" id="{32521A0A-ADA5-E0A9-6214-7EBF7067CB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059A450-2386-CF7B-C4CC-56AA93AD3F7C}"/>
              </a:ext>
            </a:extLst>
          </p:cNvPr>
          <p:cNvSpPr txBox="1"/>
          <p:nvPr/>
        </p:nvSpPr>
        <p:spPr>
          <a:xfrm>
            <a:off x="1546696" y="690664"/>
            <a:ext cx="951365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l, m, n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l, m, n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l, m, n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l, m, 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“Hoa loa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kèn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 “Hoa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 “Hoa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l, m, n</a:t>
            </a:r>
          </a:p>
          <a:p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l, m, n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l, m, n.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l, m, n</a:t>
            </a:r>
          </a:p>
          <a:p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Thái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06191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4">
            <a:extLst>
              <a:ext uri="{FF2B5EF4-FFF2-40B4-BE49-F238E27FC236}">
                <a16:creationId xmlns:a16="http://schemas.microsoft.com/office/drawing/2014/main" id="{C0351C20-DE6D-4B1B-8A92-4BC125380D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152400"/>
            <a:ext cx="2590800" cy="46196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.VnAvant" panose="020B7200000000000000" pitchFamily="34" charset="0"/>
              </a:rPr>
              <a:t>C¸c kiÓu ch÷ 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49D337-6753-4C26-9D36-648FEF9622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2057400"/>
            <a:ext cx="1905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5000" b="1">
                <a:solidFill>
                  <a:srgbClr val="006600"/>
                </a:solidFill>
                <a:latin typeface=".VnAvant" panose="020B7200000000000000" pitchFamily="34" charset="0"/>
              </a:rPr>
              <a:t>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857BFA-35AB-4813-AF34-E625D99E0F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1524000"/>
            <a:ext cx="2438400" cy="317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0" b="1">
                <a:solidFill>
                  <a:srgbClr val="006600"/>
                </a:solidFill>
                <a:latin typeface=".VnAvant" panose="020B7200000000000000" pitchFamily="34" charset="0"/>
              </a:rPr>
              <a:t>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E65D14-5D95-4CCA-B620-04845A00F8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1752600"/>
            <a:ext cx="2590800" cy="317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0">
                <a:solidFill>
                  <a:srgbClr val="006600"/>
                </a:solidFill>
                <a:latin typeface="HP001 5 hàng" panose="020B0603050302020204" pitchFamily="34" charset="0"/>
              </a:rPr>
              <a:t>m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2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6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  <p:bldP spid="8" grpId="1"/>
      <p:bldP spid="10" grpId="0"/>
      <p:bldP spid="10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Tivi Philips có tốt không? Nên mua tivi Philips ở đâu?">
            <a:extLst>
              <a:ext uri="{FF2B5EF4-FFF2-40B4-BE49-F238E27FC236}">
                <a16:creationId xmlns:a16="http://schemas.microsoft.com/office/drawing/2014/main" id="{9B7E0020-27ED-421B-AB87-A0312B924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4425" y="-1371600"/>
            <a:ext cx="19500850" cy="1134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Quá trình nở hoa hồng tuyệt đẹp">
            <a:hlinkClick r:id="" action="ppaction://media"/>
            <a:extLst>
              <a:ext uri="{FF2B5EF4-FFF2-40B4-BE49-F238E27FC236}">
                <a16:creationId xmlns:a16="http://schemas.microsoft.com/office/drawing/2014/main" id="{36496EBC-36CA-406F-9887-E84AEA248FF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46651" y="852054"/>
            <a:ext cx="6902593" cy="3776373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4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Box 1">
            <a:extLst>
              <a:ext uri="{FF2B5EF4-FFF2-40B4-BE49-F238E27FC236}">
                <a16:creationId xmlns:a16="http://schemas.microsoft.com/office/drawing/2014/main" id="{CAC0DFCB-208F-47C7-A9FD-E010408F91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1371600"/>
            <a:ext cx="533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.VnAvant" panose="020B7200000000000000" pitchFamily="34" charset="0"/>
            </a:endParaRPr>
          </a:p>
        </p:txBody>
      </p:sp>
      <p:sp>
        <p:nvSpPr>
          <p:cNvPr id="25603" name="TextBox 2">
            <a:extLst>
              <a:ext uri="{FF2B5EF4-FFF2-40B4-BE49-F238E27FC236}">
                <a16:creationId xmlns:a16="http://schemas.microsoft.com/office/drawing/2014/main" id="{4A638E50-6281-4D2B-BD62-B3BB18F4B5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2087563"/>
            <a:ext cx="5334000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C00000"/>
                </a:solidFill>
                <a:latin typeface=".VnAvant" panose="020B7200000000000000" pitchFamily="34" charset="0"/>
              </a:rPr>
              <a:t>§o¹n video võa råi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C00000"/>
                </a:solidFill>
                <a:latin typeface=".VnAvant" panose="020B7200000000000000" pitchFamily="34" charset="0"/>
              </a:rPr>
              <a:t>nãi vÒ loµi hoa g×?.</a:t>
            </a:r>
          </a:p>
        </p:txBody>
      </p:sp>
    </p:spTree>
  </p:cSld>
  <p:clrMapOvr>
    <a:masterClrMapping/>
  </p:clrMapOvr>
  <p:transition spd="med">
    <p:pull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A8C911A-DC0F-4643-8A11-E1AAC2EAC1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7750" y="7086600"/>
            <a:ext cx="50292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8000" b="1">
                <a:solidFill>
                  <a:srgbClr val="000066"/>
                </a:solidFill>
                <a:latin typeface=".VnAvant" panose="020B7200000000000000" pitchFamily="34" charset="0"/>
              </a:rPr>
              <a:t>Hoa hång</a:t>
            </a:r>
          </a:p>
        </p:txBody>
      </p:sp>
      <p:pic>
        <p:nvPicPr>
          <p:cNvPr id="26627" name="Picture 5" descr="Hoa hồng ngoại Ruby Ice - Những viên ngọc đỏ trong vườn hồng -">
            <a:extLst>
              <a:ext uri="{FF2B5EF4-FFF2-40B4-BE49-F238E27FC236}">
                <a16:creationId xmlns:a16="http://schemas.microsoft.com/office/drawing/2014/main" id="{FFCF780E-31BF-4E2C-A65F-CE99AE35A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7" b="16666"/>
          <a:stretch>
            <a:fillRect/>
          </a:stretch>
        </p:blipFill>
        <p:spPr bwMode="auto">
          <a:xfrm>
            <a:off x="3067050" y="228600"/>
            <a:ext cx="6056313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0.02847 L -4.44444E-6 -0.2215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mph" presetSubtype="0" fill="remove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5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5" grpId="2"/>
      <p:bldP spid="5" grpId="3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Box 2">
            <a:extLst>
              <a:ext uri="{FF2B5EF4-FFF2-40B4-BE49-F238E27FC236}">
                <a16:creationId xmlns:a16="http://schemas.microsoft.com/office/drawing/2014/main" id="{893484AA-AB16-462A-9F20-7492E86F26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152400"/>
            <a:ext cx="1981200" cy="381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.VnAvant" panose="020B7200000000000000" pitchFamily="34" charset="0"/>
              </a:rPr>
              <a:t>Giíi thiÖu ch÷ n</a:t>
            </a:r>
          </a:p>
        </p:txBody>
      </p:sp>
      <p:sp>
        <p:nvSpPr>
          <p:cNvPr id="27651" name="Rectangle 7">
            <a:extLst>
              <a:ext uri="{FF2B5EF4-FFF2-40B4-BE49-F238E27FC236}">
                <a16:creationId xmlns:a16="http://schemas.microsoft.com/office/drawing/2014/main" id="{395D4C45-DF1E-4407-9C4F-47ADAC8F89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3657600"/>
            <a:ext cx="6019800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3000" b="1">
                <a:solidFill>
                  <a:srgbClr val="000066"/>
                </a:solidFill>
                <a:latin typeface=".VnAvant" panose="020B7200000000000000" pitchFamily="34" charset="0"/>
              </a:rPr>
              <a:t>Hoa hå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87DBE0-6359-4DA8-9F11-D93F9E8204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2400" y="3684588"/>
            <a:ext cx="1066800" cy="209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3000" b="1">
                <a:solidFill>
                  <a:srgbClr val="000066"/>
                </a:solidFill>
                <a:latin typeface=".VnAvant" panose="020B7200000000000000" pitchFamily="34" charset="0"/>
              </a:rPr>
              <a:t>n</a:t>
            </a:r>
          </a:p>
        </p:txBody>
      </p:sp>
      <p:sp>
        <p:nvSpPr>
          <p:cNvPr id="27653" name="TextBox 9">
            <a:extLst>
              <a:ext uri="{FF2B5EF4-FFF2-40B4-BE49-F238E27FC236}">
                <a16:creationId xmlns:a16="http://schemas.microsoft.com/office/drawing/2014/main" id="{39027FB6-906D-46B8-BB71-36D4B3C413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3000" y="3713163"/>
            <a:ext cx="1143000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3000" b="1">
                <a:solidFill>
                  <a:srgbClr val="000066"/>
                </a:solidFill>
                <a:latin typeface=".VnAvant" panose="020B7200000000000000" pitchFamily="34" charset="0"/>
              </a:rPr>
              <a:t>g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11111E-6 L -0.26667 -0.4453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33" y="-2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D201326-C1F3-47F5-8F6A-F55B17E4C3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609600"/>
            <a:ext cx="2209800" cy="424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7000" b="1">
                <a:solidFill>
                  <a:srgbClr val="FF0000"/>
                </a:solidFill>
                <a:latin typeface=".VnAvant" panose="020B7200000000000000" pitchFamily="34" charset="0"/>
              </a:rPr>
              <a:t>n</a:t>
            </a:r>
          </a:p>
        </p:txBody>
      </p:sp>
      <p:sp>
        <p:nvSpPr>
          <p:cNvPr id="28676" name="TextBox 3">
            <a:extLst>
              <a:ext uri="{FF2B5EF4-FFF2-40B4-BE49-F238E27FC236}">
                <a16:creationId xmlns:a16="http://schemas.microsoft.com/office/drawing/2014/main" id="{FDF30557-F95F-4733-A45A-EE33A2A4C2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5791200"/>
            <a:ext cx="3886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C000"/>
                </a:solidFill>
                <a:latin typeface=".VnAvant" panose="020B7200000000000000" pitchFamily="34" charset="0"/>
              </a:rPr>
              <a:t>C« ph¸t ©m – TrÎ ph¸t ©m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7" presetClass="emph" presetSubtype="0" fill="remove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0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7" presetClass="emph" presetSubtype="0" fill="remove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mph" presetSubtype="0" fill="remove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4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5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7" presetClass="emph" presetSubtype="0" fill="remove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1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2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7" presetClass="emph" presetSubtype="0" fill="remove" grpId="6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8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9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5" grpId="2"/>
      <p:bldP spid="5" grpId="3"/>
      <p:bldP spid="5" grpId="4"/>
      <p:bldP spid="5" grpId="5"/>
      <p:bldP spid="5" grpId="6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extBox 2">
            <a:extLst>
              <a:ext uri="{FF2B5EF4-FFF2-40B4-BE49-F238E27FC236}">
                <a16:creationId xmlns:a16="http://schemas.microsoft.com/office/drawing/2014/main" id="{60C9880C-9E4B-4D82-8293-BF237A8C80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1525" y="1143000"/>
            <a:ext cx="61372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  <a:latin typeface=".VnAvant" panose="020B7200000000000000" pitchFamily="34" charset="0"/>
              </a:rPr>
              <a:t>CÊu t¹o ch÷ n gåm 1 nÐt sæ th¼ng vµ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  <a:latin typeface=".VnAvant" panose="020B7200000000000000" pitchFamily="34" charset="0"/>
              </a:rPr>
              <a:t>                    1 nÐt mãc xu«i</a:t>
            </a:r>
          </a:p>
        </p:txBody>
      </p:sp>
      <p:sp>
        <p:nvSpPr>
          <p:cNvPr id="29700" name="TextBox 3">
            <a:extLst>
              <a:ext uri="{FF2B5EF4-FFF2-40B4-BE49-F238E27FC236}">
                <a16:creationId xmlns:a16="http://schemas.microsoft.com/office/drawing/2014/main" id="{68AB2F10-2CA0-43DE-9396-36BDFCF6FA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1722438"/>
            <a:ext cx="1638300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0" b="1">
                <a:solidFill>
                  <a:srgbClr val="FF0000"/>
                </a:solidFill>
                <a:latin typeface=".VnAvant" panose="020B7200000000000000" pitchFamily="34" charset="0"/>
              </a:rPr>
              <a:t>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E05063-1139-46DC-AEAA-A3804A5DB3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6125" y="2376488"/>
            <a:ext cx="2362200" cy="768350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000000"/>
                </a:solidFill>
              </a:rPr>
              <a:t>1</a:t>
            </a:r>
            <a:r>
              <a:rPr lang="en-US" altLang="en-US" sz="4400" b="1">
                <a:solidFill>
                  <a:srgbClr val="000000"/>
                </a:solidFill>
                <a:latin typeface=".VnAvant" panose="020B7200000000000000" pitchFamily="34" charset="0"/>
              </a:rPr>
              <a:t>. §óng</a:t>
            </a:r>
          </a:p>
        </p:txBody>
      </p:sp>
      <p:sp>
        <p:nvSpPr>
          <p:cNvPr id="29702" name="TextBox 10">
            <a:extLst>
              <a:ext uri="{FF2B5EF4-FFF2-40B4-BE49-F238E27FC236}">
                <a16:creationId xmlns:a16="http://schemas.microsoft.com/office/drawing/2014/main" id="{88B61F41-94E2-41B8-AD63-356A11B63F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6125" y="3775075"/>
            <a:ext cx="2441575" cy="768350"/>
          </a:xfrm>
          <a:prstGeom prst="rect">
            <a:avLst/>
          </a:pr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000000"/>
                </a:solidFill>
                <a:latin typeface=".VnAvant" panose="020B7200000000000000" pitchFamily="34" charset="0"/>
              </a:rPr>
              <a:t>2. Sai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AF6B7DF-E799-4F4B-9C76-89A25327F7A2}"/>
              </a:ext>
            </a:extLst>
          </p:cNvPr>
          <p:cNvCxnSpPr/>
          <p:nvPr/>
        </p:nvCxnSpPr>
        <p:spPr>
          <a:xfrm flipV="1">
            <a:off x="4824413" y="2824163"/>
            <a:ext cx="833437" cy="727075"/>
          </a:xfrm>
          <a:prstGeom prst="straightConnector1">
            <a:avLst/>
          </a:prstGeom>
          <a:ln>
            <a:solidFill>
              <a:srgbClr val="3333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D8839CC-41D1-481C-ACB9-6BD6D7E15A51}"/>
              </a:ext>
            </a:extLst>
          </p:cNvPr>
          <p:cNvCxnSpPr/>
          <p:nvPr/>
        </p:nvCxnSpPr>
        <p:spPr>
          <a:xfrm>
            <a:off x="4810125" y="3549650"/>
            <a:ext cx="833438" cy="773113"/>
          </a:xfrm>
          <a:prstGeom prst="straightConnector1">
            <a:avLst/>
          </a:prstGeom>
          <a:ln>
            <a:solidFill>
              <a:srgbClr val="3333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E0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5">
            <a:extLst>
              <a:ext uri="{FF2B5EF4-FFF2-40B4-BE49-F238E27FC236}">
                <a16:creationId xmlns:a16="http://schemas.microsoft.com/office/drawing/2014/main" id="{55DB5AE7-DAEA-4833-AC65-3D9BB6BBCD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52" b="97222" l="8000" r="98667">
                        <a14:foregroundMark x1="14667" y1="21296" x2="67354" y2="21296"/>
                        <a14:foregroundMark x1="81657" y1="22645" x2="92000" y2="65741"/>
                        <a14:foregroundMark x1="92000" y1="65741" x2="85333" y2="99074"/>
                        <a14:foregroundMark x1="1333" y1="19444" x2="3439" y2="17981"/>
                        <a14:foregroundMark x1="20250" y1="7336" x2="58963" y2="5602"/>
                        <a14:foregroundMark x1="24199" y1="2356" x2="52000" y2="926"/>
                        <a14:foregroundMark x1="52000" y1="926" x2="63567" y2="1328"/>
                        <a14:backgroundMark x1="20000" y1="1852" x2="25333" y2="926"/>
                        <a14:backgroundMark x1="16000" y1="1852" x2="25333" y2="0"/>
                        <a14:backgroundMark x1="64000" y1="926" x2="92000" y2="5556"/>
                        <a14:backgroundMark x1="92000" y1="5556" x2="94667" y2="8333"/>
                        <a14:backgroundMark x1="88000" y1="2778" x2="96000" y2="18519"/>
                        <a14:backgroundMark x1="92000" y1="2778" x2="98667" y2="19444"/>
                        <a14:backgroundMark x1="53333" y1="34259" x2="45333" y2="85185"/>
                        <a14:backgroundMark x1="25333" y1="46296" x2="38667" y2="87963"/>
                        <a14:backgroundMark x1="44000" y1="44444" x2="46667" y2="768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837" y="3165793"/>
            <a:ext cx="2092325" cy="3014662"/>
          </a:xfrm>
          <a:prstGeom prst="rect">
            <a:avLst/>
          </a:prstGeom>
          <a:solidFill>
            <a:srgbClr val="BBE0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Rectangle 1">
            <a:extLst>
              <a:ext uri="{FF2B5EF4-FFF2-40B4-BE49-F238E27FC236}">
                <a16:creationId xmlns:a16="http://schemas.microsoft.com/office/drawing/2014/main" id="{3CC02ABF-94CD-42E6-8D84-73F6DC7414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7680" y="533400"/>
            <a:ext cx="3371850" cy="466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0" b="1">
                <a:solidFill>
                  <a:srgbClr val="FF0000"/>
                </a:solidFill>
                <a:latin typeface=".VnAvant" panose="020B7200000000000000" pitchFamily="34" charset="0"/>
              </a:rPr>
              <a:t>­</a:t>
            </a:r>
            <a:endParaRPr lang="en-US" altLang="en-US" sz="30000" b="1">
              <a:solidFill>
                <a:srgbClr val="000000"/>
              </a:solidFill>
              <a:latin typeface=".VnAvant" panose="020B7200000000000000" pitchFamily="34" charset="0"/>
            </a:endParaRPr>
          </a:p>
        </p:txBody>
      </p:sp>
      <p:sp>
        <p:nvSpPr>
          <p:cNvPr id="30724" name="TextBox 1">
            <a:extLst>
              <a:ext uri="{FF2B5EF4-FFF2-40B4-BE49-F238E27FC236}">
                <a16:creationId xmlns:a16="http://schemas.microsoft.com/office/drawing/2014/main" id="{EA1E1889-8E92-41A5-B2A0-BC8FDD47DE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2438" y="133350"/>
            <a:ext cx="2209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000000"/>
                </a:solidFill>
                <a:latin typeface=".VnAvant" panose="020B7200000000000000" pitchFamily="34" charset="0"/>
              </a:rPr>
              <a:t>CÊu t¹o ch÷ 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310A27-62E7-4A39-A925-439EB9FCC28A}"/>
              </a:ext>
            </a:extLst>
          </p:cNvPr>
          <p:cNvSpPr/>
          <p:nvPr/>
        </p:nvSpPr>
        <p:spPr>
          <a:xfrm>
            <a:off x="4573588" y="3236913"/>
            <a:ext cx="731837" cy="301466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accent4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0726" name="TextBox 3">
            <a:extLst>
              <a:ext uri="{FF2B5EF4-FFF2-40B4-BE49-F238E27FC236}">
                <a16:creationId xmlns:a16="http://schemas.microsoft.com/office/drawing/2014/main" id="{242E4339-9FFC-401D-BF98-9E68D290C2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0300" y="87313"/>
            <a:ext cx="13081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5000" b="1">
                <a:solidFill>
                  <a:srgbClr val="FF0000"/>
                </a:solidFill>
                <a:latin typeface=".VnAvant" panose="020B7200000000000000" pitchFamily="34" charset="0"/>
              </a:rPr>
              <a:t>n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Box 4">
            <a:extLst>
              <a:ext uri="{FF2B5EF4-FFF2-40B4-BE49-F238E27FC236}">
                <a16:creationId xmlns:a16="http://schemas.microsoft.com/office/drawing/2014/main" id="{1F5F6F35-956C-4681-AA14-4F3DAD510C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152400"/>
            <a:ext cx="2590800" cy="46196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  <a:latin typeface=".VnAvant" panose="020B7200000000000000" pitchFamily="34" charset="0"/>
              </a:rPr>
              <a:t>C¸c kiÓu ch÷ 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3E93AA-F909-4FC2-8D9C-4A71D204E7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2060575"/>
            <a:ext cx="1295400" cy="240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5000" b="1">
                <a:solidFill>
                  <a:srgbClr val="000000"/>
                </a:solidFill>
                <a:latin typeface=".VnAvant" panose="020B7200000000000000" pitchFamily="34" charset="0"/>
              </a:rPr>
              <a:t>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59C705-0CCF-4F39-8266-3D794BD2C8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1524000"/>
            <a:ext cx="2057400" cy="317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0" b="1">
                <a:solidFill>
                  <a:srgbClr val="00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162887-9858-43CE-ACD9-E40E589290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1676400"/>
            <a:ext cx="2057400" cy="317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0">
                <a:solidFill>
                  <a:srgbClr val="000000"/>
                </a:solidFill>
                <a:latin typeface="HP001 5 hàng" panose="020B0603050302020204" pitchFamily="34" charset="0"/>
              </a:rPr>
              <a:t>n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2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6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  <p:bldP spid="8" grpId="1"/>
      <p:bldP spid="10" grpId="0"/>
      <p:bldP spid="10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Text Box 10">
            <a:extLst>
              <a:ext uri="{FF2B5EF4-FFF2-40B4-BE49-F238E27FC236}">
                <a16:creationId xmlns:a16="http://schemas.microsoft.com/office/drawing/2014/main" id="{3DE2DA37-9807-4FA2-80D4-D169B6C4F4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1371600"/>
            <a:ext cx="363855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7200" b="1">
                <a:solidFill>
                  <a:srgbClr val="0000FF"/>
                </a:solidFill>
                <a:latin typeface=".VnAvant" panose="020B7200000000000000" pitchFamily="34" charset="0"/>
              </a:rPr>
              <a:t>So s¸nh</a:t>
            </a: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C721AB1A-11BC-4D6E-AF99-85A03E46D2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3224213"/>
            <a:ext cx="1905000" cy="3786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0" b="1">
                <a:solidFill>
                  <a:srgbClr val="FF0000"/>
                </a:solidFill>
                <a:latin typeface=".VnAvant" panose="020B7200000000000000" pitchFamily="34" charset="0"/>
              </a:rPr>
              <a:t>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844E4D-8D99-4DC2-91AC-AAD9140BC8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3224213"/>
            <a:ext cx="2971800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0" b="1">
                <a:solidFill>
                  <a:srgbClr val="FF0000"/>
                </a:solidFill>
                <a:latin typeface=".VnAvant" panose="020B7200000000000000" pitchFamily="34" charset="0"/>
              </a:rPr>
              <a:t>m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ình nền Màu Nước Phong Cảnh Mùa Xuân Nền Ppt, Giáo Dục, Lý Lịch, Ppt  Background Vector để tải xuống miễn phí - Pngtree">
            <a:extLst>
              <a:ext uri="{FF2B5EF4-FFF2-40B4-BE49-F238E27FC236}">
                <a16:creationId xmlns:a16="http://schemas.microsoft.com/office/drawing/2014/main" id="{416DC16C-BEA3-E956-61E4-0AB8F344D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ướng dẫn Download game Đuổi hình bắt chữ cho PC">
            <a:extLst>
              <a:ext uri="{FF2B5EF4-FFF2-40B4-BE49-F238E27FC236}">
                <a16:creationId xmlns:a16="http://schemas.microsoft.com/office/drawing/2014/main" id="{93C4B5CA-3FB8-3105-3B24-22DD29E03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706" y="1585608"/>
            <a:ext cx="7908588" cy="5272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85B8A0-0869-A614-7963-6533775B6BC6}"/>
              </a:ext>
            </a:extLst>
          </p:cNvPr>
          <p:cNvSpPr txBox="1"/>
          <p:nvPr/>
        </p:nvSpPr>
        <p:spPr>
          <a:xfrm>
            <a:off x="3608557" y="140812"/>
            <a:ext cx="49748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C6187A"/>
                </a:solidFill>
                <a:latin typeface="#9Slide03 IcielPanton Black" panose="00000A00000000000000" pitchFamily="2" charset="0"/>
              </a:rPr>
              <a:t>TRÒ CHƠI</a:t>
            </a:r>
          </a:p>
        </p:txBody>
      </p:sp>
    </p:spTree>
    <p:extLst>
      <p:ext uri="{BB962C8B-B14F-4D97-AF65-F5344CB8AC3E}">
        <p14:creationId xmlns:p14="http://schemas.microsoft.com/office/powerpoint/2010/main" val="11895762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E0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5">
            <a:extLst>
              <a:ext uri="{FF2B5EF4-FFF2-40B4-BE49-F238E27FC236}">
                <a16:creationId xmlns:a16="http://schemas.microsoft.com/office/drawing/2014/main" id="{D5581BBC-4083-4AF9-B09D-A48CB95FB7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413" y="4738688"/>
            <a:ext cx="1306512" cy="1831975"/>
          </a:xfrm>
          <a:prstGeom prst="rect">
            <a:avLst/>
          </a:prstGeom>
          <a:solidFill>
            <a:srgbClr val="BBE0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Rectangle 1">
            <a:extLst>
              <a:ext uri="{FF2B5EF4-FFF2-40B4-BE49-F238E27FC236}">
                <a16:creationId xmlns:a16="http://schemas.microsoft.com/office/drawing/2014/main" id="{3928D8AC-4F40-4535-BEE3-908F335191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533400"/>
            <a:ext cx="3371850" cy="466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0" b="1">
                <a:solidFill>
                  <a:srgbClr val="FF0000"/>
                </a:solidFill>
                <a:latin typeface=".VnAvant" panose="020B7200000000000000" pitchFamily="34" charset="0"/>
              </a:rPr>
              <a:t>­</a:t>
            </a:r>
            <a:endParaRPr lang="en-US" altLang="en-US" sz="30000" b="1">
              <a:solidFill>
                <a:srgbClr val="000000"/>
              </a:solidFill>
              <a:latin typeface=".VnAvant" panose="020B7200000000000000" pitchFamily="34" charset="0"/>
            </a:endParaRPr>
          </a:p>
        </p:txBody>
      </p:sp>
      <p:sp>
        <p:nvSpPr>
          <p:cNvPr id="33796" name="TextBox 1">
            <a:extLst>
              <a:ext uri="{FF2B5EF4-FFF2-40B4-BE49-F238E27FC236}">
                <a16:creationId xmlns:a16="http://schemas.microsoft.com/office/drawing/2014/main" id="{8CCB7673-158B-45A4-B686-CA8170B770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0"/>
            <a:ext cx="5715000" cy="46196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  <a:latin typeface=".VnAvant" panose="020B7200000000000000" pitchFamily="34" charset="0"/>
              </a:rPr>
              <a:t>Ch÷ c¸i n - m cã ®iÓm g× gièng nhau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71A4AD-C532-4E1F-8120-10A1D64BAFD0}"/>
              </a:ext>
            </a:extLst>
          </p:cNvPr>
          <p:cNvSpPr/>
          <p:nvPr/>
        </p:nvSpPr>
        <p:spPr>
          <a:xfrm>
            <a:off x="5303838" y="4748213"/>
            <a:ext cx="427037" cy="182086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accent4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33798" name="Picture 3">
            <a:extLst>
              <a:ext uri="{FF2B5EF4-FFF2-40B4-BE49-F238E27FC236}">
                <a16:creationId xmlns:a16="http://schemas.microsoft.com/office/drawing/2014/main" id="{BE6470C9-44BF-4C82-BD35-4AB8D46F27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6825" y="4748213"/>
            <a:ext cx="1198563" cy="181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0468795-6E69-4B33-877E-ECD89702E4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3288" y="1376363"/>
            <a:ext cx="3502025" cy="461962"/>
          </a:xfrm>
          <a:prstGeom prst="rect">
            <a:avLst/>
          </a:prstGeom>
          <a:solidFill>
            <a:srgbClr val="00B05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  <a:latin typeface=".VnAvant" panose="020B7200000000000000" pitchFamily="34" charset="0"/>
              </a:rPr>
              <a:t>§Òu cã 1 nÐt sæ th¼ng</a:t>
            </a:r>
          </a:p>
        </p:txBody>
      </p:sp>
      <p:sp>
        <p:nvSpPr>
          <p:cNvPr id="33800" name="TextBox 12">
            <a:extLst>
              <a:ext uri="{FF2B5EF4-FFF2-40B4-BE49-F238E27FC236}">
                <a16:creationId xmlns:a16="http://schemas.microsoft.com/office/drawing/2014/main" id="{F73FB0B2-5004-46F3-A2B4-EC1D3D118A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1588" y="4046538"/>
            <a:ext cx="5942012" cy="461962"/>
          </a:xfrm>
          <a:prstGeom prst="rect">
            <a:avLst/>
          </a:prstGeom>
          <a:solidFill>
            <a:srgbClr val="00B05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  <a:latin typeface=".VnAvant" panose="020B7200000000000000" pitchFamily="34" charset="0"/>
              </a:rPr>
              <a:t>§Òu cã 1 nÐt sæ th¼ng, 2 nÐt mãc xu«i</a:t>
            </a:r>
          </a:p>
        </p:txBody>
      </p:sp>
      <p:pic>
        <p:nvPicPr>
          <p:cNvPr id="33801" name="Picture 9">
            <a:extLst>
              <a:ext uri="{FF2B5EF4-FFF2-40B4-BE49-F238E27FC236}">
                <a16:creationId xmlns:a16="http://schemas.microsoft.com/office/drawing/2014/main" id="{749F8973-B7AF-4086-AC9D-8F9E033D3D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613" y="2068513"/>
            <a:ext cx="450850" cy="184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2" name="TextBox 10">
            <a:extLst>
              <a:ext uri="{FF2B5EF4-FFF2-40B4-BE49-F238E27FC236}">
                <a16:creationId xmlns:a16="http://schemas.microsoft.com/office/drawing/2014/main" id="{EEEDF4E8-EFE1-42C9-8766-220844C357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2638" y="1301750"/>
            <a:ext cx="8318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C00000"/>
                </a:solidFill>
              </a:rPr>
              <a:t>1</a:t>
            </a:r>
            <a:r>
              <a:rPr lang="en-US" altLang="en-US" sz="4000">
                <a:solidFill>
                  <a:srgbClr val="C00000"/>
                </a:solidFill>
                <a:latin typeface=".VnAvant" panose="020B7200000000000000" pitchFamily="34" charset="0"/>
              </a:rPr>
              <a:t>.</a:t>
            </a:r>
          </a:p>
        </p:txBody>
      </p:sp>
      <p:sp>
        <p:nvSpPr>
          <p:cNvPr id="33803" name="TextBox 19">
            <a:extLst>
              <a:ext uri="{FF2B5EF4-FFF2-40B4-BE49-F238E27FC236}">
                <a16:creationId xmlns:a16="http://schemas.microsoft.com/office/drawing/2014/main" id="{7EE68179-2EBA-4342-9644-E0FF538156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9325" y="3922713"/>
            <a:ext cx="8318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C00000"/>
                </a:solidFill>
              </a:rPr>
              <a:t>2</a:t>
            </a:r>
            <a:r>
              <a:rPr lang="en-US" altLang="en-US" sz="4000">
                <a:solidFill>
                  <a:srgbClr val="C00000"/>
                </a:solidFill>
                <a:latin typeface=".VnAvant" panose="020B7200000000000000" pitchFamily="34" charset="0"/>
              </a:rPr>
              <a:t>.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E0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5">
            <a:extLst>
              <a:ext uri="{FF2B5EF4-FFF2-40B4-BE49-F238E27FC236}">
                <a16:creationId xmlns:a16="http://schemas.microsoft.com/office/drawing/2014/main" id="{5F22379D-FB53-44D5-8ED4-035C783370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763" y="4738688"/>
            <a:ext cx="1308100" cy="1831975"/>
          </a:xfrm>
          <a:prstGeom prst="rect">
            <a:avLst/>
          </a:prstGeom>
          <a:solidFill>
            <a:srgbClr val="BBE0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Rectangle 1">
            <a:extLst>
              <a:ext uri="{FF2B5EF4-FFF2-40B4-BE49-F238E27FC236}">
                <a16:creationId xmlns:a16="http://schemas.microsoft.com/office/drawing/2014/main" id="{F94E32C5-9E60-4E24-9E27-CE5DA2CAB1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533400"/>
            <a:ext cx="3371850" cy="466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0" b="1">
                <a:solidFill>
                  <a:srgbClr val="FF0000"/>
                </a:solidFill>
                <a:latin typeface=".VnAvant" panose="020B7200000000000000" pitchFamily="34" charset="0"/>
              </a:rPr>
              <a:t>­</a:t>
            </a:r>
            <a:endParaRPr lang="en-US" altLang="en-US" sz="30000" b="1">
              <a:solidFill>
                <a:srgbClr val="000000"/>
              </a:solidFill>
              <a:latin typeface=".VnAvant" panose="020B7200000000000000" pitchFamily="34" charset="0"/>
            </a:endParaRPr>
          </a:p>
        </p:txBody>
      </p:sp>
      <p:sp>
        <p:nvSpPr>
          <p:cNvPr id="34820" name="TextBox 1">
            <a:extLst>
              <a:ext uri="{FF2B5EF4-FFF2-40B4-BE49-F238E27FC236}">
                <a16:creationId xmlns:a16="http://schemas.microsoft.com/office/drawing/2014/main" id="{E7F3AFC3-308E-45EF-AFDA-20DAE8447D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5750" y="38100"/>
            <a:ext cx="5715000" cy="46196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  <a:latin typeface=".VnAvant" panose="020B7200000000000000" pitchFamily="34" charset="0"/>
              </a:rPr>
              <a:t>Ch÷ c¸i n - m cã ®iÓm gièng nhau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3C5425-1EC0-4918-AFFC-5EE76A210B57}"/>
              </a:ext>
            </a:extLst>
          </p:cNvPr>
          <p:cNvSpPr/>
          <p:nvPr/>
        </p:nvSpPr>
        <p:spPr>
          <a:xfrm>
            <a:off x="5368925" y="4718050"/>
            <a:ext cx="427038" cy="181927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accent4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34822" name="Picture 3">
            <a:extLst>
              <a:ext uri="{FF2B5EF4-FFF2-40B4-BE49-F238E27FC236}">
                <a16:creationId xmlns:a16="http://schemas.microsoft.com/office/drawing/2014/main" id="{35F34342-9E84-4BDE-ACA5-360B4B5DD3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263" y="4757738"/>
            <a:ext cx="1198562" cy="181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15">
            <a:extLst>
              <a:ext uri="{FF2B5EF4-FFF2-40B4-BE49-F238E27FC236}">
                <a16:creationId xmlns:a16="http://schemas.microsoft.com/office/drawing/2014/main" id="{9A79DE7B-B0B9-4DFC-8441-B08319A924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988" y="1851025"/>
            <a:ext cx="1304925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24D1EFC-9010-4360-859A-761BB85E6B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7338" y="1844675"/>
            <a:ext cx="452437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25 -1.85185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E0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">
            <a:extLst>
              <a:ext uri="{FF2B5EF4-FFF2-40B4-BE49-F238E27FC236}">
                <a16:creationId xmlns:a16="http://schemas.microsoft.com/office/drawing/2014/main" id="{23B3BBE7-F3E4-4E20-AC12-CF78C6B43E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533400"/>
            <a:ext cx="3371850" cy="466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0" b="1">
                <a:solidFill>
                  <a:srgbClr val="FF0000"/>
                </a:solidFill>
                <a:latin typeface=".VnAvant" panose="020B7200000000000000" pitchFamily="34" charset="0"/>
              </a:rPr>
              <a:t>­</a:t>
            </a:r>
            <a:endParaRPr lang="en-US" altLang="en-US" sz="30000" b="1">
              <a:solidFill>
                <a:srgbClr val="000000"/>
              </a:solidFill>
              <a:latin typeface=".VnAvant" panose="020B7200000000000000" pitchFamily="34" charset="0"/>
            </a:endParaRPr>
          </a:p>
        </p:txBody>
      </p:sp>
      <p:sp>
        <p:nvSpPr>
          <p:cNvPr id="35843" name="TextBox 1">
            <a:extLst>
              <a:ext uri="{FF2B5EF4-FFF2-40B4-BE49-F238E27FC236}">
                <a16:creationId xmlns:a16="http://schemas.microsoft.com/office/drawing/2014/main" id="{353A815A-37B5-48EA-A48F-7B873CA21B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4513" y="363538"/>
            <a:ext cx="49053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000000"/>
                </a:solidFill>
                <a:latin typeface=".VnAvant" panose="020B7200000000000000" pitchFamily="34" charset="0"/>
              </a:rPr>
              <a:t>Hai ch÷ n – m cã ®iÓm g× kh¸c nhau?</a:t>
            </a:r>
          </a:p>
        </p:txBody>
      </p:sp>
      <p:pic>
        <p:nvPicPr>
          <p:cNvPr id="35844" name="Picture 5">
            <a:extLst>
              <a:ext uri="{FF2B5EF4-FFF2-40B4-BE49-F238E27FC236}">
                <a16:creationId xmlns:a16="http://schemas.microsoft.com/office/drawing/2014/main" id="{34C08A6D-D8CB-4208-B318-051B82D6B3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4138" y="1314450"/>
            <a:ext cx="581025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6">
            <a:extLst>
              <a:ext uri="{FF2B5EF4-FFF2-40B4-BE49-F238E27FC236}">
                <a16:creationId xmlns:a16="http://schemas.microsoft.com/office/drawing/2014/main" id="{32387C0D-681F-4AA2-BFD3-941D856762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2113" y="2522538"/>
            <a:ext cx="58420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10">
            <a:extLst>
              <a:ext uri="{FF2B5EF4-FFF2-40B4-BE49-F238E27FC236}">
                <a16:creationId xmlns:a16="http://schemas.microsoft.com/office/drawing/2014/main" id="{28CA4DF3-C6F9-4A29-BDFE-62F25BFF7D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3938" y="2474913"/>
            <a:ext cx="582612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Picture 11">
            <a:extLst>
              <a:ext uri="{FF2B5EF4-FFF2-40B4-BE49-F238E27FC236}">
                <a16:creationId xmlns:a16="http://schemas.microsoft.com/office/drawing/2014/main" id="{4360F55E-8DB6-42EE-A36C-54F24E9367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0675" y="4838700"/>
            <a:ext cx="582613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8" name="Picture 12">
            <a:extLst>
              <a:ext uri="{FF2B5EF4-FFF2-40B4-BE49-F238E27FC236}">
                <a16:creationId xmlns:a16="http://schemas.microsoft.com/office/drawing/2014/main" id="{9064A04A-F654-40D9-95B2-71835380AB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7100" y="4838700"/>
            <a:ext cx="582613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9" name="Picture 13">
            <a:extLst>
              <a:ext uri="{FF2B5EF4-FFF2-40B4-BE49-F238E27FC236}">
                <a16:creationId xmlns:a16="http://schemas.microsoft.com/office/drawing/2014/main" id="{22ECEDC3-4FFD-44AF-8DA3-232BFA107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8325" y="5826125"/>
            <a:ext cx="582613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A780D5F-6CE1-418B-A6CB-DADCF8A41B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7800" y="1393825"/>
            <a:ext cx="4648200" cy="181451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.VnAvant" panose="020B7200000000000000" pitchFamily="34" charset="0"/>
              </a:rPr>
              <a:t>Ch÷ n cã 1 nÐt mãc xu«i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800" b="1">
              <a:latin typeface=".VnAvant" panose="020B7200000000000000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800" b="1">
              <a:latin typeface=".VnAvant" panose="020B7200000000000000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.VnAvant" panose="020B7200000000000000" pitchFamily="34" charset="0"/>
              </a:rPr>
              <a:t>Ch÷ m cã 2 nÐt mãc xu«i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E706C08-75DA-4265-8E71-9E3F0FBCF4F0}"/>
              </a:ext>
            </a:extLst>
          </p:cNvPr>
          <p:cNvSpPr txBox="1"/>
          <p:nvPr/>
        </p:nvSpPr>
        <p:spPr>
          <a:xfrm>
            <a:off x="2773363" y="4770438"/>
            <a:ext cx="4648200" cy="1814512"/>
          </a:xfrm>
          <a:prstGeom prst="rect">
            <a:avLst/>
          </a:prstGeom>
          <a:solidFill>
            <a:srgbClr val="FFC000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dirty="0" err="1"/>
              <a:t>Ch</a:t>
            </a:r>
            <a:r>
              <a:rPr lang="en-US" sz="2800" b="1" dirty="0"/>
              <a:t>÷ n </a:t>
            </a:r>
            <a:r>
              <a:rPr lang="en-US" sz="2800" b="1" dirty="0" err="1"/>
              <a:t>cã</a:t>
            </a:r>
            <a:r>
              <a:rPr lang="en-US" sz="2800" b="1" dirty="0"/>
              <a:t> 2 </a:t>
            </a:r>
            <a:r>
              <a:rPr lang="en-US" sz="2800" b="1" dirty="0" err="1"/>
              <a:t>nÐt</a:t>
            </a:r>
            <a:r>
              <a:rPr lang="en-US" sz="2800" b="1" dirty="0"/>
              <a:t> </a:t>
            </a:r>
            <a:r>
              <a:rPr lang="en-US" sz="2800" b="1" dirty="0" err="1"/>
              <a:t>mãc</a:t>
            </a:r>
            <a:r>
              <a:rPr lang="en-US" sz="2800" b="1" dirty="0"/>
              <a:t> </a:t>
            </a:r>
            <a:r>
              <a:rPr lang="en-US" sz="2800" b="1" dirty="0" err="1"/>
              <a:t>xu«i</a:t>
            </a:r>
            <a:endParaRPr lang="en-US" sz="2800" b="1" dirty="0"/>
          </a:p>
          <a:p>
            <a:pPr marL="342900" indent="-342900">
              <a:buFontTx/>
              <a:buAutoNum type="arabicPeriod"/>
              <a:defRPr/>
            </a:pPr>
            <a:endParaRPr lang="en-US" sz="2800" b="1" dirty="0"/>
          </a:p>
          <a:p>
            <a:pPr>
              <a:defRPr/>
            </a:pPr>
            <a:endParaRPr lang="en-US" sz="2800" b="1" dirty="0"/>
          </a:p>
          <a:p>
            <a:pPr>
              <a:defRPr/>
            </a:pPr>
            <a:r>
              <a:rPr lang="en-US" sz="2800" b="1" dirty="0" err="1"/>
              <a:t>Ch</a:t>
            </a:r>
            <a:r>
              <a:rPr lang="en-US" sz="2800" b="1" dirty="0"/>
              <a:t>÷ m </a:t>
            </a:r>
            <a:r>
              <a:rPr lang="en-US" sz="2800" b="1" dirty="0" err="1"/>
              <a:t>cã</a:t>
            </a:r>
            <a:r>
              <a:rPr lang="en-US" sz="2800" b="1" dirty="0"/>
              <a:t> 1 </a:t>
            </a:r>
            <a:r>
              <a:rPr lang="en-US" sz="2800" b="1" dirty="0" err="1"/>
              <a:t>nÐt</a:t>
            </a:r>
            <a:r>
              <a:rPr lang="en-US" sz="2800" b="1" dirty="0"/>
              <a:t> </a:t>
            </a:r>
            <a:r>
              <a:rPr lang="en-US" sz="2800" b="1" dirty="0" err="1"/>
              <a:t>mãc</a:t>
            </a:r>
            <a:r>
              <a:rPr lang="en-US" sz="2800" b="1" dirty="0"/>
              <a:t> </a:t>
            </a:r>
            <a:r>
              <a:rPr lang="en-US" sz="2800" b="1" dirty="0" err="1"/>
              <a:t>xu«i</a:t>
            </a:r>
            <a:endParaRPr lang="en-US" sz="2800" b="1" dirty="0"/>
          </a:p>
        </p:txBody>
      </p:sp>
      <p:sp>
        <p:nvSpPr>
          <p:cNvPr id="35852" name="TextBox 9">
            <a:extLst>
              <a:ext uri="{FF2B5EF4-FFF2-40B4-BE49-F238E27FC236}">
                <a16:creationId xmlns:a16="http://schemas.microsoft.com/office/drawing/2014/main" id="{509DE96A-97BA-4D98-B30C-240058F273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5700" y="693738"/>
            <a:ext cx="1636713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500" b="1">
                <a:solidFill>
                  <a:srgbClr val="FF0000"/>
                </a:solidFill>
                <a:latin typeface=".VnAvant" panose="020B7200000000000000" pitchFamily="34" charset="0"/>
              </a:rPr>
              <a:t>n</a:t>
            </a:r>
            <a:r>
              <a:rPr lang="en-US" altLang="en-US" sz="9600" b="1">
                <a:latin typeface=".VnAvant" panose="020B7200000000000000" pitchFamily="34" charset="0"/>
              </a:rPr>
              <a:t>-  </a:t>
            </a:r>
          </a:p>
        </p:txBody>
      </p:sp>
      <p:sp>
        <p:nvSpPr>
          <p:cNvPr id="35853" name="TextBox 18">
            <a:extLst>
              <a:ext uri="{FF2B5EF4-FFF2-40B4-BE49-F238E27FC236}">
                <a16:creationId xmlns:a16="http://schemas.microsoft.com/office/drawing/2014/main" id="{ED086149-21D5-4973-A1A1-BD09B6699C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8863" y="1852613"/>
            <a:ext cx="2205037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500" b="1">
                <a:solidFill>
                  <a:srgbClr val="FF0000"/>
                </a:solidFill>
                <a:latin typeface=".VnAvant" panose="020B7200000000000000" pitchFamily="34" charset="0"/>
              </a:rPr>
              <a:t>m</a:t>
            </a:r>
            <a:r>
              <a:rPr lang="en-US" altLang="en-US" sz="9600" b="1">
                <a:latin typeface=".VnAvant" panose="020B7200000000000000" pitchFamily="34" charset="0"/>
              </a:rPr>
              <a:t>-   </a:t>
            </a:r>
          </a:p>
        </p:txBody>
      </p:sp>
      <p:sp>
        <p:nvSpPr>
          <p:cNvPr id="35854" name="TextBox 19">
            <a:extLst>
              <a:ext uri="{FF2B5EF4-FFF2-40B4-BE49-F238E27FC236}">
                <a16:creationId xmlns:a16="http://schemas.microsoft.com/office/drawing/2014/main" id="{58C0EC2E-591A-41E9-B982-94C0DDC392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7963" y="4241800"/>
            <a:ext cx="1636712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500" b="1">
                <a:solidFill>
                  <a:srgbClr val="FF0000"/>
                </a:solidFill>
                <a:latin typeface=".VnAvant" panose="020B7200000000000000" pitchFamily="34" charset="0"/>
              </a:rPr>
              <a:t>n</a:t>
            </a:r>
            <a:r>
              <a:rPr lang="en-US" altLang="en-US" sz="9600" b="1">
                <a:latin typeface=".VnAvant" panose="020B7200000000000000" pitchFamily="34" charset="0"/>
              </a:rPr>
              <a:t>-  </a:t>
            </a:r>
          </a:p>
        </p:txBody>
      </p:sp>
      <p:sp>
        <p:nvSpPr>
          <p:cNvPr id="35855" name="TextBox 20">
            <a:extLst>
              <a:ext uri="{FF2B5EF4-FFF2-40B4-BE49-F238E27FC236}">
                <a16:creationId xmlns:a16="http://schemas.microsoft.com/office/drawing/2014/main" id="{D0A6A5EC-2668-449C-A9DD-40015858C2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94588" y="5189538"/>
            <a:ext cx="2214562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500" b="1">
                <a:solidFill>
                  <a:srgbClr val="FF0000"/>
                </a:solidFill>
                <a:latin typeface=".VnAvant" panose="020B7200000000000000" pitchFamily="34" charset="0"/>
              </a:rPr>
              <a:t>m</a:t>
            </a:r>
            <a:r>
              <a:rPr lang="en-US" altLang="en-US" sz="9600" b="1">
                <a:latin typeface=".VnAvant" panose="020B7200000000000000" pitchFamily="34" charset="0"/>
              </a:rPr>
              <a:t>-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060CD6-DE33-4330-A711-9C4831BB7FBA}"/>
              </a:ext>
            </a:extLst>
          </p:cNvPr>
          <p:cNvSpPr txBox="1"/>
          <p:nvPr/>
        </p:nvSpPr>
        <p:spPr>
          <a:xfrm>
            <a:off x="1611313" y="2093913"/>
            <a:ext cx="1244600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5400" b="1" dirty="0">
                <a:latin typeface="+mj-lt"/>
              </a:rPr>
              <a:t>1.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B58490A-9659-41B0-9DE7-21DD832057AA}"/>
              </a:ext>
            </a:extLst>
          </p:cNvPr>
          <p:cNvSpPr txBox="1"/>
          <p:nvPr/>
        </p:nvSpPr>
        <p:spPr>
          <a:xfrm>
            <a:off x="1582738" y="5326063"/>
            <a:ext cx="1244600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5400" b="1" dirty="0">
                <a:latin typeface="+mj-lt"/>
              </a:rPr>
              <a:t>2.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E0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5">
            <a:extLst>
              <a:ext uri="{FF2B5EF4-FFF2-40B4-BE49-F238E27FC236}">
                <a16:creationId xmlns:a16="http://schemas.microsoft.com/office/drawing/2014/main" id="{C18B0409-0A0D-4239-8069-3A988B9F8F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2175" y="4660900"/>
            <a:ext cx="1306513" cy="1833563"/>
          </a:xfrm>
          <a:prstGeom prst="rect">
            <a:avLst/>
          </a:prstGeom>
          <a:solidFill>
            <a:srgbClr val="BBE0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Rectangle 1">
            <a:extLst>
              <a:ext uri="{FF2B5EF4-FFF2-40B4-BE49-F238E27FC236}">
                <a16:creationId xmlns:a16="http://schemas.microsoft.com/office/drawing/2014/main" id="{7E03D086-559A-4B89-B92D-FF915BC7D8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533400"/>
            <a:ext cx="3371850" cy="466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0" b="1">
                <a:solidFill>
                  <a:srgbClr val="FF0000"/>
                </a:solidFill>
                <a:latin typeface=".VnAvant" panose="020B7200000000000000" pitchFamily="34" charset="0"/>
              </a:rPr>
              <a:t>­</a:t>
            </a:r>
            <a:endParaRPr lang="en-US" altLang="en-US" sz="30000" b="1">
              <a:solidFill>
                <a:srgbClr val="000000"/>
              </a:solidFill>
              <a:latin typeface=".VnAvant" panose="020B7200000000000000" pitchFamily="34" charset="0"/>
            </a:endParaRPr>
          </a:p>
        </p:txBody>
      </p:sp>
      <p:sp>
        <p:nvSpPr>
          <p:cNvPr id="36868" name="TextBox 1">
            <a:extLst>
              <a:ext uri="{FF2B5EF4-FFF2-40B4-BE49-F238E27FC236}">
                <a16:creationId xmlns:a16="http://schemas.microsoft.com/office/drawing/2014/main" id="{EDBE91BC-948D-43B1-BD27-8996FC9505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5750" y="38100"/>
            <a:ext cx="5345113" cy="46196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  <a:latin typeface=".VnAvant" panose="020B7200000000000000" pitchFamily="34" charset="0"/>
              </a:rPr>
              <a:t>Ch÷ c¸i n - m cã ®iÓm kh¸c nhau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F1321D5-889C-4496-8278-4C9A5C19C2FA}"/>
              </a:ext>
            </a:extLst>
          </p:cNvPr>
          <p:cNvSpPr/>
          <p:nvPr/>
        </p:nvSpPr>
        <p:spPr>
          <a:xfrm>
            <a:off x="7029450" y="4673600"/>
            <a:ext cx="425450" cy="182086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accent4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14343" name="Picture 3">
            <a:extLst>
              <a:ext uri="{FF2B5EF4-FFF2-40B4-BE49-F238E27FC236}">
                <a16:creationId xmlns:a16="http://schemas.microsoft.com/office/drawing/2014/main" id="{8917CBE1-654A-49C5-A831-F70134C801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4672013"/>
            <a:ext cx="1200150" cy="181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A7E6239-B49A-497B-AD4D-0DE7E2A154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4673600"/>
            <a:ext cx="1303338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2" name="Picture 16">
            <a:extLst>
              <a:ext uri="{FF2B5EF4-FFF2-40B4-BE49-F238E27FC236}">
                <a16:creationId xmlns:a16="http://schemas.microsoft.com/office/drawing/2014/main" id="{20820678-AB9D-4B42-821A-4C5C6E469B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6663" y="4673600"/>
            <a:ext cx="452437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0.20972 L 1.66667E-6 -0.4597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0.19652 L -1.38889E-6 -0.4465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705 -0.19652 L 0.04705 -0.4465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WordArt 2">
            <a:extLst>
              <a:ext uri="{FF2B5EF4-FFF2-40B4-BE49-F238E27FC236}">
                <a16:creationId xmlns:a16="http://schemas.microsoft.com/office/drawing/2014/main" id="{33A0A0E1-1378-4FD8-A918-31FC3D7FC45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962400" y="2209800"/>
            <a:ext cx="4800600" cy="1524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sv-SE" sz="3600" b="1" kern="10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Trß ch¬i:</a:t>
            </a:r>
          </a:p>
          <a:p>
            <a:pPr algn="ctr"/>
            <a:r>
              <a:rPr lang="sv-SE" sz="3600" b="1" kern="10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Thö tµi trÝ nhí </a:t>
            </a:r>
            <a:endParaRPr lang="en-US" sz="3600" b="1" kern="10">
              <a:solidFill>
                <a:srgbClr val="FF00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>
            <a:extLst>
              <a:ext uri="{FF2B5EF4-FFF2-40B4-BE49-F238E27FC236}">
                <a16:creationId xmlns:a16="http://schemas.microsoft.com/office/drawing/2014/main" id="{69E7771B-31C5-4124-9546-E80EA40916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533400"/>
            <a:ext cx="3371850" cy="466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0" b="1">
                <a:solidFill>
                  <a:srgbClr val="FF0000"/>
                </a:solidFill>
                <a:latin typeface=".VnAvant" panose="020B7200000000000000" pitchFamily="34" charset="0"/>
              </a:rPr>
              <a:t>­</a:t>
            </a:r>
            <a:endParaRPr lang="en-US" altLang="en-US" sz="30000" b="1">
              <a:solidFill>
                <a:srgbClr val="000000"/>
              </a:solidFill>
              <a:latin typeface=".VnAvant" panose="020B7200000000000000" pitchFamily="34" charset="0"/>
            </a:endParaRPr>
          </a:p>
        </p:txBody>
      </p:sp>
      <p:sp>
        <p:nvSpPr>
          <p:cNvPr id="38915" name="TextBox 1">
            <a:extLst>
              <a:ext uri="{FF2B5EF4-FFF2-40B4-BE49-F238E27FC236}">
                <a16:creationId xmlns:a16="http://schemas.microsoft.com/office/drawing/2014/main" id="{E44E72CD-EA62-40B5-815B-88C467ACC3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303213"/>
            <a:ext cx="59436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  <a:latin typeface=".VnAvant" panose="020B7200000000000000" pitchFamily="34" charset="0"/>
              </a:rPr>
              <a:t>Nh÷ng ch÷ c¸i nµo h«m nay ®­· häc.</a:t>
            </a:r>
          </a:p>
        </p:txBody>
      </p:sp>
      <p:sp>
        <p:nvSpPr>
          <p:cNvPr id="38916" name="TextBox 2">
            <a:extLst>
              <a:ext uri="{FF2B5EF4-FFF2-40B4-BE49-F238E27FC236}">
                <a16:creationId xmlns:a16="http://schemas.microsoft.com/office/drawing/2014/main" id="{2B3C191A-9578-4CAE-9149-DA659EB9583D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3770313" y="1249363"/>
            <a:ext cx="2544762" cy="101600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6000" b="1">
                <a:solidFill>
                  <a:srgbClr val="000000"/>
                </a:solidFill>
                <a:latin typeface=".VnAvant" panose="020B7200000000000000" pitchFamily="34" charset="0"/>
              </a:rPr>
              <a:t>a, ¨, ©</a:t>
            </a:r>
          </a:p>
        </p:txBody>
      </p:sp>
      <p:sp>
        <p:nvSpPr>
          <p:cNvPr id="38917" name="TextBox 4">
            <a:extLst>
              <a:ext uri="{FF2B5EF4-FFF2-40B4-BE49-F238E27FC236}">
                <a16:creationId xmlns:a16="http://schemas.microsoft.com/office/drawing/2014/main" id="{39D67EE9-4434-455A-A2ED-748667A12677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4883150" y="3224213"/>
            <a:ext cx="2544763" cy="1016000"/>
          </a:xfrm>
          <a:prstGeom prst="rect">
            <a:avLst/>
          </a:prstGeom>
          <a:solidFill>
            <a:srgbClr val="00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6000" b="1">
                <a:solidFill>
                  <a:srgbClr val="000000"/>
                </a:solidFill>
                <a:latin typeface=".VnAvant" panose="020B7200000000000000" pitchFamily="34" charset="0"/>
              </a:rPr>
              <a:t>b, d, ®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72A1E3-3759-41DB-9E25-46633C03286D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570663" y="5197475"/>
            <a:ext cx="2544762" cy="1016000"/>
          </a:xfrm>
          <a:prstGeom prst="rect">
            <a:avLst/>
          </a:pr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6000" b="1">
                <a:solidFill>
                  <a:srgbClr val="000000"/>
                </a:solidFill>
                <a:latin typeface=".VnAvant" panose="020B7200000000000000" pitchFamily="34" charset="0"/>
              </a:rPr>
              <a:t>l, m, n</a:t>
            </a:r>
          </a:p>
        </p:txBody>
      </p:sp>
      <p:sp>
        <p:nvSpPr>
          <p:cNvPr id="38919" name="TextBox 3">
            <a:extLst>
              <a:ext uri="{FF2B5EF4-FFF2-40B4-BE49-F238E27FC236}">
                <a16:creationId xmlns:a16="http://schemas.microsoft.com/office/drawing/2014/main" id="{C2E88A9D-478B-4BE3-B26F-23F16B8346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1531938"/>
            <a:ext cx="762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5400" b="1">
                <a:solidFill>
                  <a:srgbClr val="000000"/>
                </a:solidFill>
                <a:latin typeface=".VnArial" panose="020B7200000000000000" pitchFamily="34" charset="0"/>
              </a:rPr>
              <a:t>1</a:t>
            </a:r>
            <a:r>
              <a:rPr lang="en-US" altLang="en-US" sz="4400" b="1">
                <a:solidFill>
                  <a:srgbClr val="000000"/>
                </a:solidFill>
                <a:latin typeface=".VnAvant" panose="020B7200000000000000" pitchFamily="34" charset="0"/>
              </a:rPr>
              <a:t>.</a:t>
            </a:r>
            <a:endParaRPr lang="en-US" altLang="en-US" sz="1800">
              <a:solidFill>
                <a:srgbClr val="000000"/>
              </a:solidFill>
              <a:latin typeface=".VnAvant" panose="020B7200000000000000" pitchFamily="34" charset="0"/>
            </a:endParaRPr>
          </a:p>
        </p:txBody>
      </p:sp>
      <p:sp>
        <p:nvSpPr>
          <p:cNvPr id="38920" name="TextBox 7">
            <a:extLst>
              <a:ext uri="{FF2B5EF4-FFF2-40B4-BE49-F238E27FC236}">
                <a16:creationId xmlns:a16="http://schemas.microsoft.com/office/drawing/2014/main" id="{4CB0EB00-4258-4CBB-A258-2205828D53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3013" y="3505200"/>
            <a:ext cx="762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5400" b="1">
                <a:solidFill>
                  <a:srgbClr val="000000"/>
                </a:solidFill>
                <a:latin typeface=".VnArial" panose="020B7200000000000000" pitchFamily="34" charset="0"/>
              </a:rPr>
              <a:t>2</a:t>
            </a:r>
            <a:r>
              <a:rPr lang="en-US" altLang="en-US" sz="4400" b="1">
                <a:solidFill>
                  <a:srgbClr val="000000"/>
                </a:solidFill>
                <a:latin typeface=".VnAvant" panose="020B7200000000000000" pitchFamily="34" charset="0"/>
              </a:rPr>
              <a:t>.</a:t>
            </a:r>
            <a:endParaRPr lang="en-US" altLang="en-US" sz="1800">
              <a:solidFill>
                <a:srgbClr val="000000"/>
              </a:solidFill>
              <a:latin typeface=".VnAvant" panose="020B7200000000000000" pitchFamily="34" charset="0"/>
            </a:endParaRPr>
          </a:p>
        </p:txBody>
      </p:sp>
      <p:sp>
        <p:nvSpPr>
          <p:cNvPr id="38921" name="TextBox 8">
            <a:extLst>
              <a:ext uri="{FF2B5EF4-FFF2-40B4-BE49-F238E27FC236}">
                <a16:creationId xmlns:a16="http://schemas.microsoft.com/office/drawing/2014/main" id="{4E15E783-DA79-4890-B807-4C6C893EEA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2100" y="5519738"/>
            <a:ext cx="762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5400" b="1">
                <a:solidFill>
                  <a:srgbClr val="000000"/>
                </a:solidFill>
                <a:latin typeface=".VnArial" panose="020B7200000000000000" pitchFamily="34" charset="0"/>
              </a:rPr>
              <a:t>3</a:t>
            </a:r>
            <a:r>
              <a:rPr lang="en-US" altLang="en-US" sz="4400" b="1">
                <a:solidFill>
                  <a:srgbClr val="000000"/>
                </a:solidFill>
                <a:latin typeface=".VnAvant" panose="020B7200000000000000" pitchFamily="34" charset="0"/>
              </a:rPr>
              <a:t>.</a:t>
            </a:r>
            <a:endParaRPr lang="en-US" altLang="en-US" sz="1800">
              <a:solidFill>
                <a:srgbClr val="000000"/>
              </a:solidFill>
              <a:latin typeface=".VnAvant" panose="020B7200000000000000" pitchFamily="34" charset="0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E0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325EE18-8655-496A-9BE1-E99A03A8F5E7}"/>
              </a:ext>
            </a:extLst>
          </p:cNvPr>
          <p:cNvSpPr txBox="1"/>
          <p:nvPr/>
        </p:nvSpPr>
        <p:spPr>
          <a:xfrm>
            <a:off x="2398713" y="3422650"/>
            <a:ext cx="1828800" cy="2401888"/>
          </a:xfrm>
          <a:prstGeom prst="rect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5000" b="1" dirty="0">
                <a:solidFill>
                  <a:srgbClr val="FF0000"/>
                </a:solidFill>
              </a:rPr>
              <a:t> 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83A1BF-1623-4738-8BAC-3E743C980147}"/>
              </a:ext>
            </a:extLst>
          </p:cNvPr>
          <p:cNvSpPr txBox="1"/>
          <p:nvPr/>
        </p:nvSpPr>
        <p:spPr>
          <a:xfrm>
            <a:off x="5033963" y="3422650"/>
            <a:ext cx="1905000" cy="2401888"/>
          </a:xfrm>
          <a:prstGeom prst="rect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5000" b="1" dirty="0">
                <a:solidFill>
                  <a:srgbClr val="FF0000"/>
                </a:solidFill>
              </a:rPr>
              <a:t>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E4ADD8-FB71-41C1-8D0D-10EC656F0078}"/>
              </a:ext>
            </a:extLst>
          </p:cNvPr>
          <p:cNvSpPr txBox="1"/>
          <p:nvPr/>
        </p:nvSpPr>
        <p:spPr>
          <a:xfrm>
            <a:off x="7745413" y="3422650"/>
            <a:ext cx="1828800" cy="2401888"/>
          </a:xfrm>
          <a:prstGeom prst="rect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5000" b="1" dirty="0">
                <a:solidFill>
                  <a:srgbClr val="FF0000"/>
                </a:solidFill>
              </a:rPr>
              <a:t>n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0.1 L -4.79167E-6 -0.3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0.1 L -4.79167E-6 -0.3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0.1 L -4.79167E-6 -0.3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1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E0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5">
            <a:extLst>
              <a:ext uri="{FF2B5EF4-FFF2-40B4-BE49-F238E27FC236}">
                <a16:creationId xmlns:a16="http://schemas.microsoft.com/office/drawing/2014/main" id="{AA50F28E-7E69-4DD0-A63B-1006FADBBD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922463"/>
            <a:ext cx="2092325" cy="3013075"/>
          </a:xfrm>
          <a:prstGeom prst="rect">
            <a:avLst/>
          </a:prstGeom>
          <a:solidFill>
            <a:srgbClr val="BBE0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Rectangle 1">
            <a:extLst>
              <a:ext uri="{FF2B5EF4-FFF2-40B4-BE49-F238E27FC236}">
                <a16:creationId xmlns:a16="http://schemas.microsoft.com/office/drawing/2014/main" id="{5684FDD4-A300-441D-8460-76AEA6779F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533400"/>
            <a:ext cx="3371850" cy="466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0" b="1">
                <a:solidFill>
                  <a:srgbClr val="FF0000"/>
                </a:solidFill>
                <a:latin typeface=".VnAvant" panose="020B7200000000000000" pitchFamily="34" charset="0"/>
              </a:rPr>
              <a:t>­</a:t>
            </a:r>
            <a:endParaRPr lang="en-US" altLang="en-US" sz="30000" b="1">
              <a:solidFill>
                <a:srgbClr val="000000"/>
              </a:solidFill>
              <a:latin typeface=".VnAvant" panose="020B7200000000000000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46ADA2D-0323-4F87-80D2-47CA47E2A5CF}"/>
              </a:ext>
            </a:extLst>
          </p:cNvPr>
          <p:cNvSpPr/>
          <p:nvPr/>
        </p:nvSpPr>
        <p:spPr>
          <a:xfrm>
            <a:off x="3276600" y="1922463"/>
            <a:ext cx="731838" cy="301307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accent4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1989" name="TextBox 1">
            <a:extLst>
              <a:ext uri="{FF2B5EF4-FFF2-40B4-BE49-F238E27FC236}">
                <a16:creationId xmlns:a16="http://schemas.microsoft.com/office/drawing/2014/main" id="{A181DB9A-CF43-4454-AAE9-43C1F4019F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163513"/>
            <a:ext cx="6019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C00000"/>
                </a:solidFill>
                <a:latin typeface=".VnAvant" panose="020B7200000000000000" pitchFamily="34" charset="0"/>
              </a:rPr>
              <a:t>Ch÷ cã 1 nÐt sæ th¼ng vµ 1 nÐt mãc xu«i lµ ch÷ g×?.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216 0.00255 L 0.1388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42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294 0 L -0.06706 0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A56FE76-962B-49EF-907E-985FCE1726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381000"/>
            <a:ext cx="10668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0000" b="1">
                <a:solidFill>
                  <a:srgbClr val="002060"/>
                </a:solidFill>
                <a:latin typeface=".VnAvant" panose="020B7200000000000000" pitchFamily="34" charset="0"/>
              </a:rPr>
              <a:t>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2919893-5873-463C-9C09-ACB41F599B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7563" y="6356350"/>
            <a:ext cx="1109662" cy="471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0000" b="1">
                <a:solidFill>
                  <a:srgbClr val="FF0000"/>
                </a:solidFill>
                <a:latin typeface=".VnAvant" panose="020B7200000000000000" pitchFamily="34" charset="0"/>
              </a:rPr>
              <a:t>l</a:t>
            </a:r>
          </a:p>
        </p:txBody>
      </p:sp>
      <p:sp>
        <p:nvSpPr>
          <p:cNvPr id="43012" name="TextBox 6">
            <a:extLst>
              <a:ext uri="{FF2B5EF4-FFF2-40B4-BE49-F238E27FC236}">
                <a16:creationId xmlns:a16="http://schemas.microsoft.com/office/drawing/2014/main" id="{7D653021-15AD-42F2-B010-22CB0B5B4F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349250"/>
            <a:ext cx="50482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C00000"/>
                </a:solidFill>
                <a:latin typeface=".VnAvant" panose="020B7200000000000000" pitchFamily="34" charset="0"/>
              </a:rPr>
              <a:t>Ch÷ cã 1 nÐt sæ th¼ng lµ ch÷ g×?.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8395E-16 3.33333E-6 L 0.00065 -0.871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" y="-43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E0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5">
            <a:extLst>
              <a:ext uri="{FF2B5EF4-FFF2-40B4-BE49-F238E27FC236}">
                <a16:creationId xmlns:a16="http://schemas.microsoft.com/office/drawing/2014/main" id="{17DD6E4E-C50B-4910-BEA6-DB5CCFF33C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513" y="1946275"/>
            <a:ext cx="2092325" cy="3014663"/>
          </a:xfrm>
          <a:prstGeom prst="rect">
            <a:avLst/>
          </a:prstGeom>
          <a:solidFill>
            <a:srgbClr val="BBE0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Rectangle 1">
            <a:extLst>
              <a:ext uri="{FF2B5EF4-FFF2-40B4-BE49-F238E27FC236}">
                <a16:creationId xmlns:a16="http://schemas.microsoft.com/office/drawing/2014/main" id="{B6D5E077-5A84-47E8-99CE-F6CB52256D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533400"/>
            <a:ext cx="3371850" cy="466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0" b="1">
                <a:solidFill>
                  <a:srgbClr val="FF0000"/>
                </a:solidFill>
                <a:latin typeface=".VnAvant" panose="020B7200000000000000" pitchFamily="34" charset="0"/>
              </a:rPr>
              <a:t>­</a:t>
            </a:r>
            <a:endParaRPr lang="en-US" altLang="en-US" sz="30000" b="1">
              <a:solidFill>
                <a:srgbClr val="000000"/>
              </a:solidFill>
              <a:latin typeface=".VnAvant" panose="020B7200000000000000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B4A8C98-D892-47AC-907A-37C45BEB8031}"/>
              </a:ext>
            </a:extLst>
          </p:cNvPr>
          <p:cNvSpPr/>
          <p:nvPr/>
        </p:nvSpPr>
        <p:spPr>
          <a:xfrm>
            <a:off x="2773363" y="1974850"/>
            <a:ext cx="731837" cy="301466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accent4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14343" name="Picture 3">
            <a:extLst>
              <a:ext uri="{FF2B5EF4-FFF2-40B4-BE49-F238E27FC236}">
                <a16:creationId xmlns:a16="http://schemas.microsoft.com/office/drawing/2014/main" id="{CE283F69-7FB0-4D48-A8A6-FEA531CE38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863" y="1976438"/>
            <a:ext cx="2092325" cy="301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8" name="TextBox 5">
            <a:extLst>
              <a:ext uri="{FF2B5EF4-FFF2-40B4-BE49-F238E27FC236}">
                <a16:creationId xmlns:a16="http://schemas.microsoft.com/office/drawing/2014/main" id="{E0EC9728-AA30-4D7F-AC5D-6E625C49C6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163513"/>
            <a:ext cx="6019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C00000"/>
                </a:solidFill>
                <a:latin typeface=".VnAvant" panose="020B7200000000000000" pitchFamily="34" charset="0"/>
              </a:rPr>
              <a:t>Ch÷ cã 1 nÐt sæ th¼ng vµ 2 nÐt mãc xu«i lµ ch÷ g×?.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445 0.00417 L -0.10339 -0.003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98" y="-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54 -0.01111 L -0.16107 -0.0078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81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at air halo hijau meninggalkan gambar latar belakang PPT PowerPoint  Template Free Download">
            <a:extLst>
              <a:ext uri="{FF2B5EF4-FFF2-40B4-BE49-F238E27FC236}">
                <a16:creationId xmlns:a16="http://schemas.microsoft.com/office/drawing/2014/main" id="{46625DAB-6758-C1A1-2928-46CA3D7BFB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47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0">
            <a:extLst>
              <a:ext uri="{FF2B5EF4-FFF2-40B4-BE49-F238E27FC236}">
                <a16:creationId xmlns:a16="http://schemas.microsoft.com/office/drawing/2014/main" id="{B85B69E1-749C-372C-9985-F8FCB30A66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8480" y="2719238"/>
            <a:ext cx="315646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.VnAvant" panose="020B7200000000000000" pitchFamily="34" charset="0"/>
              </a:rPr>
              <a:t>         1. Hoa </a:t>
            </a:r>
            <a:r>
              <a:rPr lang="en-US" altLang="en-US" sz="2000" b="1" dirty="0" err="1">
                <a:latin typeface=".VnAvant" panose="020B7200000000000000" pitchFamily="34" charset="0"/>
              </a:rPr>
              <a:t>cóc</a:t>
            </a:r>
            <a:endParaRPr lang="en-US" altLang="en-US" sz="2000" b="1" dirty="0">
              <a:latin typeface=".VnAvant" panose="020B7200000000000000" pitchFamily="34" charset="0"/>
            </a:endParaRP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1D25F939-F50C-9488-DB83-2E7C9CDFA9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6569" y="438107"/>
            <a:ext cx="3988860" cy="2277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Ngày xuân, nói chuyện hoa mai làm thuốc">
            <a:extLst>
              <a:ext uri="{FF2B5EF4-FFF2-40B4-BE49-F238E27FC236}">
                <a16:creationId xmlns:a16="http://schemas.microsoft.com/office/drawing/2014/main" id="{8E388A16-7C8E-86A0-B3A1-F411EABF1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6854" y="3467974"/>
            <a:ext cx="3725207" cy="2341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10">
            <a:extLst>
              <a:ext uri="{FF2B5EF4-FFF2-40B4-BE49-F238E27FC236}">
                <a16:creationId xmlns:a16="http://schemas.microsoft.com/office/drawing/2014/main" id="{E653B810-3573-92B1-551A-0DE2D6D865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3874" y="5940339"/>
            <a:ext cx="291220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.VnAvant" panose="020B7200000000000000" pitchFamily="34" charset="0"/>
              </a:rPr>
              <a:t>         4. Hoa </a:t>
            </a:r>
            <a:r>
              <a:rPr lang="en-US" altLang="en-US" sz="2000" b="1" dirty="0" err="1">
                <a:latin typeface=".VnAvant" panose="020B7200000000000000" pitchFamily="34" charset="0"/>
              </a:rPr>
              <a:t>mai</a:t>
            </a:r>
            <a:endParaRPr lang="en-US" altLang="en-US" sz="2000" b="1" dirty="0">
              <a:latin typeface=".VnAvant" panose="020B7200000000000000" pitchFamily="34" charset="0"/>
            </a:endParaRPr>
          </a:p>
        </p:txBody>
      </p:sp>
      <p:pic>
        <p:nvPicPr>
          <p:cNvPr id="4102" name="Picture 6" descr="Bộ sưu tập hình ảnh đẹp nhất về hoa loa kèn trắng">
            <a:extLst>
              <a:ext uri="{FF2B5EF4-FFF2-40B4-BE49-F238E27FC236}">
                <a16:creationId xmlns:a16="http://schemas.microsoft.com/office/drawing/2014/main" id="{2E4CFA11-E86C-D4E4-2B83-3DF7BA735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6854" y="438107"/>
            <a:ext cx="3725207" cy="2256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A105867-43F1-7CA9-2343-9CAC1E4022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49858" y="2793520"/>
            <a:ext cx="250135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.VnAvant" panose="020B7200000000000000" pitchFamily="34" charset="0"/>
              </a:rPr>
              <a:t>  2. Hoa loa </a:t>
            </a:r>
            <a:r>
              <a:rPr lang="en-US" altLang="en-US" sz="2000" b="1" dirty="0" err="1">
                <a:latin typeface=".VnAvant" panose="020B7200000000000000" pitchFamily="34" charset="0"/>
              </a:rPr>
              <a:t>kÌn</a:t>
            </a:r>
            <a:endParaRPr lang="en-US" altLang="en-US" sz="2000" b="1" dirty="0">
              <a:latin typeface=".VnAvant" panose="020B7200000000000000" pitchFamily="34" charset="0"/>
            </a:endParaRPr>
          </a:p>
        </p:txBody>
      </p:sp>
      <p:pic>
        <p:nvPicPr>
          <p:cNvPr id="4104" name="Picture 8" descr="Hoa đồng tiền nở vào tháng mấy?">
            <a:extLst>
              <a:ext uri="{FF2B5EF4-FFF2-40B4-BE49-F238E27FC236}">
                <a16:creationId xmlns:a16="http://schemas.microsoft.com/office/drawing/2014/main" id="{8DD7B7E5-40FF-BBE4-FCF0-305600677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6569" y="3449829"/>
            <a:ext cx="3988860" cy="2411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10">
            <a:extLst>
              <a:ext uri="{FF2B5EF4-FFF2-40B4-BE49-F238E27FC236}">
                <a16:creationId xmlns:a16="http://schemas.microsoft.com/office/drawing/2014/main" id="{31253197-BD4C-A79B-9A95-138B86F5EF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8480" y="5963430"/>
            <a:ext cx="315646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.VnAvant" panose="020B7200000000000000" pitchFamily="34" charset="0"/>
              </a:rPr>
              <a:t>         3. Hoa ®</a:t>
            </a:r>
            <a:r>
              <a:rPr lang="en-US" altLang="en-US" sz="2000" b="1" dirty="0" err="1">
                <a:latin typeface=".VnAvant" panose="020B7200000000000000" pitchFamily="34" charset="0"/>
              </a:rPr>
              <a:t>ång</a:t>
            </a:r>
            <a:r>
              <a:rPr lang="en-US" altLang="en-US" sz="2000" b="1" dirty="0">
                <a:latin typeface=".VnAvant" panose="020B7200000000000000" pitchFamily="34" charset="0"/>
              </a:rPr>
              <a:t> </a:t>
            </a:r>
            <a:r>
              <a:rPr lang="en-US" altLang="en-US" sz="2000" b="1" dirty="0" err="1">
                <a:latin typeface=".VnAvant" panose="020B7200000000000000" pitchFamily="34" charset="0"/>
              </a:rPr>
              <a:t>tiÒn</a:t>
            </a:r>
            <a:endParaRPr lang="en-US" altLang="en-US" sz="2000" b="1" dirty="0">
              <a:latin typeface=".VnAvant" panose="020B7200000000000000" pitchFamily="34" charset="0"/>
            </a:endParaRP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D78E1B10-AD24-14BE-4A27-92E16C6E7D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240" y="1959528"/>
            <a:ext cx="3810000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      </a:t>
            </a:r>
            <a:r>
              <a:rPr lang="en-US" altLang="en-US" sz="2400" b="1" dirty="0" err="1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C©u</a:t>
            </a:r>
            <a:r>
              <a:rPr lang="en-US" altLang="en-US" sz="2400" b="1" dirty="0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 ®è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ChiÕc</a:t>
            </a:r>
            <a:r>
              <a:rPr lang="en-US" altLang="en-US" sz="2400" b="1" dirty="0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2400" b="1" dirty="0" err="1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kÌn</a:t>
            </a:r>
            <a:r>
              <a:rPr lang="en-US" altLang="en-US" sz="2400" b="1" dirty="0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2400" b="1" dirty="0" err="1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nhá</a:t>
            </a:r>
            <a:endParaRPr lang="en-US" altLang="en-US" sz="2400" b="1" dirty="0">
              <a:solidFill>
                <a:schemeClr val="accent6">
                  <a:lumMod val="75000"/>
                </a:schemeClr>
              </a:solidFill>
              <a:latin typeface=".VnAvant" panose="020B7200000000000000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Tr¾ng </a:t>
            </a:r>
            <a:r>
              <a:rPr lang="en-US" altLang="en-US" sz="2400" b="1" dirty="0" err="1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tr¾ng</a:t>
            </a:r>
            <a:r>
              <a:rPr lang="en-US" altLang="en-US" sz="2400" b="1" dirty="0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2400" b="1" dirty="0" err="1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tinh</a:t>
            </a:r>
            <a:endParaRPr lang="en-US" altLang="en-US" sz="2400" b="1" dirty="0">
              <a:solidFill>
                <a:schemeClr val="accent6">
                  <a:lumMod val="75000"/>
                </a:schemeClr>
              </a:solidFill>
              <a:latin typeface=".VnAvant" panose="020B7200000000000000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Nhôy</a:t>
            </a:r>
            <a:r>
              <a:rPr lang="en-US" altLang="en-US" sz="2400" b="1" dirty="0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2400" b="1" dirty="0" err="1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xinh</a:t>
            </a:r>
            <a:r>
              <a:rPr lang="en-US" altLang="en-US" sz="2400" b="1" dirty="0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2400" b="1" dirty="0" err="1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xinh</a:t>
            </a:r>
            <a:endParaRPr lang="en-US" altLang="en-US" sz="2400" b="1" dirty="0">
              <a:solidFill>
                <a:schemeClr val="accent6">
                  <a:lumMod val="75000"/>
                </a:schemeClr>
              </a:solidFill>
              <a:latin typeface=".VnAvant" panose="020B7200000000000000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Th¬m</a:t>
            </a:r>
            <a:r>
              <a:rPr lang="en-US" altLang="en-US" sz="2400" b="1" dirty="0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2400" b="1" dirty="0" err="1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th¬m</a:t>
            </a:r>
            <a:r>
              <a:rPr lang="en-US" altLang="en-US" sz="2400" b="1" dirty="0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2400" b="1" dirty="0" err="1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ng¸t</a:t>
            </a:r>
            <a:endParaRPr lang="en-US" altLang="en-US" sz="2400" b="1" dirty="0">
              <a:solidFill>
                <a:schemeClr val="accent6">
                  <a:lumMod val="75000"/>
                </a:schemeClr>
              </a:solidFill>
              <a:latin typeface=".VnAvant" panose="020B7200000000000000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                       §ã lµ </a:t>
            </a:r>
            <a:r>
              <a:rPr lang="en-US" altLang="en-US" sz="2000" b="1" dirty="0" err="1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hoa</a:t>
            </a:r>
            <a:r>
              <a:rPr lang="en-US" altLang="en-US" sz="2000" b="1" dirty="0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 g×?</a:t>
            </a:r>
          </a:p>
        </p:txBody>
      </p:sp>
    </p:spTree>
    <p:extLst>
      <p:ext uri="{BB962C8B-B14F-4D97-AF65-F5344CB8AC3E}">
        <p14:creationId xmlns:p14="http://schemas.microsoft.com/office/powerpoint/2010/main" val="745587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7630FBA-22FF-4F12-9213-ABF4E9DBB76A}"/>
              </a:ext>
            </a:extLst>
          </p:cNvPr>
          <p:cNvSpPr/>
          <p:nvPr/>
        </p:nvSpPr>
        <p:spPr>
          <a:xfrm>
            <a:off x="4772376" y="1066800"/>
            <a:ext cx="2234907" cy="92333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Dặn dò</a:t>
            </a:r>
            <a:endParaRPr 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45059" name="TextBox 3">
            <a:extLst>
              <a:ext uri="{FF2B5EF4-FFF2-40B4-BE49-F238E27FC236}">
                <a16:creationId xmlns:a16="http://schemas.microsoft.com/office/drawing/2014/main" id="{83A529AF-EBFD-495C-BD5D-96E7941DFC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2133600"/>
            <a:ext cx="6858000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C00000"/>
                </a:solidFill>
                <a:latin typeface=".VnAvant" panose="020B7200000000000000" pitchFamily="34" charset="0"/>
              </a:rPr>
              <a:t>- TËp ph¸t ©m ch÷ c¸i l, m, n.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C00000"/>
                </a:solidFill>
                <a:latin typeface=".VnAvant" panose="020B7200000000000000" pitchFamily="34" charset="0"/>
              </a:rPr>
              <a:t>- XÕp ch÷ c¸i l, m, n tõ hét h¹t.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C00000"/>
                </a:solidFill>
                <a:latin typeface=".VnAvant" panose="020B7200000000000000" pitchFamily="34" charset="0"/>
              </a:rPr>
              <a:t>- T×m ch÷ c¸i l, m, n cã ë xung quanh c¸c con hoÆc ë trong s¸ch b¸o.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C00000"/>
                </a:solidFill>
                <a:latin typeface=".VnAvant" panose="020B7200000000000000" pitchFamily="34" charset="0"/>
              </a:rPr>
              <a:t>- Nhê bè mÑ d¹y c¸c con.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C00000"/>
                </a:solidFill>
                <a:latin typeface=".VnAvant" panose="020B7200000000000000" pitchFamily="34" charset="0"/>
              </a:rPr>
              <a:t>   viÕt ch÷ c¸i l, m, n.</a:t>
            </a:r>
          </a:p>
        </p:txBody>
      </p:sp>
    </p:spTree>
  </p:cSld>
  <p:clrMapOvr>
    <a:masterClrMapping/>
  </p:clrMapOvr>
  <p:transition spd="med">
    <p:pull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TextBox 1">
            <a:extLst>
              <a:ext uri="{FF2B5EF4-FFF2-40B4-BE49-F238E27FC236}">
                <a16:creationId xmlns:a16="http://schemas.microsoft.com/office/drawing/2014/main" id="{35E8F8A4-7AEF-456A-B7D9-8FFF44D016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3335" y="2512695"/>
            <a:ext cx="5632450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.VnAvant" panose="020B7200000000000000" pitchFamily="34" charset="0"/>
              </a:rPr>
              <a:t>             </a:t>
            </a:r>
            <a:r>
              <a:rPr lang="en-US" altLang="en-US" sz="3600" b="1">
                <a:solidFill>
                  <a:srgbClr val="FF00FF"/>
                </a:solidFill>
                <a:latin typeface=".VnAvant" panose="020B7200000000000000" pitchFamily="34" charset="0"/>
              </a:rPr>
              <a:t>Chóc c¸c bÐ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FF"/>
                </a:solidFill>
                <a:latin typeface=".VnAvant" panose="020B7200000000000000" pitchFamily="34" charset="0"/>
              </a:rPr>
              <a:t>ch¨m ngoan häc giái</a:t>
            </a:r>
          </a:p>
        </p:txBody>
      </p:sp>
    </p:spTree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ua gambar latar belakang PPT indah kuning dan hijau PowerPoint Template  Free Download">
            <a:extLst>
              <a:ext uri="{FF2B5EF4-FFF2-40B4-BE49-F238E27FC236}">
                <a16:creationId xmlns:a16="http://schemas.microsoft.com/office/drawing/2014/main" id="{0260EB02-4AF2-823E-BAA8-992DA6E77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Bộ sưu tập hình ảnh đẹp nhất về hoa loa kèn trắng">
            <a:extLst>
              <a:ext uri="{FF2B5EF4-FFF2-40B4-BE49-F238E27FC236}">
                <a16:creationId xmlns:a16="http://schemas.microsoft.com/office/drawing/2014/main" id="{996A5A84-4AB3-0C87-4E2A-88EA76345D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081" y="673387"/>
            <a:ext cx="7363838" cy="446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3219BB-8FC3-D21D-F7E0-8B7D65493E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9580" y="5332440"/>
            <a:ext cx="671284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 b="1" dirty="0">
                <a:solidFill>
                  <a:srgbClr val="FF0000"/>
                </a:solidFill>
                <a:latin typeface=".VnAvant" panose="020B7200000000000000" pitchFamily="34" charset="0"/>
              </a:rPr>
              <a:t>Hoa loa </a:t>
            </a:r>
            <a:r>
              <a:rPr lang="en-US" altLang="en-US" sz="48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kÌn</a:t>
            </a:r>
            <a:endParaRPr lang="en-US" altLang="en-US" sz="48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0132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Bộ sưu tập 123 Background PPT simple Dễ sử dụng và hiệu quả">
            <a:extLst>
              <a:ext uri="{FF2B5EF4-FFF2-40B4-BE49-F238E27FC236}">
                <a16:creationId xmlns:a16="http://schemas.microsoft.com/office/drawing/2014/main" id="{8D0BCAFC-9FAC-CC5C-1C61-24AA7319F6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1" b="17875"/>
          <a:stretch/>
        </p:blipFill>
        <p:spPr bwMode="auto">
          <a:xfrm>
            <a:off x="0" y="0"/>
            <a:ext cx="12192000" cy="689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E2AC1BC-A956-85AB-3F85-5391599E5B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303213"/>
            <a:ext cx="7696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latin typeface=".VnAvant" panose="020B7200000000000000" pitchFamily="34" charset="0"/>
              </a:rPr>
              <a:t>Trong </a:t>
            </a:r>
            <a:r>
              <a:rPr lang="en-US" altLang="en-US" sz="2400" b="1" dirty="0" err="1">
                <a:latin typeface=".VnAvant" panose="020B7200000000000000" pitchFamily="34" charset="0"/>
              </a:rPr>
              <a:t>tõ</a:t>
            </a:r>
            <a:r>
              <a:rPr lang="en-US" altLang="en-US" sz="2400" b="1" dirty="0">
                <a:latin typeface=".VnAvant" panose="020B7200000000000000" pitchFamily="34" charset="0"/>
              </a:rPr>
              <a:t>: </a:t>
            </a:r>
            <a:r>
              <a:rPr lang="en-US" altLang="en-US" sz="2400" b="1" dirty="0">
                <a:solidFill>
                  <a:srgbClr val="C00000"/>
                </a:solidFill>
                <a:latin typeface=".VnAvant" panose="020B7200000000000000" pitchFamily="34" charset="0"/>
              </a:rPr>
              <a:t>Hoa loa </a:t>
            </a:r>
            <a:r>
              <a:rPr lang="en-US" altLang="en-US" sz="2400" b="1" dirty="0" err="1">
                <a:solidFill>
                  <a:srgbClr val="C00000"/>
                </a:solidFill>
                <a:latin typeface=".VnAvant" panose="020B7200000000000000" pitchFamily="34" charset="0"/>
              </a:rPr>
              <a:t>kÌn</a:t>
            </a:r>
            <a:r>
              <a:rPr lang="en-US" altLang="en-US" sz="2400" b="1" dirty="0">
                <a:solidFill>
                  <a:srgbClr val="C00000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2400" b="1" dirty="0" err="1">
                <a:latin typeface=".VnAvant" panose="020B7200000000000000" pitchFamily="34" charset="0"/>
              </a:rPr>
              <a:t>cã</a:t>
            </a:r>
            <a:r>
              <a:rPr lang="en-US" altLang="en-US" sz="2400" b="1" dirty="0">
                <a:latin typeface=".VnAvant" panose="020B7200000000000000" pitchFamily="34" charset="0"/>
              </a:rPr>
              <a:t> </a:t>
            </a:r>
            <a:r>
              <a:rPr lang="en-US" altLang="en-US" sz="2400" b="1" dirty="0" err="1">
                <a:latin typeface=".VnAvant" panose="020B7200000000000000" pitchFamily="34" charset="0"/>
              </a:rPr>
              <a:t>ch</a:t>
            </a:r>
            <a:r>
              <a:rPr lang="en-US" altLang="en-US" sz="2400" b="1" dirty="0">
                <a:latin typeface=".VnAvant" panose="020B7200000000000000" pitchFamily="34" charset="0"/>
              </a:rPr>
              <a:t>÷ </a:t>
            </a:r>
            <a:r>
              <a:rPr lang="en-US" altLang="en-US" sz="2400" b="1" dirty="0" err="1">
                <a:latin typeface=".VnAvant" panose="020B7200000000000000" pitchFamily="34" charset="0"/>
              </a:rPr>
              <a:t>c¸i</a:t>
            </a:r>
            <a:r>
              <a:rPr lang="en-US" altLang="en-US" sz="2400" b="1" dirty="0">
                <a:latin typeface=".VnAvant" panose="020B7200000000000000" pitchFamily="34" charset="0"/>
              </a:rPr>
              <a:t> </a:t>
            </a:r>
            <a:r>
              <a:rPr lang="en-US" altLang="en-US" sz="2400" b="1" dirty="0" err="1">
                <a:latin typeface=".VnAvant" panose="020B7200000000000000" pitchFamily="34" charset="0"/>
              </a:rPr>
              <a:t>nµo</a:t>
            </a:r>
            <a:r>
              <a:rPr lang="en-US" altLang="en-US" sz="2400" b="1" dirty="0">
                <a:latin typeface=".VnAvant" panose="020B7200000000000000" pitchFamily="34" charset="0"/>
              </a:rPr>
              <a:t> con </a:t>
            </a:r>
            <a:r>
              <a:rPr lang="en-US" altLang="en-US" sz="2400" b="1" dirty="0" err="1">
                <a:latin typeface=".VnAvant" panose="020B7200000000000000" pitchFamily="34" charset="0"/>
              </a:rPr>
              <a:t>häc</a:t>
            </a:r>
            <a:r>
              <a:rPr lang="en-US" altLang="en-US" sz="2400" b="1" dirty="0">
                <a:latin typeface=".VnAvant" panose="020B7200000000000000" pitchFamily="34" charset="0"/>
              </a:rPr>
              <a:t> </a:t>
            </a:r>
            <a:r>
              <a:rPr lang="en-US" altLang="en-US" sz="2400" b="1" dirty="0" err="1">
                <a:latin typeface=".VnAvant" panose="020B7200000000000000" pitchFamily="34" charset="0"/>
              </a:rPr>
              <a:t>råi</a:t>
            </a:r>
            <a:r>
              <a:rPr lang="en-US" altLang="en-US" sz="2400" b="1" dirty="0">
                <a:latin typeface=".VnAvant" panose="020B7200000000000000" pitchFamily="34" charset="0"/>
              </a:rPr>
              <a:t> 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5995A6-B748-9163-6D2D-A8E190AC7AE8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3770313" y="1249363"/>
            <a:ext cx="2544762" cy="101600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6000" b="1" dirty="0">
                <a:latin typeface=".VnAvant" panose="020B7200000000000000" pitchFamily="34" charset="0"/>
              </a:rPr>
              <a:t>h, o, a</a:t>
            </a: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3F3B8B61-415A-D756-61CE-024D7F22F173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4883150" y="3224213"/>
            <a:ext cx="2544763" cy="1016000"/>
          </a:xfrm>
          <a:prstGeom prst="rect">
            <a:avLst/>
          </a:prstGeom>
          <a:solidFill>
            <a:srgbClr val="00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6000" b="1" dirty="0">
                <a:latin typeface=".VnAvant" panose="020B7200000000000000" pitchFamily="34" charset="0"/>
              </a:rPr>
              <a:t>l, o, 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ED7A22-F814-FB71-E008-EBE1DC075B41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570663" y="5197475"/>
            <a:ext cx="2544762" cy="1016000"/>
          </a:xfrm>
          <a:prstGeom prst="rect">
            <a:avLst/>
          </a:pr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6000" b="1" dirty="0">
                <a:latin typeface=".VnAvant" panose="020B7200000000000000" pitchFamily="34" charset="0"/>
              </a:rPr>
              <a:t>k, e, n</a:t>
            </a: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B18DF8EA-8940-3A90-65C2-A417103DC3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1531938"/>
            <a:ext cx="762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5400" b="1">
                <a:latin typeface=".VnArial" panose="020B7200000000000000" pitchFamily="34" charset="0"/>
              </a:rPr>
              <a:t>1</a:t>
            </a:r>
            <a:r>
              <a:rPr lang="en-US" altLang="en-US" sz="4400" b="1">
                <a:latin typeface=".VnAvant" panose="020B7200000000000000" pitchFamily="34" charset="0"/>
              </a:rPr>
              <a:t>.</a:t>
            </a:r>
            <a:endParaRPr lang="en-US" altLang="en-US" sz="1800">
              <a:latin typeface=".VnAvant" panose="020B7200000000000000" pitchFamily="34" charset="0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43A2813F-2389-F26E-AE17-896C69BDA6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3013" y="3505200"/>
            <a:ext cx="762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5400" b="1">
                <a:latin typeface=".VnArial" panose="020B7200000000000000" pitchFamily="34" charset="0"/>
              </a:rPr>
              <a:t>2</a:t>
            </a:r>
            <a:r>
              <a:rPr lang="en-US" altLang="en-US" sz="4400" b="1">
                <a:latin typeface=".VnAvant" panose="020B7200000000000000" pitchFamily="34" charset="0"/>
              </a:rPr>
              <a:t>.</a:t>
            </a:r>
            <a:endParaRPr lang="en-US" altLang="en-US" sz="1800">
              <a:latin typeface=".VnAvant" panose="020B7200000000000000" pitchFamily="34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6E8B2951-E4D6-F085-491A-2AB8DA725D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2100" y="5519738"/>
            <a:ext cx="762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5400" b="1">
                <a:latin typeface=".VnArial" panose="020B7200000000000000" pitchFamily="34" charset="0"/>
              </a:rPr>
              <a:t>3</a:t>
            </a:r>
            <a:r>
              <a:rPr lang="en-US" altLang="en-US" sz="4400" b="1">
                <a:latin typeface=".VnAvant" panose="020B7200000000000000" pitchFamily="34" charset="0"/>
              </a:rPr>
              <a:t>.</a:t>
            </a:r>
            <a:endParaRPr lang="en-US" altLang="en-US" sz="1800">
              <a:latin typeface=".VnAvant" panose="020B7200000000000000" pitchFamily="34" charset="0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">
            <a:extLst>
              <a:ext uri="{FF2B5EF4-FFF2-40B4-BE49-F238E27FC236}">
                <a16:creationId xmlns:a16="http://schemas.microsoft.com/office/drawing/2014/main" id="{BD08F1F9-2FEA-482E-9DC6-1C985AA569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533400"/>
            <a:ext cx="3371850" cy="466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0" b="1">
                <a:solidFill>
                  <a:srgbClr val="FF0000"/>
                </a:solidFill>
                <a:latin typeface=".VnAvant" panose="020B7200000000000000" pitchFamily="34" charset="0"/>
              </a:rPr>
              <a:t>­</a:t>
            </a:r>
            <a:endParaRPr lang="en-US" altLang="en-US" sz="30000" b="1">
              <a:solidFill>
                <a:srgbClr val="000000"/>
              </a:solidFill>
              <a:latin typeface=".VnAvant" panose="020B7200000000000000" pitchFamily="34" charset="0"/>
            </a:endParaRPr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9ED407BB-E0BF-86CE-00E8-E4A318E427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1066800"/>
            <a:ext cx="6324600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.VnAvant" panose="020B7200000000000000" pitchFamily="34" charset="0"/>
              </a:rPr>
              <a:t>Nh÷ng ch÷ c¸i ®· häc trong tõ: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  <a:latin typeface=".VnAvant" panose="020B7200000000000000" pitchFamily="34" charset="0"/>
              </a:rPr>
              <a:t>         Hoa loa kÌn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D42F64-8232-FC35-0AE6-AA9E38F3CE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3713" y="2819400"/>
            <a:ext cx="917575" cy="1570038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  <a:latin typeface=".VnAvant" panose="020B7200000000000000" pitchFamily="34" charset="0"/>
              </a:rPr>
              <a:t>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E76F76-6BA5-A950-BA5B-9186775361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2775" y="2833688"/>
            <a:ext cx="949325" cy="1568450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4B0D17-97FA-4C13-7E1D-4A655486BF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5013" y="2819400"/>
            <a:ext cx="1004887" cy="1570038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  <a:latin typeface=".VnAvant" panose="020B7200000000000000" pitchFamily="34" charset="0"/>
              </a:rPr>
              <a:t>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A4C333-3AC4-1678-78DC-7112493C6D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1700" y="2819400"/>
            <a:ext cx="838200" cy="1570038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  <a:latin typeface=".VnAvant" panose="020B7200000000000000" pitchFamily="34" charset="0"/>
              </a:rPr>
              <a:t>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5489DA-576A-03F9-E145-6C5B3162DA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6800" y="2819400"/>
            <a:ext cx="952500" cy="1570038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  <a:latin typeface=".VnAvant" panose="020B7200000000000000" pitchFamily="34" charset="0"/>
              </a:rPr>
              <a:t>e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50" autoRev="1" fill="remov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remov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50" autoRev="1" fill="remov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1" dur="250" autoRev="1" fill="remov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250" autoRev="1" fill="remove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8" dur="250" autoRev="1" fill="remove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autoRev="1" fill="remove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5" dur="250" autoRev="1" fill="remove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Box 5">
            <a:extLst>
              <a:ext uri="{FF2B5EF4-FFF2-40B4-BE49-F238E27FC236}">
                <a16:creationId xmlns:a16="http://schemas.microsoft.com/office/drawing/2014/main" id="{ABCB7A45-A30A-4D32-B987-E5AA09D795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2819400"/>
            <a:ext cx="70104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800" b="1">
                <a:solidFill>
                  <a:srgbClr val="FF0000"/>
                </a:solidFill>
                <a:latin typeface=".VnAvant" panose="020B7200000000000000" pitchFamily="34" charset="0"/>
              </a:rPr>
              <a:t>Hoa </a:t>
            </a:r>
          </a:p>
        </p:txBody>
      </p:sp>
      <p:sp>
        <p:nvSpPr>
          <p:cNvPr id="8195" name="TextBox 7">
            <a:extLst>
              <a:ext uri="{FF2B5EF4-FFF2-40B4-BE49-F238E27FC236}">
                <a16:creationId xmlns:a16="http://schemas.microsoft.com/office/drawing/2014/main" id="{FDD56A06-0A41-4AA5-90B0-1FAE063E4E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2794000"/>
            <a:ext cx="44196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800" b="1">
                <a:solidFill>
                  <a:srgbClr val="FF0000"/>
                </a:solidFill>
                <a:latin typeface=".VnAvant" panose="020B7200000000000000" pitchFamily="34" charset="0"/>
              </a:rPr>
              <a:t>oa kÌn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BBE2DC3-0C4A-4670-B8EC-70296C7362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2806700"/>
            <a:ext cx="6096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800" b="1">
                <a:solidFill>
                  <a:srgbClr val="FF0000"/>
                </a:solidFill>
                <a:latin typeface=".VnAvant" panose="020B7200000000000000" pitchFamily="34" charset="0"/>
              </a:rPr>
              <a:t>l</a:t>
            </a:r>
          </a:p>
        </p:txBody>
      </p:sp>
      <p:sp>
        <p:nvSpPr>
          <p:cNvPr id="8197" name="TextBox 1">
            <a:extLst>
              <a:ext uri="{FF2B5EF4-FFF2-40B4-BE49-F238E27FC236}">
                <a16:creationId xmlns:a16="http://schemas.microsoft.com/office/drawing/2014/main" id="{51394323-E9F7-492C-AE8A-D8A4885813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990600"/>
            <a:ext cx="6858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66"/>
                </a:solidFill>
                <a:latin typeface=".VnAvant" panose="020B7200000000000000" pitchFamily="34" charset="0"/>
              </a:rPr>
              <a:t>C« giíi thiÖu ch÷ c¸i l trong tõ hoa loa kÌn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C8BB099-194E-42CB-895B-9F90DAC810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0" y="0"/>
            <a:ext cx="1295400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0" b="1">
                <a:solidFill>
                  <a:srgbClr val="FF0000"/>
                </a:solidFill>
                <a:latin typeface=".VnAvant" panose="020B7200000000000000" pitchFamily="34" charset="0"/>
              </a:rPr>
              <a:t>l</a:t>
            </a:r>
          </a:p>
        </p:txBody>
      </p:sp>
      <p:sp>
        <p:nvSpPr>
          <p:cNvPr id="9219" name="TextBox 1">
            <a:extLst>
              <a:ext uri="{FF2B5EF4-FFF2-40B4-BE49-F238E27FC236}">
                <a16:creationId xmlns:a16="http://schemas.microsoft.com/office/drawing/2014/main" id="{0EE56306-95FA-4CB8-9BAD-E0AB667E49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5731" y="5632450"/>
            <a:ext cx="3886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C000"/>
                </a:solidFill>
                <a:latin typeface=".VnAvant" panose="020B7200000000000000" pitchFamily="34" charset="0"/>
              </a:rPr>
              <a:t>C« ph¸t ©m – TrÎ ph¸t ©m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5" grpId="2"/>
      <p:bldP spid="5" grpId="3"/>
      <p:bldP spid="5" grpId="4"/>
      <p:bldP spid="5" grpId="5"/>
      <p:bldP spid="5" grpId="6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430</TotalTime>
  <Words>963</Words>
  <Application>Microsoft Office PowerPoint</Application>
  <PresentationFormat>Widescreen</PresentationFormat>
  <Paragraphs>177</Paragraphs>
  <Slides>41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4" baseType="lpstr">
      <vt:lpstr>Arial</vt:lpstr>
      <vt:lpstr>Calibri Light</vt:lpstr>
      <vt:lpstr>Times New Roman</vt:lpstr>
      <vt:lpstr>Calibri</vt:lpstr>
      <vt:lpstr>HP001 4 hàng</vt:lpstr>
      <vt:lpstr>HP001 5 hàng</vt:lpstr>
      <vt:lpstr>.VnTimeH</vt:lpstr>
      <vt:lpstr>.VnArial Narrow</vt:lpstr>
      <vt:lpstr>.VnAvant</vt:lpstr>
      <vt:lpstr>#9Slide03 IcielPanton Black</vt:lpstr>
      <vt:lpstr>.VnArial</vt:lpstr>
      <vt:lpstr>.VnTime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Đào Vân Anh</dc:creator>
  <cp:lastModifiedBy>chuhoa251114@gmail.com</cp:lastModifiedBy>
  <cp:revision>7</cp:revision>
  <dcterms:created xsi:type="dcterms:W3CDTF">2022-01-03T22:44:42Z</dcterms:created>
  <dcterms:modified xsi:type="dcterms:W3CDTF">2025-03-04T13:51:05Z</dcterms:modified>
</cp:coreProperties>
</file>