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1" r:id="rId6"/>
    <p:sldId id="269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4CC9-6114-487D-9627-C7996A8442BD}" type="datetimeFigureOut">
              <a:rPr lang="en-US" smtClean="0"/>
              <a:pPr/>
              <a:t>12/28/2025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9BDA-DE9C-42F7-980C-AAD5F0BDA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audio" Target="../media/audio1.wav"/><Relationship Id="rId10" Type="http://schemas.openxmlformats.org/officeDocument/2006/relationships/oleObject" Target="../embeddings/oleObject6.bin"/><Relationship Id="rId4" Type="http://schemas.openxmlformats.org/officeDocument/2006/relationships/audio" Target="../media/audio3.wav"/><Relationship Id="rId9" Type="http://schemas.openxmlformats.org/officeDocument/2006/relationships/image" Target="../media/image17.wmf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1.wmf"/><Relationship Id="rId3" Type="http://schemas.openxmlformats.org/officeDocument/2006/relationships/audio" Target="../media/audio4.wav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0.wmf"/><Relationship Id="rId5" Type="http://schemas.openxmlformats.org/officeDocument/2006/relationships/audio" Target="../media/audio1.wav"/><Relationship Id="rId10" Type="http://schemas.openxmlformats.org/officeDocument/2006/relationships/oleObject" Target="../embeddings/oleObject10.bin"/><Relationship Id="rId4" Type="http://schemas.openxmlformats.org/officeDocument/2006/relationships/audio" Target="../media/audio3.wav"/><Relationship Id="rId9" Type="http://schemas.openxmlformats.org/officeDocument/2006/relationships/image" Target="../media/image17.wmf"/><Relationship Id="rId1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8.gi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gif"/><Relationship Id="rId5" Type="http://schemas.openxmlformats.org/officeDocument/2006/relationships/image" Target="../media/image9.wmf"/><Relationship Id="rId10" Type="http://schemas.openxmlformats.org/officeDocument/2006/relationships/image" Target="../media/image12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hung_nen_dep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PTNN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MGL A3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Chi</a:t>
            </a:r>
          </a:p>
          <a:p>
            <a:pPr algn="ctr"/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2025- 2026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UBNN PH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ỜNG  LONG BIÊN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7F8EA70-E875-4EA6-924A-ADD5CBAD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149350"/>
            <a:ext cx="18002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895600"/>
            <a:ext cx="800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CÁCH CHƠI: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Chia lớp làm 2 đội  </a:t>
            </a:r>
            <a:br>
              <a:rPr lang="en-US" sz="28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người dẫn trương trình đọc câu hỏi, đưa ra 4 phương án trả lời  đội nào có tín hiệu trả lời trước thì được quyền trả lời . </a:t>
            </a: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Nếu đội nào trả lời đúng sẽ được 100 điểm thưởng và 1 bông hoa.</a:t>
            </a:r>
            <a:br>
              <a:rPr lang="en-US" sz="2800">
                <a:latin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LUẬT CHƠI: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có tín hiệu trả lời phải trả lời ngay . </a:t>
            </a:r>
            <a:br>
              <a:rPr lang="en-US" sz="2800">
                <a:latin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</a:rPr>
              <a:t>Khi nào người dẫn trương trình đọc xong câu hỏi mới được đưa ra tín hiệu trả lời .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560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9451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6" imgW="1713240" imgH="832680" progId="MS_ClipArt_Gallery.2">
                  <p:embed/>
                </p:oleObj>
              </mc:Choice>
              <mc:Fallback>
                <p:oleObj name="Clip" r:id="rId6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0" y="-38100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8" imgW="1139040" imgH="940680" progId="MS_ClipArt_Gallery.2">
                  <p:embed/>
                </p:oleObj>
              </mc:Choice>
              <mc:Fallback>
                <p:oleObj name="Clip" r:id="rId8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8100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10" imgW="837360" imgH="639000" progId="MS_ClipArt_Gallery.2">
                  <p:embed/>
                </p:oleObj>
              </mc:Choice>
              <mc:Fallback>
                <p:oleObj name="Clip" r:id="rId10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0" y="4572000"/>
          <a:ext cx="2133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12" imgW="4435200" imgH="3328560" progId="MS_ClipArt_Gallery.2">
                  <p:embed/>
                </p:oleObj>
              </mc:Choice>
              <mc:Fallback>
                <p:oleObj name="Clip" r:id="rId12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2133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6156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6149975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6170613" y="5248275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6191250" y="57324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057400" y="1565275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645" name="AutoShape 22"/>
          <p:cNvSpPr>
            <a:spLocks noChangeArrowheads="1"/>
          </p:cNvSpPr>
          <p:nvPr/>
        </p:nvSpPr>
        <p:spPr bwMode="auto">
          <a:xfrm>
            <a:off x="6156325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924800" y="5784850"/>
            <a:ext cx="304800" cy="304800"/>
            <a:chOff x="4666" y="3644"/>
            <a:chExt cx="192" cy="192"/>
          </a:xfrm>
        </p:grpSpPr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4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6649" name="Group 26"/>
          <p:cNvGrpSpPr>
            <a:grpSpLocks/>
          </p:cNvGrpSpPr>
          <p:nvPr/>
        </p:nvGrpSpPr>
        <p:grpSpPr bwMode="auto">
          <a:xfrm>
            <a:off x="7908925" y="5299075"/>
            <a:ext cx="304800" cy="304800"/>
            <a:chOff x="4656" y="3338"/>
            <a:chExt cx="192" cy="192"/>
          </a:xfrm>
        </p:grpSpPr>
        <p:sp>
          <p:nvSpPr>
            <p:cNvPr id="42011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6652" name="Group 29"/>
          <p:cNvGrpSpPr>
            <a:grpSpLocks/>
          </p:cNvGrpSpPr>
          <p:nvPr/>
        </p:nvGrpSpPr>
        <p:grpSpPr bwMode="auto">
          <a:xfrm>
            <a:off x="7888288" y="4765675"/>
            <a:ext cx="304800" cy="304800"/>
            <a:chOff x="4643" y="3002"/>
            <a:chExt cx="192" cy="192"/>
          </a:xfrm>
        </p:grpSpPr>
        <p:sp>
          <p:nvSpPr>
            <p:cNvPr id="42014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4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6655" name="Group 32"/>
          <p:cNvGrpSpPr>
            <a:grpSpLocks/>
          </p:cNvGrpSpPr>
          <p:nvPr/>
        </p:nvGrpSpPr>
        <p:grpSpPr bwMode="auto">
          <a:xfrm>
            <a:off x="7874000" y="4225925"/>
            <a:ext cx="304800" cy="304800"/>
            <a:chOff x="4634" y="2662"/>
            <a:chExt cx="192" cy="192"/>
          </a:xfrm>
        </p:grpSpPr>
        <p:sp>
          <p:nvSpPr>
            <p:cNvPr id="42017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5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6658" name="Group 35"/>
          <p:cNvGrpSpPr>
            <a:grpSpLocks/>
          </p:cNvGrpSpPr>
          <p:nvPr/>
        </p:nvGrpSpPr>
        <p:grpSpPr bwMode="auto">
          <a:xfrm>
            <a:off x="7867650" y="3657600"/>
            <a:ext cx="304800" cy="304800"/>
            <a:chOff x="4630" y="2304"/>
            <a:chExt cx="192" cy="192"/>
          </a:xfrm>
        </p:grpSpPr>
        <p:sp>
          <p:nvSpPr>
            <p:cNvPr id="42020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0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6661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2023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3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6664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2026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6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6667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2029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69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6670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2032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672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6673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6674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6675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2209800" y="2667000"/>
            <a:ext cx="3581400" cy="3762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</a:rPr>
              <a:t>BÀI THƠ CÓ TÊN LÀ GÌ?</a:t>
            </a:r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2133600" y="373380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A.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Bé Đi học</a:t>
            </a:r>
          </a:p>
        </p:txBody>
      </p:sp>
      <p:sp>
        <p:nvSpPr>
          <p:cNvPr id="42041" name="Text Box 57"/>
          <p:cNvSpPr txBox="1">
            <a:spLocks noChangeArrowheads="1"/>
          </p:cNvSpPr>
          <p:nvPr/>
        </p:nvSpPr>
        <p:spPr bwMode="auto">
          <a:xfrm>
            <a:off x="2133600" y="4791075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C.Ước mơ của Tí</a:t>
            </a: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4114800" y="37338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B. Chú cảnh sát</a:t>
            </a:r>
          </a:p>
        </p:txBody>
      </p: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4114800" y="48006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D. Tí làm cảnh sát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26681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6682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6683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2047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85" name="Text Box 64"/>
          <p:cNvSpPr txBox="1">
            <a:spLocks noChangeArrowheads="1"/>
          </p:cNvSpPr>
          <p:nvPr/>
        </p:nvSpPr>
        <p:spPr bwMode="auto">
          <a:xfrm>
            <a:off x="838200" y="228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.VnArabiaH" panose="020B7200000000000000" pitchFamily="34" charset="0"/>
              </a:rPr>
              <a:t>trî gióp </a:t>
            </a:r>
          </a:p>
        </p:txBody>
      </p:sp>
      <p:sp>
        <p:nvSpPr>
          <p:cNvPr id="26686" name="Text Box 67"/>
          <p:cNvSpPr txBox="1">
            <a:spLocks noChangeArrowheads="1"/>
          </p:cNvSpPr>
          <p:nvPr/>
        </p:nvSpPr>
        <p:spPr bwMode="auto">
          <a:xfrm>
            <a:off x="2514600" y="1828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99FF66"/>
                </a:solidFill>
                <a:latin typeface=".VnArial" panose="020B7200000000000000" pitchFamily="34" charset="0"/>
              </a:rPr>
              <a:t>C©u hái 1:</a:t>
            </a:r>
          </a:p>
        </p:txBody>
      </p:sp>
    </p:spTree>
    <p:extLst>
      <p:ext uri="{BB962C8B-B14F-4D97-AF65-F5344CB8AC3E}">
        <p14:creationId xmlns:p14="http://schemas.microsoft.com/office/powerpoint/2010/main" val="96689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39" grpId="0" animBg="1"/>
      <p:bldP spid="42040" grpId="0" animBg="1"/>
      <p:bldP spid="42041" grpId="0" animBg="1"/>
      <p:bldP spid="42042" grpId="0" animBg="1"/>
      <p:bldP spid="420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381000" y="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" r:id="rId6" imgW="1713240" imgH="832680" progId="MS_ClipArt_Gallery.2">
                  <p:embed/>
                </p:oleObj>
              </mc:Choice>
              <mc:Fallback>
                <p:oleObj name="Clip" r:id="rId6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8" imgW="1139040" imgH="940680" progId="MS_ClipArt_Gallery.2">
                  <p:embed/>
                </p:oleObj>
              </mc:Choice>
              <mc:Fallback>
                <p:oleObj name="Clip" r:id="rId8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6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10" imgW="837360" imgH="639000" progId="MS_ClipArt_Gallery.2">
                  <p:embed/>
                </p:oleObj>
              </mc:Choice>
              <mc:Fallback>
                <p:oleObj name="Clip" r:id="rId10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12" imgW="4435200" imgH="3328560" progId="MS_ClipArt_Gallery.2">
                  <p:embed/>
                </p:oleObj>
              </mc:Choice>
              <mc:Fallback>
                <p:oleObj name="Clip" r:id="rId12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6156325" y="35925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6149975" y="46593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5075" name="AutoShape 19"/>
          <p:cNvSpPr>
            <a:spLocks noChangeArrowheads="1"/>
          </p:cNvSpPr>
          <p:nvPr/>
        </p:nvSpPr>
        <p:spPr bwMode="auto">
          <a:xfrm>
            <a:off x="6172200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2133600" y="14478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669" name="AutoShape 22"/>
          <p:cNvSpPr>
            <a:spLocks noChangeArrowheads="1"/>
          </p:cNvSpPr>
          <p:nvPr/>
        </p:nvSpPr>
        <p:spPr bwMode="auto">
          <a:xfrm>
            <a:off x="6156325" y="51863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86700" y="4152900"/>
            <a:ext cx="304800" cy="304800"/>
            <a:chOff x="4666" y="3644"/>
            <a:chExt cx="192" cy="192"/>
          </a:xfrm>
        </p:grpSpPr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7673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5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7676" name="Group 29"/>
          <p:cNvGrpSpPr>
            <a:grpSpLocks/>
          </p:cNvGrpSpPr>
          <p:nvPr/>
        </p:nvGrpSpPr>
        <p:grpSpPr bwMode="auto"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78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7679" name="Group 32"/>
          <p:cNvGrpSpPr>
            <a:grpSpLocks/>
          </p:cNvGrpSpPr>
          <p:nvPr/>
        </p:nvGrpSpPr>
        <p:grpSpPr bwMode="auto"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1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7682" name="Group 35"/>
          <p:cNvGrpSpPr>
            <a:grpSpLocks/>
          </p:cNvGrpSpPr>
          <p:nvPr/>
        </p:nvGrpSpPr>
        <p:grpSpPr bwMode="auto">
          <a:xfrm>
            <a:off x="7848600" y="3581400"/>
            <a:ext cx="304800" cy="304800"/>
            <a:chOff x="4630" y="2304"/>
            <a:chExt cx="192" cy="192"/>
          </a:xfrm>
        </p:grpSpPr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7685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5095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87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7688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5098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0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7691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5101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3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7694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5104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696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7697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7698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7699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2209800" y="2641600"/>
            <a:ext cx="3581400" cy="4064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Bài thơ do ai sáng tác?</a:t>
            </a:r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2209800" y="37338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A. Ph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ạm Trọng Cầu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5113" name="Text Box 57"/>
          <p:cNvSpPr txBox="1">
            <a:spLocks noChangeArrowheads="1"/>
          </p:cNvSpPr>
          <p:nvPr/>
        </p:nvSpPr>
        <p:spPr bwMode="auto">
          <a:xfrm>
            <a:off x="2133600" y="4791075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Lưu Thị Ngọc Lễ</a:t>
            </a:r>
          </a:p>
        </p:txBody>
      </p:sp>
      <p:sp>
        <p:nvSpPr>
          <p:cNvPr id="45114" name="Text Box 58"/>
          <p:cNvSpPr txBox="1">
            <a:spLocks noChangeArrowheads="1"/>
          </p:cNvSpPr>
          <p:nvPr/>
        </p:nvSpPr>
        <p:spPr bwMode="auto">
          <a:xfrm>
            <a:off x="4191000" y="4800600"/>
            <a:ext cx="1905000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D. Ngu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yên Hồng</a:t>
            </a:r>
            <a:endParaRPr lang="en-US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5115" name="Text Box 59"/>
          <p:cNvSpPr txBox="1">
            <a:spLocks noChangeArrowheads="1"/>
          </p:cNvSpPr>
          <p:nvPr/>
        </p:nvSpPr>
        <p:spPr bwMode="auto">
          <a:xfrm>
            <a:off x="4267200" y="373380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B.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Tô Hoài</a:t>
            </a:r>
          </a:p>
        </p:txBody>
      </p:sp>
      <p:sp>
        <p:nvSpPr>
          <p:cNvPr id="27705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7706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7707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5119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09" name="Rectangle 64"/>
          <p:cNvSpPr>
            <a:spLocks noChangeArrowheads="1"/>
          </p:cNvSpPr>
          <p:nvPr/>
        </p:nvSpPr>
        <p:spPr bwMode="auto">
          <a:xfrm>
            <a:off x="838200" y="0"/>
            <a:ext cx="171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.VnAvant" panose="020B7200000000000000" pitchFamily="34" charset="0"/>
              </a:rPr>
              <a:t>Trợ giúp</a:t>
            </a:r>
          </a:p>
        </p:txBody>
      </p:sp>
      <p:sp>
        <p:nvSpPr>
          <p:cNvPr id="27710" name="Text Box 66"/>
          <p:cNvSpPr txBox="1">
            <a:spLocks noChangeArrowheads="1"/>
          </p:cNvSpPr>
          <p:nvPr/>
        </p:nvSpPr>
        <p:spPr bwMode="auto">
          <a:xfrm>
            <a:off x="2590800" y="18288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99"/>
                </a:solidFill>
                <a:latin typeface=".VnTime" panose="020B7200000000000000" pitchFamily="34" charset="0"/>
              </a:rPr>
              <a:t>C©u hái 2:</a:t>
            </a:r>
          </a:p>
        </p:txBody>
      </p:sp>
    </p:spTree>
    <p:extLst>
      <p:ext uri="{BB962C8B-B14F-4D97-AF65-F5344CB8AC3E}">
        <p14:creationId xmlns:p14="http://schemas.microsoft.com/office/powerpoint/2010/main" val="2489244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111" grpId="0" animBg="1"/>
      <p:bldP spid="45112" grpId="0" animBg="1"/>
      <p:bldP spid="45113" grpId="0" animBg="1"/>
      <p:bldP spid="45114" grpId="0" animBg="1"/>
      <p:bldP spid="45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5" imgW="1713240" imgH="832680" progId="MS_ClipArt_Gallery.2">
                  <p:embed/>
                </p:oleObj>
              </mc:Choice>
              <mc:Fallback>
                <p:oleObj name="Clip" r:id="rId5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7" imgW="1139040" imgH="940680" progId="MS_ClipArt_Gallery.2">
                  <p:embed/>
                </p:oleObj>
              </mc:Choice>
              <mc:Fallback>
                <p:oleObj name="Clip" r:id="rId7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9" imgW="837360" imgH="639000" progId="MS_ClipArt_Gallery.2">
                  <p:embed/>
                </p:oleObj>
              </mc:Choice>
              <mc:Fallback>
                <p:oleObj name="Clip" r:id="rId9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11" imgW="4435200" imgH="3328560" progId="MS_ClipArt_Gallery.2">
                  <p:embed/>
                </p:oleObj>
              </mc:Choice>
              <mc:Fallback>
                <p:oleObj name="Clip" r:id="rId11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6156325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6149975" y="46593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6172200" y="35814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8693" name="AutoShape 22"/>
          <p:cNvSpPr>
            <a:spLocks noChangeArrowheads="1"/>
          </p:cNvSpPr>
          <p:nvPr/>
        </p:nvSpPr>
        <p:spPr bwMode="auto">
          <a:xfrm>
            <a:off x="6156325" y="51863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grpSp>
        <p:nvGrpSpPr>
          <p:cNvPr id="28694" name="Group 23"/>
          <p:cNvGrpSpPr>
            <a:grpSpLocks/>
          </p:cNvGrpSpPr>
          <p:nvPr/>
        </p:nvGrpSpPr>
        <p:grpSpPr bwMode="auto">
          <a:xfrm>
            <a:off x="7848600" y="3657600"/>
            <a:ext cx="304800" cy="304800"/>
            <a:chOff x="4666" y="3644"/>
            <a:chExt cx="192" cy="192"/>
          </a:xfrm>
        </p:grpSpPr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6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8697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9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8700" name="Group 29"/>
          <p:cNvGrpSpPr>
            <a:grpSpLocks/>
          </p:cNvGrpSpPr>
          <p:nvPr/>
        </p:nvGrpSpPr>
        <p:grpSpPr bwMode="auto"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8703" name="Group 32"/>
          <p:cNvGrpSpPr>
            <a:grpSpLocks/>
          </p:cNvGrpSpPr>
          <p:nvPr/>
        </p:nvGrpSpPr>
        <p:grpSpPr bwMode="auto"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5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8706" name="Group 35"/>
          <p:cNvGrpSpPr>
            <a:grpSpLocks/>
          </p:cNvGrpSpPr>
          <p:nvPr/>
        </p:nvGrpSpPr>
        <p:grpSpPr bwMode="auto">
          <a:xfrm>
            <a:off x="7867650" y="4133850"/>
            <a:ext cx="304800" cy="304800"/>
            <a:chOff x="4630" y="2304"/>
            <a:chExt cx="192" cy="192"/>
          </a:xfrm>
        </p:grpSpPr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08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8709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1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8712" name="Group 41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6122" name="Oval 42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4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8715" name="Group 44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6125" name="Oval 45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17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8718" name="WordArt 48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8719" name="WordArt 49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8720" name="WordArt 50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2209800" y="2641600"/>
            <a:ext cx="3581400" cy="4667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Tí ước mơ làm nghề gì?</a:t>
            </a:r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4114800" y="51054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D. Thợ xây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2114550" y="41529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A. Cảnh sát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2133600" y="5105400"/>
            <a:ext cx="190500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C. Giáo viên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6" name="Text Box 56"/>
          <p:cNvSpPr txBox="1">
            <a:spLocks noChangeArrowheads="1"/>
          </p:cNvSpPr>
          <p:nvPr/>
        </p:nvSpPr>
        <p:spPr bwMode="auto">
          <a:xfrm>
            <a:off x="4095750" y="4191000"/>
            <a:ext cx="1924050" cy="406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B. Hoạ sỹ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137" name="AutoShape 57"/>
          <p:cNvSpPr>
            <a:spLocks noChangeArrowheads="1"/>
          </p:cNvSpPr>
          <p:nvPr/>
        </p:nvSpPr>
        <p:spPr bwMode="auto">
          <a:xfrm>
            <a:off x="6096000" y="19812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7848600" y="2019300"/>
            <a:ext cx="304800" cy="304800"/>
            <a:chOff x="4666" y="3644"/>
            <a:chExt cx="192" cy="192"/>
          </a:xfrm>
        </p:grpSpPr>
        <p:sp>
          <p:nvSpPr>
            <p:cNvPr id="46139" name="Oval 59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29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8730" name="Group 61"/>
          <p:cNvGrpSpPr>
            <a:grpSpLocks/>
          </p:cNvGrpSpPr>
          <p:nvPr/>
        </p:nvGrpSpPr>
        <p:grpSpPr bwMode="auto">
          <a:xfrm>
            <a:off x="7848600" y="2590800"/>
            <a:ext cx="304800" cy="304800"/>
            <a:chOff x="4630" y="1955"/>
            <a:chExt cx="192" cy="192"/>
          </a:xfrm>
        </p:grpSpPr>
        <p:sp>
          <p:nvSpPr>
            <p:cNvPr id="46142" name="Oval 62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732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sp>
        <p:nvSpPr>
          <p:cNvPr id="28733" name="Oval 64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8734" name="Oval 65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8735" name="Oval 66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6147" name="Picture 67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37" name="Rectangle 68"/>
          <p:cNvSpPr>
            <a:spLocks noChangeArrowheads="1"/>
          </p:cNvSpPr>
          <p:nvPr/>
        </p:nvSpPr>
        <p:spPr bwMode="auto">
          <a:xfrm>
            <a:off x="1219200" y="23177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>
                <a:solidFill>
                  <a:srgbClr val="0000FF"/>
                </a:solidFill>
              </a:rPr>
              <a:t>Trợ giúp</a:t>
            </a:r>
          </a:p>
        </p:txBody>
      </p:sp>
      <p:sp>
        <p:nvSpPr>
          <p:cNvPr id="28738" name="Rectangle 69"/>
          <p:cNvSpPr>
            <a:spLocks noChangeArrowheads="1"/>
          </p:cNvSpPr>
          <p:nvPr/>
        </p:nvSpPr>
        <p:spPr bwMode="auto">
          <a:xfrm>
            <a:off x="0" y="2362200"/>
            <a:ext cx="1752600" cy="204152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ai 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lµ 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triÖu</a:t>
            </a:r>
          </a:p>
          <a:p>
            <a:r>
              <a:rPr lang="en-US" sz="3200">
                <a:solidFill>
                  <a:srgbClr val="CC0099"/>
                </a:solidFill>
                <a:latin typeface=".VnArabiaH" panose="020B7200000000000000" pitchFamily="34" charset="0"/>
              </a:rPr>
              <a:t>phó</a:t>
            </a:r>
          </a:p>
        </p:txBody>
      </p:sp>
      <p:sp>
        <p:nvSpPr>
          <p:cNvPr id="28739" name="Text Box 70"/>
          <p:cNvSpPr txBox="1">
            <a:spLocks noChangeArrowheads="1"/>
          </p:cNvSpPr>
          <p:nvPr/>
        </p:nvSpPr>
        <p:spPr bwMode="auto">
          <a:xfrm>
            <a:off x="2514600" y="20574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C</a:t>
            </a:r>
            <a:r>
              <a:rPr lang="en-US" sz="3600">
                <a:solidFill>
                  <a:srgbClr val="FF0066"/>
                </a:solidFill>
                <a:latin typeface=".VnTime" panose="020B7200000000000000" pitchFamily="34" charset="0"/>
              </a:rPr>
              <a:t>©u hái 3</a:t>
            </a:r>
            <a:endParaRPr lang="en-US" sz="36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80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animBg="1"/>
      <p:bldP spid="46133" grpId="0" animBg="1"/>
      <p:bldP spid="46134" grpId="0" animBg="1"/>
      <p:bldP spid="46135" grpId="0" animBg="1"/>
      <p:bldP spid="46136" grpId="0" animBg="1"/>
      <p:bldP spid="46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1" name="AutoShape 69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9699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5" imgW="1713240" imgH="832680" progId="MS_ClipArt_Gallery.2">
                  <p:embed/>
                </p:oleObj>
              </mc:Choice>
              <mc:Fallback>
                <p:oleObj name="Clip" r:id="rId5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7" imgW="1139040" imgH="940680" progId="MS_ClipArt_Gallery.2">
                  <p:embed/>
                </p:oleObj>
              </mc:Choice>
              <mc:Fallback>
                <p:oleObj name="Clip" r:id="rId7" imgW="1139040" imgH="940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4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9705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9706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9" imgW="837360" imgH="639000" progId="MS_ClipArt_Gallery.2">
                  <p:embed/>
                </p:oleObj>
              </mc:Choice>
              <mc:Fallback>
                <p:oleObj name="Clip" r:id="rId9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9708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lip" r:id="rId11" imgW="4435200" imgH="3328560" progId="MS_ClipArt_Gallery.2">
                  <p:embed/>
                </p:oleObj>
              </mc:Choice>
              <mc:Fallback>
                <p:oleObj name="Clip" r:id="rId11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50000 VND</a:t>
            </a:r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6156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15000 VND</a:t>
            </a:r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6149975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9715" name="AutoShape 18"/>
          <p:cNvSpPr>
            <a:spLocks noChangeArrowheads="1"/>
          </p:cNvSpPr>
          <p:nvPr/>
        </p:nvSpPr>
        <p:spPr bwMode="auto"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>
            <a:off x="6191250" y="51816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29717" name="AutoShape 22"/>
          <p:cNvSpPr>
            <a:spLocks noChangeArrowheads="1"/>
          </p:cNvSpPr>
          <p:nvPr/>
        </p:nvSpPr>
        <p:spPr bwMode="auto">
          <a:xfrm>
            <a:off x="6156325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886700" y="5233988"/>
            <a:ext cx="304800" cy="304800"/>
            <a:chOff x="4666" y="3644"/>
            <a:chExt cx="192" cy="192"/>
          </a:xfrm>
        </p:grpSpPr>
        <p:sp>
          <p:nvSpPr>
            <p:cNvPr id="44056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0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9721" name="Group 26"/>
          <p:cNvGrpSpPr>
            <a:grpSpLocks/>
          </p:cNvGrpSpPr>
          <p:nvPr/>
        </p:nvGrpSpPr>
        <p:grpSpPr bwMode="auto"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9724" name="Group 29"/>
          <p:cNvGrpSpPr>
            <a:grpSpLocks/>
          </p:cNvGrpSpPr>
          <p:nvPr/>
        </p:nvGrpSpPr>
        <p:grpSpPr bwMode="auto">
          <a:xfrm>
            <a:off x="7888288" y="4765675"/>
            <a:ext cx="304800" cy="304800"/>
            <a:chOff x="4643" y="3002"/>
            <a:chExt cx="192" cy="192"/>
          </a:xfrm>
        </p:grpSpPr>
        <p:sp>
          <p:nvSpPr>
            <p:cNvPr id="44062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9727" name="Group 32"/>
          <p:cNvGrpSpPr>
            <a:grpSpLocks/>
          </p:cNvGrpSpPr>
          <p:nvPr/>
        </p:nvGrpSpPr>
        <p:grpSpPr bwMode="auto">
          <a:xfrm>
            <a:off x="7874000" y="4225925"/>
            <a:ext cx="304800" cy="304800"/>
            <a:chOff x="4634" y="2662"/>
            <a:chExt cx="192" cy="192"/>
          </a:xfrm>
        </p:grpSpPr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2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9730" name="Group 35"/>
          <p:cNvGrpSpPr>
            <a:grpSpLocks/>
          </p:cNvGrpSpPr>
          <p:nvPr/>
        </p:nvGrpSpPr>
        <p:grpSpPr bwMode="auto">
          <a:xfrm>
            <a:off x="7867650" y="3657600"/>
            <a:ext cx="304800" cy="304800"/>
            <a:chOff x="4630" y="2304"/>
            <a:chExt cx="192" cy="192"/>
          </a:xfrm>
        </p:grpSpPr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9733" name="Group 38"/>
          <p:cNvGrpSpPr>
            <a:grpSpLocks/>
          </p:cNvGrpSpPr>
          <p:nvPr/>
        </p:nvGrpSpPr>
        <p:grpSpPr bwMode="auto"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9736" name="Group 41"/>
          <p:cNvGrpSpPr>
            <a:grpSpLocks/>
          </p:cNvGrpSpPr>
          <p:nvPr/>
        </p:nvGrpSpPr>
        <p:grpSpPr bwMode="auto"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4074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3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9739" name="Group 44"/>
          <p:cNvGrpSpPr>
            <a:grpSpLocks/>
          </p:cNvGrpSpPr>
          <p:nvPr/>
        </p:nvGrpSpPr>
        <p:grpSpPr bwMode="auto"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41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9742" name="Group 47"/>
          <p:cNvGrpSpPr>
            <a:grpSpLocks/>
          </p:cNvGrpSpPr>
          <p:nvPr/>
        </p:nvGrpSpPr>
        <p:grpSpPr bwMode="auto"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4080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74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9745" name="WordArt 51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9746" name="WordArt 52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9747" name="WordArt 53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2209800" y="2641600"/>
            <a:ext cx="3581400" cy="8318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Muốn làm cảnh sát Tí phải làm gì?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1905000" y="3886200"/>
            <a:ext cx="18288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A.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Ăn nhiều</a:t>
            </a:r>
            <a:endParaRPr lang="en-US" sz="2400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4191000" y="4819650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D.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Học giỏi</a:t>
            </a:r>
            <a:endParaRPr lang="en-US" sz="2400" baseline="-250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2133600" y="4791075"/>
            <a:ext cx="19050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anose="020B7200000000000000" pitchFamily="34" charset="0"/>
              </a:rPr>
              <a:t>C.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Học võ</a:t>
            </a:r>
            <a:endParaRPr lang="en-US" sz="2400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91" name="Text Box 59"/>
          <p:cNvSpPr txBox="1">
            <a:spLocks noChangeArrowheads="1"/>
          </p:cNvSpPr>
          <p:nvPr/>
        </p:nvSpPr>
        <p:spPr bwMode="auto">
          <a:xfrm>
            <a:off x="4038600" y="3962400"/>
            <a:ext cx="20574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B. Tập thể dục</a:t>
            </a:r>
          </a:p>
        </p:txBody>
      </p:sp>
      <p:sp>
        <p:nvSpPr>
          <p:cNvPr id="29753" name="Oval 60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Kh.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9754" name="Oval 61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9755" name="Oval 62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pic>
        <p:nvPicPr>
          <p:cNvPr id="44095" name="Picture 63" descr="woman_teacher_blackboard_md_wh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9225"/>
            <a:ext cx="495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57" name="Rectangle 65"/>
          <p:cNvSpPr>
            <a:spLocks noChangeArrowheads="1"/>
          </p:cNvSpPr>
          <p:nvPr/>
        </p:nvSpPr>
        <p:spPr bwMode="auto">
          <a:xfrm>
            <a:off x="1066800" y="177800"/>
            <a:ext cx="19065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0000FF"/>
                </a:solidFill>
              </a:rPr>
              <a:t>Trợ giúp</a:t>
            </a:r>
          </a:p>
        </p:txBody>
      </p:sp>
      <p:sp>
        <p:nvSpPr>
          <p:cNvPr id="29758" name="Text Box 67"/>
          <p:cNvSpPr txBox="1">
            <a:spLocks noChangeArrowheads="1"/>
          </p:cNvSpPr>
          <p:nvPr/>
        </p:nvSpPr>
        <p:spPr bwMode="auto">
          <a:xfrm>
            <a:off x="2895600" y="16764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.VnAvant" panose="020B7200000000000000" pitchFamily="34" charset="0"/>
              </a:rPr>
              <a:t>C</a:t>
            </a:r>
            <a:r>
              <a:rPr lang="en-US" sz="2800">
                <a:solidFill>
                  <a:srgbClr val="FF0066"/>
                </a:solidFill>
                <a:latin typeface="Times New Roman" panose="02020603050405020304" pitchFamily="18" charset="0"/>
              </a:rPr>
              <a:t>âu</a:t>
            </a:r>
            <a:r>
              <a:rPr lang="en-US" sz="2800">
                <a:solidFill>
                  <a:srgbClr val="FF0066"/>
                </a:solidFill>
                <a:latin typeface=".VnAvant" panose="020B7200000000000000" pitchFamily="34" charset="0"/>
              </a:rPr>
              <a:t> hỏi 4:</a:t>
            </a:r>
          </a:p>
        </p:txBody>
      </p:sp>
    </p:spTree>
    <p:extLst>
      <p:ext uri="{BB962C8B-B14F-4D97-AF65-F5344CB8AC3E}">
        <p14:creationId xmlns:p14="http://schemas.microsoft.com/office/powerpoint/2010/main" val="2960650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87" grpId="0" animBg="1"/>
      <p:bldP spid="44088" grpId="0" animBg="1"/>
      <p:bldP spid="44089" grpId="0" animBg="1"/>
      <p:bldP spid="44090" grpId="0" animBg="1"/>
      <p:bldP spid="440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hungdayl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57150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Trẻ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thơ</a:t>
            </a:r>
            <a:endParaRPr 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ChauYeuCoThoDet-VA-47450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4208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6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Cháu Yêu Cô Chú Công Nhâ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104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88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_nen_dep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1905000"/>
            <a:ext cx="7848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5" name="Picture 4" descr="2013-12-10-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458" y="9832"/>
            <a:ext cx="61107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3-12-10-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381000" y="-76200"/>
            <a:ext cx="2362200" cy="1143000"/>
          </a:xfrm>
          <a:custGeom>
            <a:avLst/>
            <a:gdLst>
              <a:gd name="T0" fmla="*/ 2134439 w 2178"/>
              <a:gd name="T1" fmla="*/ 649941 h 612"/>
              <a:gd name="T2" fmla="*/ 2070449 w 2178"/>
              <a:gd name="T3" fmla="*/ 558426 h 612"/>
              <a:gd name="T4" fmla="*/ 1879565 w 2178"/>
              <a:gd name="T5" fmla="*/ 564029 h 612"/>
              <a:gd name="T6" fmla="*/ 1702779 w 2178"/>
              <a:gd name="T7" fmla="*/ 745191 h 612"/>
              <a:gd name="T8" fmla="*/ 1633367 w 2178"/>
              <a:gd name="T9" fmla="*/ 838573 h 612"/>
              <a:gd name="T10" fmla="*/ 1580223 w 2178"/>
              <a:gd name="T11" fmla="*/ 814294 h 612"/>
              <a:gd name="T12" fmla="*/ 1525994 w 2178"/>
              <a:gd name="T13" fmla="*/ 838573 h 612"/>
              <a:gd name="T14" fmla="*/ 1465258 w 2178"/>
              <a:gd name="T15" fmla="*/ 877794 h 612"/>
              <a:gd name="T16" fmla="*/ 1406691 w 2178"/>
              <a:gd name="T17" fmla="*/ 877794 h 612"/>
              <a:gd name="T18" fmla="*/ 1350293 w 2178"/>
              <a:gd name="T19" fmla="*/ 860985 h 612"/>
              <a:gd name="T20" fmla="*/ 1291726 w 2178"/>
              <a:gd name="T21" fmla="*/ 881529 h 612"/>
              <a:gd name="T22" fmla="*/ 1247259 w 2178"/>
              <a:gd name="T23" fmla="*/ 913279 h 612"/>
              <a:gd name="T24" fmla="*/ 1188692 w 2178"/>
              <a:gd name="T25" fmla="*/ 917015 h 612"/>
              <a:gd name="T26" fmla="*/ 1132294 w 2178"/>
              <a:gd name="T27" fmla="*/ 909544 h 612"/>
              <a:gd name="T28" fmla="*/ 1056374 w 2178"/>
              <a:gd name="T29" fmla="*/ 933823 h 612"/>
              <a:gd name="T30" fmla="*/ 1002145 w 2178"/>
              <a:gd name="T31" fmla="*/ 950632 h 612"/>
              <a:gd name="T32" fmla="*/ 966354 w 2178"/>
              <a:gd name="T33" fmla="*/ 881529 h 612"/>
              <a:gd name="T34" fmla="*/ 902365 w 2178"/>
              <a:gd name="T35" fmla="*/ 806823 h 612"/>
              <a:gd name="T36" fmla="*/ 759201 w 2178"/>
              <a:gd name="T37" fmla="*/ 778809 h 612"/>
              <a:gd name="T38" fmla="*/ 557471 w 2178"/>
              <a:gd name="T39" fmla="*/ 933823 h 612"/>
              <a:gd name="T40" fmla="*/ 414307 w 2178"/>
              <a:gd name="T41" fmla="*/ 1047750 h 612"/>
              <a:gd name="T42" fmla="*/ 261382 w 2178"/>
              <a:gd name="T43" fmla="*/ 1075765 h 612"/>
              <a:gd name="T44" fmla="*/ 186547 w 2178"/>
              <a:gd name="T45" fmla="*/ 1118721 h 612"/>
              <a:gd name="T46" fmla="*/ 46637 w 2178"/>
              <a:gd name="T47" fmla="*/ 1143000 h 612"/>
              <a:gd name="T48" fmla="*/ 0 w 2178"/>
              <a:gd name="T49" fmla="*/ 1012265 h 612"/>
              <a:gd name="T50" fmla="*/ 39045 w 2178"/>
              <a:gd name="T51" fmla="*/ 967441 h 612"/>
              <a:gd name="T52" fmla="*/ 99781 w 2178"/>
              <a:gd name="T53" fmla="*/ 958103 h 612"/>
              <a:gd name="T54" fmla="*/ 112796 w 2178"/>
              <a:gd name="T55" fmla="*/ 775073 h 612"/>
              <a:gd name="T56" fmla="*/ 186547 w 2178"/>
              <a:gd name="T57" fmla="*/ 590176 h 612"/>
              <a:gd name="T58" fmla="*/ 383939 w 2178"/>
              <a:gd name="T59" fmla="*/ 429559 h 612"/>
              <a:gd name="T60" fmla="*/ 472874 w 2178"/>
              <a:gd name="T61" fmla="*/ 196103 h 612"/>
              <a:gd name="T62" fmla="*/ 555301 w 2178"/>
              <a:gd name="T63" fmla="*/ 115794 h 612"/>
              <a:gd name="T64" fmla="*/ 708226 w 2178"/>
              <a:gd name="T65" fmla="*/ 56029 h 612"/>
              <a:gd name="T66" fmla="*/ 913210 w 2178"/>
              <a:gd name="T67" fmla="*/ 9338 h 612"/>
              <a:gd name="T68" fmla="*/ 1148563 w 2178"/>
              <a:gd name="T69" fmla="*/ 5603 h 612"/>
              <a:gd name="T70" fmla="*/ 1283050 w 2178"/>
              <a:gd name="T71" fmla="*/ 69103 h 612"/>
              <a:gd name="T72" fmla="*/ 1403437 w 2178"/>
              <a:gd name="T73" fmla="*/ 186765 h 612"/>
              <a:gd name="T74" fmla="*/ 1508641 w 2178"/>
              <a:gd name="T75" fmla="*/ 173691 h 612"/>
              <a:gd name="T76" fmla="*/ 1633367 w 2178"/>
              <a:gd name="T77" fmla="*/ 121397 h 612"/>
              <a:gd name="T78" fmla="*/ 1740739 w 2178"/>
              <a:gd name="T79" fmla="*/ 134471 h 612"/>
              <a:gd name="T80" fmla="*/ 1825336 w 2178"/>
              <a:gd name="T81" fmla="*/ 98985 h 612"/>
              <a:gd name="T82" fmla="*/ 1896918 w 2178"/>
              <a:gd name="T83" fmla="*/ 140074 h 612"/>
              <a:gd name="T84" fmla="*/ 1955485 w 2178"/>
              <a:gd name="T85" fmla="*/ 186765 h 612"/>
              <a:gd name="T86" fmla="*/ 2042251 w 2178"/>
              <a:gd name="T87" fmla="*/ 175559 h 612"/>
              <a:gd name="T88" fmla="*/ 2119255 w 2178"/>
              <a:gd name="T89" fmla="*/ 162485 h 612"/>
              <a:gd name="T90" fmla="*/ 2201683 w 2178"/>
              <a:gd name="T91" fmla="*/ 231588 h 612"/>
              <a:gd name="T92" fmla="*/ 2213613 w 2178"/>
              <a:gd name="T93" fmla="*/ 310029 h 612"/>
              <a:gd name="T94" fmla="*/ 2311225 w 2178"/>
              <a:gd name="T95" fmla="*/ 362323 h 612"/>
              <a:gd name="T96" fmla="*/ 2316648 w 2178"/>
              <a:gd name="T97" fmla="*/ 491191 h 612"/>
              <a:gd name="T98" fmla="*/ 2362200 w 2178"/>
              <a:gd name="T99" fmla="*/ 608853 h 612"/>
              <a:gd name="T100" fmla="*/ 2234220 w 2178"/>
              <a:gd name="T101" fmla="*/ 722779 h 6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8"/>
              <a:gd name="T154" fmla="*/ 0 h 612"/>
              <a:gd name="T155" fmla="*/ 2178 w 2178"/>
              <a:gd name="T156" fmla="*/ 612 h 6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1713240" imgH="832680" progId="MS_ClipArt_Gallery.2">
                  <p:embed/>
                </p:oleObj>
              </mc:Choice>
              <mc:Fallback>
                <p:oleObj name="Clip" r:id="rId4" imgW="1713240" imgH="832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Freeform 6"/>
          <p:cNvSpPr>
            <a:spLocks/>
          </p:cNvSpPr>
          <p:nvPr/>
        </p:nvSpPr>
        <p:spPr bwMode="auto">
          <a:xfrm>
            <a:off x="442913" y="654050"/>
            <a:ext cx="538162" cy="220663"/>
          </a:xfrm>
          <a:custGeom>
            <a:avLst/>
            <a:gdLst>
              <a:gd name="T0" fmla="*/ 530225 w 339"/>
              <a:gd name="T1" fmla="*/ 38115 h 220"/>
              <a:gd name="T2" fmla="*/ 534987 w 339"/>
              <a:gd name="T3" fmla="*/ 46139 h 220"/>
              <a:gd name="T4" fmla="*/ 512762 w 339"/>
              <a:gd name="T5" fmla="*/ 52157 h 220"/>
              <a:gd name="T6" fmla="*/ 471487 w 339"/>
              <a:gd name="T7" fmla="*/ 52157 h 220"/>
              <a:gd name="T8" fmla="*/ 366712 w 339"/>
              <a:gd name="T9" fmla="*/ 39118 h 220"/>
              <a:gd name="T10" fmla="*/ 227012 w 339"/>
              <a:gd name="T11" fmla="*/ 41124 h 220"/>
              <a:gd name="T12" fmla="*/ 146050 w 339"/>
              <a:gd name="T13" fmla="*/ 68205 h 220"/>
              <a:gd name="T14" fmla="*/ 141287 w 339"/>
              <a:gd name="T15" fmla="*/ 101304 h 220"/>
              <a:gd name="T16" fmla="*/ 204787 w 339"/>
              <a:gd name="T17" fmla="*/ 124374 h 220"/>
              <a:gd name="T18" fmla="*/ 190500 w 339"/>
              <a:gd name="T19" fmla="*/ 132398 h 220"/>
              <a:gd name="T20" fmla="*/ 104775 w 339"/>
              <a:gd name="T21" fmla="*/ 154464 h 220"/>
              <a:gd name="T22" fmla="*/ 88900 w 339"/>
              <a:gd name="T23" fmla="*/ 182548 h 220"/>
              <a:gd name="T24" fmla="*/ 163512 w 339"/>
              <a:gd name="T25" fmla="*/ 194585 h 220"/>
              <a:gd name="T26" fmla="*/ 250825 w 339"/>
              <a:gd name="T27" fmla="*/ 187564 h 220"/>
              <a:gd name="T28" fmla="*/ 298450 w 339"/>
              <a:gd name="T29" fmla="*/ 165497 h 220"/>
              <a:gd name="T30" fmla="*/ 358775 w 339"/>
              <a:gd name="T31" fmla="*/ 165497 h 220"/>
              <a:gd name="T32" fmla="*/ 350837 w 339"/>
              <a:gd name="T33" fmla="*/ 187564 h 220"/>
              <a:gd name="T34" fmla="*/ 298450 w 339"/>
              <a:gd name="T35" fmla="*/ 208627 h 220"/>
              <a:gd name="T36" fmla="*/ 212725 w 339"/>
              <a:gd name="T37" fmla="*/ 220663 h 220"/>
              <a:gd name="T38" fmla="*/ 104775 w 339"/>
              <a:gd name="T39" fmla="*/ 215648 h 220"/>
              <a:gd name="T40" fmla="*/ 22225 w 339"/>
              <a:gd name="T41" fmla="*/ 198597 h 220"/>
              <a:gd name="T42" fmla="*/ 0 w 339"/>
              <a:gd name="T43" fmla="*/ 177533 h 220"/>
              <a:gd name="T44" fmla="*/ 6350 w 339"/>
              <a:gd name="T45" fmla="*/ 156470 h 220"/>
              <a:gd name="T46" fmla="*/ 58737 w 339"/>
              <a:gd name="T47" fmla="*/ 136410 h 220"/>
              <a:gd name="T48" fmla="*/ 66675 w 339"/>
              <a:gd name="T49" fmla="*/ 123371 h 220"/>
              <a:gd name="T50" fmla="*/ 22225 w 339"/>
              <a:gd name="T51" fmla="*/ 100301 h 220"/>
              <a:gd name="T52" fmla="*/ 14287 w 339"/>
              <a:gd name="T53" fmla="*/ 71214 h 220"/>
              <a:gd name="T54" fmla="*/ 36512 w 339"/>
              <a:gd name="T55" fmla="*/ 43130 h 220"/>
              <a:gd name="T56" fmla="*/ 93662 w 339"/>
              <a:gd name="T57" fmla="*/ 18054 h 220"/>
              <a:gd name="T58" fmla="*/ 179387 w 339"/>
              <a:gd name="T59" fmla="*/ 4012 h 220"/>
              <a:gd name="T60" fmla="*/ 295275 w 339"/>
              <a:gd name="T61" fmla="*/ 1003 h 220"/>
              <a:gd name="T62" fmla="*/ 436562 w 339"/>
              <a:gd name="T63" fmla="*/ 17051 h 2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39"/>
              <a:gd name="T97" fmla="*/ 0 h 220"/>
              <a:gd name="T98" fmla="*/ 339 w 339"/>
              <a:gd name="T99" fmla="*/ 220 h 22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-3175" y="455613"/>
            <a:ext cx="920750" cy="304800"/>
          </a:xfrm>
          <a:custGeom>
            <a:avLst/>
            <a:gdLst>
              <a:gd name="T0" fmla="*/ 468312 w 580"/>
              <a:gd name="T1" fmla="*/ 50132 h 304"/>
              <a:gd name="T2" fmla="*/ 603250 w 580"/>
              <a:gd name="T3" fmla="*/ 5013 h 304"/>
              <a:gd name="T4" fmla="*/ 771525 w 580"/>
              <a:gd name="T5" fmla="*/ 5013 h 304"/>
              <a:gd name="T6" fmla="*/ 898525 w 580"/>
              <a:gd name="T7" fmla="*/ 44116 h 304"/>
              <a:gd name="T8" fmla="*/ 912813 w 580"/>
              <a:gd name="T9" fmla="*/ 89234 h 304"/>
              <a:gd name="T10" fmla="*/ 879475 w 580"/>
              <a:gd name="T11" fmla="*/ 87229 h 304"/>
              <a:gd name="T12" fmla="*/ 841375 w 580"/>
              <a:gd name="T13" fmla="*/ 51134 h 304"/>
              <a:gd name="T14" fmla="*/ 733425 w 580"/>
              <a:gd name="T15" fmla="*/ 28074 h 304"/>
              <a:gd name="T16" fmla="*/ 603250 w 580"/>
              <a:gd name="T17" fmla="*/ 39103 h 304"/>
              <a:gd name="T18" fmla="*/ 531812 w 580"/>
              <a:gd name="T19" fmla="*/ 83218 h 304"/>
              <a:gd name="T20" fmla="*/ 534987 w 580"/>
              <a:gd name="T21" fmla="*/ 125329 h 304"/>
              <a:gd name="T22" fmla="*/ 493712 w 580"/>
              <a:gd name="T23" fmla="*/ 127334 h 304"/>
              <a:gd name="T24" fmla="*/ 393700 w 580"/>
              <a:gd name="T25" fmla="*/ 108284 h 304"/>
              <a:gd name="T26" fmla="*/ 250825 w 580"/>
              <a:gd name="T27" fmla="*/ 113297 h 304"/>
              <a:gd name="T28" fmla="*/ 165100 w 580"/>
              <a:gd name="T29" fmla="*/ 151397 h 304"/>
              <a:gd name="T30" fmla="*/ 179387 w 580"/>
              <a:gd name="T31" fmla="*/ 203534 h 304"/>
              <a:gd name="T32" fmla="*/ 254000 w 580"/>
              <a:gd name="T33" fmla="*/ 237624 h 304"/>
              <a:gd name="T34" fmla="*/ 217488 w 580"/>
              <a:gd name="T35" fmla="*/ 246647 h 304"/>
              <a:gd name="T36" fmla="*/ 131762 w 580"/>
              <a:gd name="T37" fmla="*/ 243639 h 304"/>
              <a:gd name="T38" fmla="*/ 85725 w 580"/>
              <a:gd name="T39" fmla="*/ 254668 h 304"/>
              <a:gd name="T40" fmla="*/ 104775 w 580"/>
              <a:gd name="T41" fmla="*/ 271713 h 304"/>
              <a:gd name="T42" fmla="*/ 165100 w 580"/>
              <a:gd name="T43" fmla="*/ 285750 h 304"/>
              <a:gd name="T44" fmla="*/ 214313 w 580"/>
              <a:gd name="T45" fmla="*/ 286753 h 304"/>
              <a:gd name="T46" fmla="*/ 228600 w 580"/>
              <a:gd name="T47" fmla="*/ 291766 h 304"/>
              <a:gd name="T48" fmla="*/ 220663 w 580"/>
              <a:gd name="T49" fmla="*/ 299787 h 304"/>
              <a:gd name="T50" fmla="*/ 173037 w 580"/>
              <a:gd name="T51" fmla="*/ 304800 h 304"/>
              <a:gd name="T52" fmla="*/ 90487 w 580"/>
              <a:gd name="T53" fmla="*/ 300789 h 304"/>
              <a:gd name="T54" fmla="*/ 26988 w 580"/>
              <a:gd name="T55" fmla="*/ 282742 h 304"/>
              <a:gd name="T56" fmla="*/ 0 w 580"/>
              <a:gd name="T57" fmla="*/ 255671 h 304"/>
              <a:gd name="T58" fmla="*/ 33337 w 580"/>
              <a:gd name="T59" fmla="*/ 230605 h 304"/>
              <a:gd name="T60" fmla="*/ 44450 w 580"/>
              <a:gd name="T61" fmla="*/ 198521 h 304"/>
              <a:gd name="T62" fmla="*/ 33337 w 580"/>
              <a:gd name="T63" fmla="*/ 142374 h 304"/>
              <a:gd name="T64" fmla="*/ 123825 w 580"/>
              <a:gd name="T65" fmla="*/ 91239 h 304"/>
              <a:gd name="T66" fmla="*/ 311150 w 580"/>
              <a:gd name="T67" fmla="*/ 74195 h 3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0"/>
              <a:gd name="T103" fmla="*/ 0 h 304"/>
              <a:gd name="T104" fmla="*/ 580 w 580"/>
              <a:gd name="T105" fmla="*/ 304 h 30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838200" y="1006475"/>
            <a:ext cx="184150" cy="63500"/>
          </a:xfrm>
          <a:custGeom>
            <a:avLst/>
            <a:gdLst>
              <a:gd name="T0" fmla="*/ 0 w 116"/>
              <a:gd name="T1" fmla="*/ 20484 h 62"/>
              <a:gd name="T2" fmla="*/ 0 w 116"/>
              <a:gd name="T3" fmla="*/ 13315 h 62"/>
              <a:gd name="T4" fmla="*/ 11113 w 116"/>
              <a:gd name="T5" fmla="*/ 9218 h 62"/>
              <a:gd name="T6" fmla="*/ 26988 w 116"/>
              <a:gd name="T7" fmla="*/ 7169 h 62"/>
              <a:gd name="T8" fmla="*/ 49212 w 116"/>
              <a:gd name="T9" fmla="*/ 5121 h 62"/>
              <a:gd name="T10" fmla="*/ 74613 w 116"/>
              <a:gd name="T11" fmla="*/ 5121 h 62"/>
              <a:gd name="T12" fmla="*/ 101600 w 116"/>
              <a:gd name="T13" fmla="*/ 4097 h 62"/>
              <a:gd name="T14" fmla="*/ 127000 w 116"/>
              <a:gd name="T15" fmla="*/ 3073 h 62"/>
              <a:gd name="T16" fmla="*/ 153988 w 116"/>
              <a:gd name="T17" fmla="*/ 0 h 62"/>
              <a:gd name="T18" fmla="*/ 161925 w 116"/>
              <a:gd name="T19" fmla="*/ 10242 h 62"/>
              <a:gd name="T20" fmla="*/ 168275 w 116"/>
              <a:gd name="T21" fmla="*/ 20484 h 62"/>
              <a:gd name="T22" fmla="*/ 179388 w 116"/>
              <a:gd name="T23" fmla="*/ 31750 h 62"/>
              <a:gd name="T24" fmla="*/ 184150 w 116"/>
              <a:gd name="T25" fmla="*/ 44040 h 62"/>
              <a:gd name="T26" fmla="*/ 173038 w 116"/>
              <a:gd name="T27" fmla="*/ 50185 h 62"/>
              <a:gd name="T28" fmla="*/ 153988 w 116"/>
              <a:gd name="T29" fmla="*/ 55306 h 62"/>
              <a:gd name="T30" fmla="*/ 134938 w 116"/>
              <a:gd name="T31" fmla="*/ 59403 h 62"/>
              <a:gd name="T32" fmla="*/ 112713 w 116"/>
              <a:gd name="T33" fmla="*/ 61452 h 62"/>
              <a:gd name="T34" fmla="*/ 90488 w 116"/>
              <a:gd name="T35" fmla="*/ 63500 h 62"/>
              <a:gd name="T36" fmla="*/ 68263 w 116"/>
              <a:gd name="T37" fmla="*/ 63500 h 62"/>
              <a:gd name="T38" fmla="*/ 49212 w 116"/>
              <a:gd name="T39" fmla="*/ 63500 h 62"/>
              <a:gd name="T40" fmla="*/ 38100 w 116"/>
              <a:gd name="T41" fmla="*/ 62476 h 62"/>
              <a:gd name="T42" fmla="*/ 22225 w 116"/>
              <a:gd name="T43" fmla="*/ 56331 h 62"/>
              <a:gd name="T44" fmla="*/ 11113 w 116"/>
              <a:gd name="T45" fmla="*/ 45065 h 62"/>
              <a:gd name="T46" fmla="*/ 4763 w 116"/>
              <a:gd name="T47" fmla="*/ 32774 h 62"/>
              <a:gd name="T48" fmla="*/ 0 w 116"/>
              <a:gd name="T49" fmla="*/ 20484 h 6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"/>
              <a:gd name="T76" fmla="*/ 0 h 62"/>
              <a:gd name="T77" fmla="*/ 116 w 116"/>
              <a:gd name="T78" fmla="*/ 62 h 6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4584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6" imgW="837360" imgH="639000" progId="MS_ClipArt_Gallery.2">
                  <p:embed/>
                </p:oleObj>
              </mc:Choice>
              <mc:Fallback>
                <p:oleObj name="Clip" r:id="rId6" imgW="837360" imgH="6390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5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4586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759825" y="0"/>
            <a:ext cx="381000" cy="381000"/>
          </a:xfrm>
          <a:prstGeom prst="actionButtonRetur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aphicFrame>
        <p:nvGraphicFramePr>
          <p:cNvPr id="24587" name="Object 12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8" imgW="4435200" imgH="3328560" progId="MS_ClipArt_Gallery.2">
                  <p:embed/>
                </p:oleObj>
              </mc:Choice>
              <mc:Fallback>
                <p:oleObj name="Clip" r:id="rId8" imgW="4435200" imgH="33285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AutoShape 13"/>
          <p:cNvSpPr>
            <a:spLocks noChangeArrowheads="1"/>
          </p:cNvSpPr>
          <p:nvPr/>
        </p:nvSpPr>
        <p:spPr bwMode="auto">
          <a:xfrm>
            <a:off x="5562600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40000 VND</a:t>
            </a:r>
          </a:p>
        </p:txBody>
      </p:sp>
      <p:sp>
        <p:nvSpPr>
          <p:cNvPr id="24589" name="AutoShape 14"/>
          <p:cNvSpPr>
            <a:spLocks noChangeArrowheads="1"/>
          </p:cNvSpPr>
          <p:nvPr/>
        </p:nvSpPr>
        <p:spPr bwMode="auto">
          <a:xfrm>
            <a:off x="5562600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30000 VND</a:t>
            </a:r>
          </a:p>
        </p:txBody>
      </p:sp>
      <p:sp>
        <p:nvSpPr>
          <p:cNvPr id="24590" name="AutoShape 15"/>
          <p:cNvSpPr>
            <a:spLocks noChangeArrowheads="1"/>
          </p:cNvSpPr>
          <p:nvPr/>
        </p:nvSpPr>
        <p:spPr bwMode="auto">
          <a:xfrm>
            <a:off x="5562600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25000 VND</a:t>
            </a:r>
          </a:p>
        </p:txBody>
      </p:sp>
      <p:sp>
        <p:nvSpPr>
          <p:cNvPr id="24591" name="AutoShape 16"/>
          <p:cNvSpPr>
            <a:spLocks noChangeArrowheads="1"/>
          </p:cNvSpPr>
          <p:nvPr/>
        </p:nvSpPr>
        <p:spPr bwMode="auto">
          <a:xfrm>
            <a:off x="5618163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20000 VND</a:t>
            </a:r>
          </a:p>
        </p:txBody>
      </p:sp>
      <p:sp>
        <p:nvSpPr>
          <p:cNvPr id="24592" name="AutoShape 17"/>
          <p:cNvSpPr>
            <a:spLocks noChangeArrowheads="1"/>
          </p:cNvSpPr>
          <p:nvPr/>
        </p:nvSpPr>
        <p:spPr bwMode="auto">
          <a:xfrm>
            <a:off x="5638800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12000 VND</a:t>
            </a:r>
          </a:p>
        </p:txBody>
      </p:sp>
      <p:sp>
        <p:nvSpPr>
          <p:cNvPr id="24593" name="AutoShape 18"/>
          <p:cNvSpPr>
            <a:spLocks noChangeArrowheads="1"/>
          </p:cNvSpPr>
          <p:nvPr/>
        </p:nvSpPr>
        <p:spPr bwMode="auto">
          <a:xfrm>
            <a:off x="5632450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10000 VND</a:t>
            </a:r>
          </a:p>
        </p:txBody>
      </p:sp>
      <p:sp>
        <p:nvSpPr>
          <p:cNvPr id="24594" name="AutoShape 19"/>
          <p:cNvSpPr>
            <a:spLocks noChangeArrowheads="1"/>
          </p:cNvSpPr>
          <p:nvPr/>
        </p:nvSpPr>
        <p:spPr bwMode="auto">
          <a:xfrm>
            <a:off x="5653088" y="5248275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3000 VND</a:t>
            </a:r>
          </a:p>
        </p:txBody>
      </p:sp>
      <p:sp>
        <p:nvSpPr>
          <p:cNvPr id="24595" name="AutoShape 20"/>
          <p:cNvSpPr>
            <a:spLocks noChangeArrowheads="1"/>
          </p:cNvSpPr>
          <p:nvPr/>
        </p:nvSpPr>
        <p:spPr bwMode="auto">
          <a:xfrm>
            <a:off x="5673725" y="57324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1000 VND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2209800" y="1676400"/>
            <a:ext cx="3446463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FF00">
                  <a:alpha val="55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4597" name="AutoShape 22"/>
          <p:cNvSpPr>
            <a:spLocks noChangeArrowheads="1"/>
          </p:cNvSpPr>
          <p:nvPr/>
        </p:nvSpPr>
        <p:spPr bwMode="auto">
          <a:xfrm>
            <a:off x="5638800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</a:rPr>
              <a:t>5000 VND</a:t>
            </a:r>
          </a:p>
        </p:txBody>
      </p:sp>
      <p:grpSp>
        <p:nvGrpSpPr>
          <p:cNvPr id="24598" name="Group 23"/>
          <p:cNvGrpSpPr>
            <a:grpSpLocks/>
          </p:cNvGrpSpPr>
          <p:nvPr/>
        </p:nvGrpSpPr>
        <p:grpSpPr bwMode="auto">
          <a:xfrm>
            <a:off x="7407275" y="5784850"/>
            <a:ext cx="304800" cy="304800"/>
            <a:chOff x="4666" y="3644"/>
            <a:chExt cx="192" cy="192"/>
          </a:xfrm>
        </p:grpSpPr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0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24601" name="Group 26"/>
          <p:cNvGrpSpPr>
            <a:grpSpLocks/>
          </p:cNvGrpSpPr>
          <p:nvPr/>
        </p:nvGrpSpPr>
        <p:grpSpPr bwMode="auto">
          <a:xfrm>
            <a:off x="7391400" y="5299075"/>
            <a:ext cx="304800" cy="304800"/>
            <a:chOff x="4656" y="3338"/>
            <a:chExt cx="192" cy="192"/>
          </a:xfrm>
        </p:grpSpPr>
        <p:sp>
          <p:nvSpPr>
            <p:cNvPr id="27675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3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24604" name="Group 29"/>
          <p:cNvGrpSpPr>
            <a:grpSpLocks/>
          </p:cNvGrpSpPr>
          <p:nvPr/>
        </p:nvGrpSpPr>
        <p:grpSpPr bwMode="auto">
          <a:xfrm>
            <a:off x="7370763" y="4765675"/>
            <a:ext cx="304800" cy="304800"/>
            <a:chOff x="4643" y="3002"/>
            <a:chExt cx="192" cy="192"/>
          </a:xfrm>
        </p:grpSpPr>
        <p:sp>
          <p:nvSpPr>
            <p:cNvPr id="27678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6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24607" name="Group 32"/>
          <p:cNvGrpSpPr>
            <a:grpSpLocks/>
          </p:cNvGrpSpPr>
          <p:nvPr/>
        </p:nvGrpSpPr>
        <p:grpSpPr bwMode="auto">
          <a:xfrm>
            <a:off x="7356475" y="4225925"/>
            <a:ext cx="304800" cy="304800"/>
            <a:chOff x="4634" y="2662"/>
            <a:chExt cx="192" cy="192"/>
          </a:xfrm>
        </p:grpSpPr>
        <p:sp>
          <p:nvSpPr>
            <p:cNvPr id="27681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09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24610" name="Group 35"/>
          <p:cNvGrpSpPr>
            <a:grpSpLocks/>
          </p:cNvGrpSpPr>
          <p:nvPr/>
        </p:nvGrpSpPr>
        <p:grpSpPr bwMode="auto">
          <a:xfrm>
            <a:off x="7350125" y="3657600"/>
            <a:ext cx="304800" cy="304800"/>
            <a:chOff x="4630" y="2304"/>
            <a:chExt cx="192" cy="192"/>
          </a:xfrm>
        </p:grpSpPr>
        <p:sp>
          <p:nvSpPr>
            <p:cNvPr id="27684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2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</a:p>
          </p:txBody>
        </p:sp>
      </p:grpSp>
      <p:grpSp>
        <p:nvGrpSpPr>
          <p:cNvPr id="24613" name="Group 38"/>
          <p:cNvGrpSpPr>
            <a:grpSpLocks/>
          </p:cNvGrpSpPr>
          <p:nvPr/>
        </p:nvGrpSpPr>
        <p:grpSpPr bwMode="auto">
          <a:xfrm>
            <a:off x="7350125" y="3103563"/>
            <a:ext cx="304800" cy="304800"/>
            <a:chOff x="4630" y="1955"/>
            <a:chExt cx="192" cy="192"/>
          </a:xfrm>
        </p:grpSpPr>
        <p:sp>
          <p:nvSpPr>
            <p:cNvPr id="27687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5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24616" name="Group 41"/>
          <p:cNvGrpSpPr>
            <a:grpSpLocks/>
          </p:cNvGrpSpPr>
          <p:nvPr/>
        </p:nvGrpSpPr>
        <p:grpSpPr bwMode="auto">
          <a:xfrm>
            <a:off x="7315200" y="2555875"/>
            <a:ext cx="304800" cy="304800"/>
            <a:chOff x="4608" y="1610"/>
            <a:chExt cx="192" cy="192"/>
          </a:xfrm>
        </p:grpSpPr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1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7</a:t>
              </a:r>
            </a:p>
          </p:txBody>
        </p:sp>
      </p:grpSp>
      <p:grpSp>
        <p:nvGrpSpPr>
          <p:cNvPr id="24619" name="Group 44"/>
          <p:cNvGrpSpPr>
            <a:grpSpLocks/>
          </p:cNvGrpSpPr>
          <p:nvPr/>
        </p:nvGrpSpPr>
        <p:grpSpPr bwMode="auto">
          <a:xfrm>
            <a:off x="7315200" y="2016125"/>
            <a:ext cx="304800" cy="304800"/>
            <a:chOff x="4608" y="1270"/>
            <a:chExt cx="192" cy="192"/>
          </a:xfrm>
        </p:grpSpPr>
        <p:sp>
          <p:nvSpPr>
            <p:cNvPr id="27693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21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8</a:t>
              </a:r>
            </a:p>
          </p:txBody>
        </p:sp>
      </p:grpSp>
      <p:grpSp>
        <p:nvGrpSpPr>
          <p:cNvPr id="24622" name="Group 47"/>
          <p:cNvGrpSpPr>
            <a:grpSpLocks/>
          </p:cNvGrpSpPr>
          <p:nvPr/>
        </p:nvGrpSpPr>
        <p:grpSpPr bwMode="auto">
          <a:xfrm>
            <a:off x="7294563" y="1509713"/>
            <a:ext cx="304800" cy="304800"/>
            <a:chOff x="4595" y="951"/>
            <a:chExt cx="192" cy="192"/>
          </a:xfrm>
        </p:grpSpPr>
        <p:sp>
          <p:nvSpPr>
            <p:cNvPr id="27696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62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9</a:t>
              </a:r>
            </a:p>
          </p:txBody>
        </p:sp>
      </p:grpSp>
      <p:sp>
        <p:nvSpPr>
          <p:cNvPr id="24625" name="WordArt 50"/>
          <p:cNvSpPr>
            <a:spLocks noChangeArrowheads="1" noChangeShapeType="1" noTextEdit="1"/>
          </p:cNvSpPr>
          <p:nvPr/>
        </p:nvSpPr>
        <p:spPr bwMode="auto"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4626" name="WordArt 51"/>
          <p:cNvSpPr>
            <a:spLocks noChangeArrowheads="1" noChangeShapeType="1" noTextEdit="1"/>
          </p:cNvSpPr>
          <p:nvPr/>
        </p:nvSpPr>
        <p:spPr bwMode="auto"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4627" name="WordArt 52"/>
          <p:cNvSpPr>
            <a:spLocks noChangeArrowheads="1" noChangeShapeType="1" noTextEdit="1"/>
          </p:cNvSpPr>
          <p:nvPr/>
        </p:nvSpPr>
        <p:spPr bwMode="auto"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4628" name="Oval 53"/>
          <p:cNvSpPr>
            <a:spLocks noChangeArrowheads="1"/>
          </p:cNvSpPr>
          <p:nvPr/>
        </p:nvSpPr>
        <p:spPr bwMode="auto"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Kh¸n 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gi¶</a:t>
            </a:r>
          </a:p>
        </p:txBody>
      </p:sp>
      <p:sp>
        <p:nvSpPr>
          <p:cNvPr id="24629" name="Oval 54"/>
          <p:cNvSpPr>
            <a:spLocks noChangeArrowheads="1"/>
          </p:cNvSpPr>
          <p:nvPr/>
        </p:nvSpPr>
        <p:spPr bwMode="auto"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</a:p>
        </p:txBody>
      </p:sp>
      <p:sp>
        <p:nvSpPr>
          <p:cNvPr id="24630" name="Oval 55"/>
          <p:cNvSpPr>
            <a:spLocks noChangeArrowheads="1"/>
          </p:cNvSpPr>
          <p:nvPr/>
        </p:nvSpPr>
        <p:spPr bwMode="auto"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</a:p>
        </p:txBody>
      </p:sp>
      <p:sp>
        <p:nvSpPr>
          <p:cNvPr id="24631" name="Text Box 57"/>
          <p:cNvSpPr txBox="1">
            <a:spLocks noChangeArrowheads="1"/>
          </p:cNvSpPr>
          <p:nvPr/>
        </p:nvSpPr>
        <p:spPr bwMode="auto">
          <a:xfrm>
            <a:off x="9144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.VnArabiaH" panose="020B7200000000000000" pitchFamily="34" charset="0"/>
              </a:rPr>
              <a:t>trî gióp</a:t>
            </a:r>
          </a:p>
        </p:txBody>
      </p:sp>
      <p:sp>
        <p:nvSpPr>
          <p:cNvPr id="24632" name="Text Box 58"/>
          <p:cNvSpPr txBox="1">
            <a:spLocks noChangeArrowheads="1"/>
          </p:cNvSpPr>
          <p:nvPr/>
        </p:nvSpPr>
        <p:spPr bwMode="auto">
          <a:xfrm>
            <a:off x="2514600" y="21336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.VnAristoteH" panose="020B7200000000000000" pitchFamily="34" charset="0"/>
            </a:endParaRPr>
          </a:p>
        </p:txBody>
      </p:sp>
      <p:sp>
        <p:nvSpPr>
          <p:cNvPr id="24633" name="Text Box 59"/>
          <p:cNvSpPr txBox="1">
            <a:spLocks noChangeArrowheads="1"/>
          </p:cNvSpPr>
          <p:nvPr/>
        </p:nvSpPr>
        <p:spPr bwMode="auto">
          <a:xfrm>
            <a:off x="2133600" y="1828800"/>
            <a:ext cx="35814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.VnAristoteH" panose="020B7200000000000000" pitchFamily="34" charset="0"/>
              </a:rPr>
              <a:t>trß ch¬i: 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66"/>
                </a:solidFill>
                <a:latin typeface=".VnAristoteH" panose="020B7200000000000000" pitchFamily="34" charset="0"/>
              </a:rPr>
              <a:t>ai lµ triÖu phó</a:t>
            </a:r>
            <a:r>
              <a:rPr lang="en-US" sz="4800">
                <a:latin typeface=".VnAristoteH" panose="020B7200000000000000" pitchFamily="34" charset="0"/>
              </a:rPr>
              <a:t> </a:t>
            </a:r>
          </a:p>
        </p:txBody>
      </p:sp>
      <p:sp>
        <p:nvSpPr>
          <p:cNvPr id="24634" name="Oval 60"/>
          <p:cNvSpPr>
            <a:spLocks noChangeArrowheads="1"/>
          </p:cNvSpPr>
          <p:nvPr/>
        </p:nvSpPr>
        <p:spPr bwMode="auto">
          <a:xfrm>
            <a:off x="838200" y="830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24635" name="Picture 61" descr="8F831D4C86504E53A1502B3F9E6393B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36" name="Group 63"/>
          <p:cNvGrpSpPr>
            <a:grpSpLocks/>
          </p:cNvGrpSpPr>
          <p:nvPr/>
        </p:nvGrpSpPr>
        <p:grpSpPr bwMode="auto">
          <a:xfrm>
            <a:off x="0" y="228600"/>
            <a:ext cx="2514600" cy="2133600"/>
            <a:chOff x="4080" y="2352"/>
            <a:chExt cx="1584" cy="1344"/>
          </a:xfrm>
        </p:grpSpPr>
        <p:pic>
          <p:nvPicPr>
            <p:cNvPr id="24637" name="Picture 64" descr="ROSE_Y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" y="2352"/>
              <a:ext cx="1014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8" name="Picture 65" descr="MOVE10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64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9" name="Picture 66" descr="QUASBUTN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3048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8446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 animBg="1"/>
      <p:bldP spid="276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536</Words>
  <Application>Microsoft Office PowerPoint</Application>
  <PresentationFormat>On-screen Show (4:3)</PresentationFormat>
  <Paragraphs>182</Paragraphs>
  <Slides>15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.VnArabiaH</vt:lpstr>
      <vt:lpstr>.VnArial</vt:lpstr>
      <vt:lpstr>.VnAristoteH</vt:lpstr>
      <vt:lpstr>.VnAvant</vt:lpstr>
      <vt:lpstr>.VnTime</vt:lpstr>
      <vt:lpstr>Arial</vt:lpstr>
      <vt:lpstr>Arial Black</vt:lpstr>
      <vt:lpstr>Calibri</vt:lpstr>
      <vt:lpstr>Impact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CHƠI: Chia lớp làm 2 đội   Khi người dẫn trương trình đọc câu hỏi, đưa ra 4 phương án trả lời  đội nào có tín hiệu trả lời trước thì được quyền trả lời .  Nếu đội nào trả lời đúng sẽ được 100 điểm thưởng và 1 bông hoa.  LUẬT CHƠI:  Khi có tín hiệu trả lời phải trả lời ngay .  Khi nào người dẫn trương trình đọc xong câu hỏi mới được đưa ra tín hiệu trả lời 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THT</dc:creator>
  <cp:lastModifiedBy>Administrator</cp:lastModifiedBy>
  <cp:revision>12</cp:revision>
  <dcterms:created xsi:type="dcterms:W3CDTF">2013-12-10T06:00:40Z</dcterms:created>
  <dcterms:modified xsi:type="dcterms:W3CDTF">2025-12-28T02:07:53Z</dcterms:modified>
</cp:coreProperties>
</file>