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DejaVu Serif Bold" panose="020B0604020202020204" charset="0"/>
      <p:regular r:id="rId20"/>
    </p:embeddedFont>
    <p:embeddedFont>
      <p:font typeface="Noto Serif Display" panose="020B0604020202020204"/>
      <p:regular r:id="rId21"/>
    </p:embeddedFont>
    <p:embeddedFont>
      <p:font typeface="Paytone One"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7" d="100"/>
          <a:sy n="37" d="100"/>
        </p:scale>
        <p:origin x="87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806417" y="641856"/>
            <a:ext cx="16675166" cy="9003288"/>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sp>
        <p:sp>
          <p:nvSpPr>
            <p:cNvPr id="4" name="TextBox 4"/>
            <p:cNvSpPr txBox="1"/>
            <p:nvPr/>
          </p:nvSpPr>
          <p:spPr>
            <a:xfrm>
              <a:off x="0" y="-47625"/>
              <a:ext cx="4391813" cy="241886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546895" y="3884450"/>
            <a:ext cx="9347849" cy="1410964"/>
          </a:xfrm>
          <a:prstGeom prst="rect">
            <a:avLst/>
          </a:prstGeom>
        </p:spPr>
        <p:txBody>
          <a:bodyPr wrap="square" lIns="0" tIns="0" rIns="0" bIns="0" rtlCol="0" anchor="t">
            <a:spAutoFit/>
          </a:bodyPr>
          <a:lstStyle/>
          <a:p>
            <a:pPr algn="ctr">
              <a:lnSpc>
                <a:spcPts val="12389"/>
              </a:lnSpc>
            </a:pPr>
            <a:r>
              <a:rPr lang="en-US" sz="6999" dirty="0">
                <a:solidFill>
                  <a:srgbClr val="5B4A3B"/>
                </a:solidFill>
                <a:latin typeface="Paytone One"/>
              </a:rPr>
              <a:t> </a:t>
            </a:r>
            <a:r>
              <a:rPr lang="en-US" sz="6999" dirty="0" err="1">
                <a:solidFill>
                  <a:srgbClr val="5B4A3B"/>
                </a:solidFill>
                <a:latin typeface="Paytone One"/>
              </a:rPr>
              <a:t>Sáng</a:t>
            </a:r>
            <a:r>
              <a:rPr lang="en-US" sz="6999" dirty="0">
                <a:solidFill>
                  <a:srgbClr val="5B4A3B"/>
                </a:solidFill>
                <a:latin typeface="Paytone One"/>
              </a:rPr>
              <a:t> </a:t>
            </a:r>
            <a:r>
              <a:rPr lang="en-US" sz="6999" dirty="0" err="1">
                <a:solidFill>
                  <a:srgbClr val="5B4A3B"/>
                </a:solidFill>
                <a:latin typeface="Paytone One"/>
              </a:rPr>
              <a:t>tạo</a:t>
            </a:r>
            <a:r>
              <a:rPr lang="en-US" sz="6999" dirty="0">
                <a:solidFill>
                  <a:srgbClr val="5B4A3B"/>
                </a:solidFill>
                <a:latin typeface="Paytone One"/>
              </a:rPr>
              <a:t> </a:t>
            </a:r>
            <a:r>
              <a:rPr lang="en-US" sz="6999" dirty="0" err="1">
                <a:solidFill>
                  <a:srgbClr val="5B4A3B"/>
                </a:solidFill>
                <a:latin typeface="Paytone One"/>
              </a:rPr>
              <a:t>tranh</a:t>
            </a:r>
            <a:r>
              <a:rPr lang="en-US" sz="6999" dirty="0">
                <a:solidFill>
                  <a:srgbClr val="5B4A3B"/>
                </a:solidFill>
                <a:latin typeface="Paytone One"/>
              </a:rPr>
              <a:t> 3D</a:t>
            </a:r>
          </a:p>
        </p:txBody>
      </p:sp>
      <p:sp>
        <p:nvSpPr>
          <p:cNvPr id="6" name="Freeform 6"/>
          <p:cNvSpPr/>
          <p:nvPr/>
        </p:nvSpPr>
        <p:spPr>
          <a:xfrm>
            <a:off x="12067181" y="2639225"/>
            <a:ext cx="4934063" cy="6619075"/>
          </a:xfrm>
          <a:custGeom>
            <a:avLst/>
            <a:gdLst/>
            <a:ahLst/>
            <a:cxnLst/>
            <a:rect l="l" t="t" r="r" b="b"/>
            <a:pathLst>
              <a:path w="4934063" h="6619075">
                <a:moveTo>
                  <a:pt x="0" y="0"/>
                </a:moveTo>
                <a:lnTo>
                  <a:pt x="4934062" y="0"/>
                </a:lnTo>
                <a:lnTo>
                  <a:pt x="4934062" y="6619075"/>
                </a:lnTo>
                <a:lnTo>
                  <a:pt x="0" y="661907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1189862" y="6653003"/>
            <a:ext cx="6069438" cy="3973190"/>
          </a:xfrm>
          <a:custGeom>
            <a:avLst/>
            <a:gdLst/>
            <a:ahLst/>
            <a:cxnLst/>
            <a:rect l="l" t="t" r="r" b="b"/>
            <a:pathLst>
              <a:path w="6069438" h="3973190">
                <a:moveTo>
                  <a:pt x="0" y="0"/>
                </a:moveTo>
                <a:lnTo>
                  <a:pt x="6069438" y="0"/>
                </a:lnTo>
                <a:lnTo>
                  <a:pt x="6069438" y="3973190"/>
                </a:lnTo>
                <a:lnTo>
                  <a:pt x="0" y="39731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2142341" y="7007895"/>
            <a:ext cx="6342082" cy="3778690"/>
          </a:xfrm>
          <a:custGeom>
            <a:avLst/>
            <a:gdLst/>
            <a:ahLst/>
            <a:cxnLst/>
            <a:rect l="l" t="t" r="r" b="b"/>
            <a:pathLst>
              <a:path w="6342082" h="3778690">
                <a:moveTo>
                  <a:pt x="0" y="0"/>
                </a:moveTo>
                <a:lnTo>
                  <a:pt x="6342082" y="0"/>
                </a:lnTo>
                <a:lnTo>
                  <a:pt x="6342082" y="3778690"/>
                </a:lnTo>
                <a:lnTo>
                  <a:pt x="0" y="3778690"/>
                </a:lnTo>
                <a:lnTo>
                  <a:pt x="0" y="0"/>
                </a:lnTo>
                <a:close/>
              </a:path>
            </a:pathLst>
          </a:custGeom>
          <a:blipFill>
            <a:blip r:embed="rId6"/>
            <a:stretch>
              <a:fillRect/>
            </a:stretch>
          </a:blipFill>
        </p:spPr>
      </p:sp>
      <p:sp>
        <p:nvSpPr>
          <p:cNvPr id="9" name="Freeform 9"/>
          <p:cNvSpPr/>
          <p:nvPr/>
        </p:nvSpPr>
        <p:spPr>
          <a:xfrm>
            <a:off x="13512797" y="258371"/>
            <a:ext cx="1423568" cy="1528651"/>
          </a:xfrm>
          <a:custGeom>
            <a:avLst/>
            <a:gdLst/>
            <a:ahLst/>
            <a:cxnLst/>
            <a:rect l="l" t="t" r="r" b="b"/>
            <a:pathLst>
              <a:path w="1423568" h="1528651">
                <a:moveTo>
                  <a:pt x="0" y="0"/>
                </a:moveTo>
                <a:lnTo>
                  <a:pt x="1423568" y="0"/>
                </a:lnTo>
                <a:lnTo>
                  <a:pt x="1423568" y="1528651"/>
                </a:lnTo>
                <a:lnTo>
                  <a:pt x="0" y="1528651"/>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sp>
      <p:sp>
        <p:nvSpPr>
          <p:cNvPr id="10" name="Freeform 10"/>
          <p:cNvSpPr/>
          <p:nvPr/>
        </p:nvSpPr>
        <p:spPr>
          <a:xfrm rot="-726169">
            <a:off x="9607892" y="766216"/>
            <a:ext cx="1393004" cy="1950206"/>
          </a:xfrm>
          <a:custGeom>
            <a:avLst/>
            <a:gdLst/>
            <a:ahLst/>
            <a:cxnLst/>
            <a:rect l="l" t="t" r="r" b="b"/>
            <a:pathLst>
              <a:path w="1393004" h="1950206">
                <a:moveTo>
                  <a:pt x="0" y="0"/>
                </a:moveTo>
                <a:lnTo>
                  <a:pt x="1393004" y="0"/>
                </a:lnTo>
                <a:lnTo>
                  <a:pt x="1393004" y="1950206"/>
                </a:lnTo>
                <a:lnTo>
                  <a:pt x="0" y="1950206"/>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sp>
      <p:sp>
        <p:nvSpPr>
          <p:cNvPr id="11" name="Freeform 11"/>
          <p:cNvSpPr/>
          <p:nvPr/>
        </p:nvSpPr>
        <p:spPr>
          <a:xfrm rot="-2355099">
            <a:off x="11481465" y="1168651"/>
            <a:ext cx="883387" cy="1236742"/>
          </a:xfrm>
          <a:custGeom>
            <a:avLst/>
            <a:gdLst/>
            <a:ahLst/>
            <a:cxnLst/>
            <a:rect l="l" t="t" r="r" b="b"/>
            <a:pathLst>
              <a:path w="883387" h="1236742">
                <a:moveTo>
                  <a:pt x="0" y="0"/>
                </a:moveTo>
                <a:lnTo>
                  <a:pt x="883387" y="0"/>
                </a:lnTo>
                <a:lnTo>
                  <a:pt x="883387" y="1236742"/>
                </a:lnTo>
                <a:lnTo>
                  <a:pt x="0" y="1236742"/>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sp>
      <p:sp>
        <p:nvSpPr>
          <p:cNvPr id="12" name="Freeform 12"/>
          <p:cNvSpPr/>
          <p:nvPr/>
        </p:nvSpPr>
        <p:spPr>
          <a:xfrm rot="-2920782">
            <a:off x="12344848" y="2473541"/>
            <a:ext cx="623215" cy="872500"/>
          </a:xfrm>
          <a:custGeom>
            <a:avLst/>
            <a:gdLst/>
            <a:ahLst/>
            <a:cxnLst/>
            <a:rect l="l" t="t" r="r" b="b"/>
            <a:pathLst>
              <a:path w="623215" h="872500">
                <a:moveTo>
                  <a:pt x="0" y="0"/>
                </a:moveTo>
                <a:lnTo>
                  <a:pt x="623214" y="0"/>
                </a:lnTo>
                <a:lnTo>
                  <a:pt x="623214" y="872500"/>
                </a:lnTo>
                <a:lnTo>
                  <a:pt x="0" y="872500"/>
                </a:lnTo>
                <a:lnTo>
                  <a:pt x="0" y="0"/>
                </a:lnTo>
                <a:close/>
              </a:path>
            </a:pathLst>
          </a:custGeom>
          <a:blipFill>
            <a:blip r:embed="rId9">
              <a:extLst>
                <a:ext uri="{96DAC541-7B7A-43D3-8B79-37D633B846F1}">
                  <asvg:svgBlip xmlns:asvg="http://schemas.microsoft.com/office/drawing/2016/SVG/main" xmlns="" r:embed="rId10"/>
                </a:ext>
              </a:extLst>
            </a:blip>
            <a:stretch>
              <a:fillRect l="-26833" t="-37953" r="-344151" b="-234981"/>
            </a:stretch>
          </a:blipFill>
        </p:spPr>
      </p:sp>
      <p:sp>
        <p:nvSpPr>
          <p:cNvPr id="13" name="Freeform 13"/>
          <p:cNvSpPr/>
          <p:nvPr/>
        </p:nvSpPr>
        <p:spPr>
          <a:xfrm>
            <a:off x="0" y="316621"/>
            <a:ext cx="4561281" cy="3423420"/>
          </a:xfrm>
          <a:custGeom>
            <a:avLst/>
            <a:gdLst/>
            <a:ahLst/>
            <a:cxnLst/>
            <a:rect l="l" t="t" r="r" b="b"/>
            <a:pathLst>
              <a:path w="4561281" h="3423420">
                <a:moveTo>
                  <a:pt x="0" y="0"/>
                </a:moveTo>
                <a:lnTo>
                  <a:pt x="4561281" y="0"/>
                </a:lnTo>
                <a:lnTo>
                  <a:pt x="4561281" y="3423420"/>
                </a:lnTo>
                <a:lnTo>
                  <a:pt x="0" y="3423420"/>
                </a:lnTo>
                <a:lnTo>
                  <a:pt x="0" y="0"/>
                </a:lnTo>
                <a:close/>
              </a:path>
            </a:pathLst>
          </a:custGeom>
          <a:blipFill>
            <a:blip r:embed="rId11">
              <a:extLst>
                <a:ext uri="{96DAC541-7B7A-43D3-8B79-37D633B846F1}">
                  <asvg:svgBlip xmlns:asvg="http://schemas.microsoft.com/office/drawing/2016/SVG/main" xmlns="" r:embed="rId12"/>
                </a:ext>
              </a:extLst>
            </a:blip>
            <a:stretch>
              <a:fillRect l="-36727" t="-1150" r="-6100"/>
            </a:stretch>
          </a:blipFill>
        </p:spPr>
      </p:sp>
      <p:sp>
        <p:nvSpPr>
          <p:cNvPr id="14" name="Freeform 14"/>
          <p:cNvSpPr/>
          <p:nvPr/>
        </p:nvSpPr>
        <p:spPr>
          <a:xfrm rot="5400000">
            <a:off x="15321207" y="988274"/>
            <a:ext cx="1095319" cy="1176171"/>
          </a:xfrm>
          <a:custGeom>
            <a:avLst/>
            <a:gdLst/>
            <a:ahLst/>
            <a:cxnLst/>
            <a:rect l="l" t="t" r="r" b="b"/>
            <a:pathLst>
              <a:path w="1095319" h="1176171">
                <a:moveTo>
                  <a:pt x="0" y="0"/>
                </a:moveTo>
                <a:lnTo>
                  <a:pt x="1095319" y="0"/>
                </a:lnTo>
                <a:lnTo>
                  <a:pt x="1095319" y="1176171"/>
                </a:lnTo>
                <a:lnTo>
                  <a:pt x="0" y="1176171"/>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down)">
                                      <p:cBhvr>
                                        <p:cTn id="71" dur="580">
                                          <p:stCondLst>
                                            <p:cond delay="0"/>
                                          </p:stCondLst>
                                        </p:cTn>
                                        <p:tgtEl>
                                          <p:spTgt spid="8"/>
                                        </p:tgtEl>
                                      </p:cBhvr>
                                    </p:animEffect>
                                    <p:anim calcmode="lin" valueType="num">
                                      <p:cBhvr>
                                        <p:cTn id="7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7" dur="26">
                                          <p:stCondLst>
                                            <p:cond delay="650"/>
                                          </p:stCondLst>
                                        </p:cTn>
                                        <p:tgtEl>
                                          <p:spTgt spid="8"/>
                                        </p:tgtEl>
                                      </p:cBhvr>
                                      <p:to x="100000" y="60000"/>
                                    </p:animScale>
                                    <p:animScale>
                                      <p:cBhvr>
                                        <p:cTn id="78" dur="166" decel="50000">
                                          <p:stCondLst>
                                            <p:cond delay="676"/>
                                          </p:stCondLst>
                                        </p:cTn>
                                        <p:tgtEl>
                                          <p:spTgt spid="8"/>
                                        </p:tgtEl>
                                      </p:cBhvr>
                                      <p:to x="100000" y="100000"/>
                                    </p:animScale>
                                    <p:animScale>
                                      <p:cBhvr>
                                        <p:cTn id="79" dur="26">
                                          <p:stCondLst>
                                            <p:cond delay="1312"/>
                                          </p:stCondLst>
                                        </p:cTn>
                                        <p:tgtEl>
                                          <p:spTgt spid="8"/>
                                        </p:tgtEl>
                                      </p:cBhvr>
                                      <p:to x="100000" y="80000"/>
                                    </p:animScale>
                                    <p:animScale>
                                      <p:cBhvr>
                                        <p:cTn id="80" dur="166" decel="50000">
                                          <p:stCondLst>
                                            <p:cond delay="1338"/>
                                          </p:stCondLst>
                                        </p:cTn>
                                        <p:tgtEl>
                                          <p:spTgt spid="8"/>
                                        </p:tgtEl>
                                      </p:cBhvr>
                                      <p:to x="100000" y="100000"/>
                                    </p:animScale>
                                    <p:animScale>
                                      <p:cBhvr>
                                        <p:cTn id="81" dur="26">
                                          <p:stCondLst>
                                            <p:cond delay="1642"/>
                                          </p:stCondLst>
                                        </p:cTn>
                                        <p:tgtEl>
                                          <p:spTgt spid="8"/>
                                        </p:tgtEl>
                                      </p:cBhvr>
                                      <p:to x="100000" y="90000"/>
                                    </p:animScale>
                                    <p:animScale>
                                      <p:cBhvr>
                                        <p:cTn id="82" dur="166" decel="50000">
                                          <p:stCondLst>
                                            <p:cond delay="1668"/>
                                          </p:stCondLst>
                                        </p:cTn>
                                        <p:tgtEl>
                                          <p:spTgt spid="8"/>
                                        </p:tgtEl>
                                      </p:cBhvr>
                                      <p:to x="100000" y="100000"/>
                                    </p:animScale>
                                    <p:animScale>
                                      <p:cBhvr>
                                        <p:cTn id="83" dur="26">
                                          <p:stCondLst>
                                            <p:cond delay="1808"/>
                                          </p:stCondLst>
                                        </p:cTn>
                                        <p:tgtEl>
                                          <p:spTgt spid="8"/>
                                        </p:tgtEl>
                                      </p:cBhvr>
                                      <p:to x="100000" y="95000"/>
                                    </p:animScale>
                                    <p:animScale>
                                      <p:cBhvr>
                                        <p:cTn id="84" dur="166" decel="50000">
                                          <p:stCondLst>
                                            <p:cond delay="1834"/>
                                          </p:stCondLst>
                                        </p:cTn>
                                        <p:tgtEl>
                                          <p:spTgt spid="8"/>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down)">
                                      <p:cBhvr>
                                        <p:cTn id="103" dur="580">
                                          <p:stCondLst>
                                            <p:cond delay="0"/>
                                          </p:stCondLst>
                                        </p:cTn>
                                        <p:tgtEl>
                                          <p:spTgt spid="10"/>
                                        </p:tgtEl>
                                      </p:cBhvr>
                                    </p:animEffect>
                                    <p:anim calcmode="lin" valueType="num">
                                      <p:cBhvr>
                                        <p:cTn id="10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9" dur="26">
                                          <p:stCondLst>
                                            <p:cond delay="650"/>
                                          </p:stCondLst>
                                        </p:cTn>
                                        <p:tgtEl>
                                          <p:spTgt spid="10"/>
                                        </p:tgtEl>
                                      </p:cBhvr>
                                      <p:to x="100000" y="60000"/>
                                    </p:animScale>
                                    <p:animScale>
                                      <p:cBhvr>
                                        <p:cTn id="110" dur="166" decel="50000">
                                          <p:stCondLst>
                                            <p:cond delay="676"/>
                                          </p:stCondLst>
                                        </p:cTn>
                                        <p:tgtEl>
                                          <p:spTgt spid="10"/>
                                        </p:tgtEl>
                                      </p:cBhvr>
                                      <p:to x="100000" y="100000"/>
                                    </p:animScale>
                                    <p:animScale>
                                      <p:cBhvr>
                                        <p:cTn id="111" dur="26">
                                          <p:stCondLst>
                                            <p:cond delay="1312"/>
                                          </p:stCondLst>
                                        </p:cTn>
                                        <p:tgtEl>
                                          <p:spTgt spid="10"/>
                                        </p:tgtEl>
                                      </p:cBhvr>
                                      <p:to x="100000" y="80000"/>
                                    </p:animScale>
                                    <p:animScale>
                                      <p:cBhvr>
                                        <p:cTn id="112" dur="166" decel="50000">
                                          <p:stCondLst>
                                            <p:cond delay="1338"/>
                                          </p:stCondLst>
                                        </p:cTn>
                                        <p:tgtEl>
                                          <p:spTgt spid="10"/>
                                        </p:tgtEl>
                                      </p:cBhvr>
                                      <p:to x="100000" y="100000"/>
                                    </p:animScale>
                                    <p:animScale>
                                      <p:cBhvr>
                                        <p:cTn id="113" dur="26">
                                          <p:stCondLst>
                                            <p:cond delay="1642"/>
                                          </p:stCondLst>
                                        </p:cTn>
                                        <p:tgtEl>
                                          <p:spTgt spid="10"/>
                                        </p:tgtEl>
                                      </p:cBhvr>
                                      <p:to x="100000" y="90000"/>
                                    </p:animScale>
                                    <p:animScale>
                                      <p:cBhvr>
                                        <p:cTn id="114" dur="166" decel="50000">
                                          <p:stCondLst>
                                            <p:cond delay="1668"/>
                                          </p:stCondLst>
                                        </p:cTn>
                                        <p:tgtEl>
                                          <p:spTgt spid="10"/>
                                        </p:tgtEl>
                                      </p:cBhvr>
                                      <p:to x="100000" y="100000"/>
                                    </p:animScale>
                                    <p:animScale>
                                      <p:cBhvr>
                                        <p:cTn id="115" dur="26">
                                          <p:stCondLst>
                                            <p:cond delay="1808"/>
                                          </p:stCondLst>
                                        </p:cTn>
                                        <p:tgtEl>
                                          <p:spTgt spid="10"/>
                                        </p:tgtEl>
                                      </p:cBhvr>
                                      <p:to x="100000" y="95000"/>
                                    </p:animScale>
                                    <p:animScale>
                                      <p:cBhvr>
                                        <p:cTn id="116" dur="166" decel="50000">
                                          <p:stCondLst>
                                            <p:cond delay="1834"/>
                                          </p:stCondLst>
                                        </p:cTn>
                                        <p:tgtEl>
                                          <p:spTgt spid="10"/>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wipe(down)">
                                      <p:cBhvr>
                                        <p:cTn id="119" dur="580">
                                          <p:stCondLst>
                                            <p:cond delay="0"/>
                                          </p:stCondLst>
                                        </p:cTn>
                                        <p:tgtEl>
                                          <p:spTgt spid="11"/>
                                        </p:tgtEl>
                                      </p:cBhvr>
                                    </p:animEffect>
                                    <p:anim calcmode="lin" valueType="num">
                                      <p:cBhvr>
                                        <p:cTn id="1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5" dur="26">
                                          <p:stCondLst>
                                            <p:cond delay="650"/>
                                          </p:stCondLst>
                                        </p:cTn>
                                        <p:tgtEl>
                                          <p:spTgt spid="11"/>
                                        </p:tgtEl>
                                      </p:cBhvr>
                                      <p:to x="100000" y="60000"/>
                                    </p:animScale>
                                    <p:animScale>
                                      <p:cBhvr>
                                        <p:cTn id="126" dur="166" decel="50000">
                                          <p:stCondLst>
                                            <p:cond delay="676"/>
                                          </p:stCondLst>
                                        </p:cTn>
                                        <p:tgtEl>
                                          <p:spTgt spid="11"/>
                                        </p:tgtEl>
                                      </p:cBhvr>
                                      <p:to x="100000" y="100000"/>
                                    </p:animScale>
                                    <p:animScale>
                                      <p:cBhvr>
                                        <p:cTn id="127" dur="26">
                                          <p:stCondLst>
                                            <p:cond delay="1312"/>
                                          </p:stCondLst>
                                        </p:cTn>
                                        <p:tgtEl>
                                          <p:spTgt spid="11"/>
                                        </p:tgtEl>
                                      </p:cBhvr>
                                      <p:to x="100000" y="80000"/>
                                    </p:animScale>
                                    <p:animScale>
                                      <p:cBhvr>
                                        <p:cTn id="128" dur="166" decel="50000">
                                          <p:stCondLst>
                                            <p:cond delay="1338"/>
                                          </p:stCondLst>
                                        </p:cTn>
                                        <p:tgtEl>
                                          <p:spTgt spid="11"/>
                                        </p:tgtEl>
                                      </p:cBhvr>
                                      <p:to x="100000" y="100000"/>
                                    </p:animScale>
                                    <p:animScale>
                                      <p:cBhvr>
                                        <p:cTn id="129" dur="26">
                                          <p:stCondLst>
                                            <p:cond delay="1642"/>
                                          </p:stCondLst>
                                        </p:cTn>
                                        <p:tgtEl>
                                          <p:spTgt spid="11"/>
                                        </p:tgtEl>
                                      </p:cBhvr>
                                      <p:to x="100000" y="90000"/>
                                    </p:animScale>
                                    <p:animScale>
                                      <p:cBhvr>
                                        <p:cTn id="130" dur="166" decel="50000">
                                          <p:stCondLst>
                                            <p:cond delay="1668"/>
                                          </p:stCondLst>
                                        </p:cTn>
                                        <p:tgtEl>
                                          <p:spTgt spid="11"/>
                                        </p:tgtEl>
                                      </p:cBhvr>
                                      <p:to x="100000" y="100000"/>
                                    </p:animScale>
                                    <p:animScale>
                                      <p:cBhvr>
                                        <p:cTn id="131" dur="26">
                                          <p:stCondLst>
                                            <p:cond delay="1808"/>
                                          </p:stCondLst>
                                        </p:cTn>
                                        <p:tgtEl>
                                          <p:spTgt spid="11"/>
                                        </p:tgtEl>
                                      </p:cBhvr>
                                      <p:to x="100000" y="95000"/>
                                    </p:animScale>
                                    <p:animScale>
                                      <p:cBhvr>
                                        <p:cTn id="132" dur="166" decel="50000">
                                          <p:stCondLst>
                                            <p:cond delay="1834"/>
                                          </p:stCondLst>
                                        </p:cTn>
                                        <p:tgtEl>
                                          <p:spTgt spid="11"/>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Effect transition="in" filter="wipe(down)">
                                      <p:cBhvr>
                                        <p:cTn id="135" dur="580">
                                          <p:stCondLst>
                                            <p:cond delay="0"/>
                                          </p:stCondLst>
                                        </p:cTn>
                                        <p:tgtEl>
                                          <p:spTgt spid="12"/>
                                        </p:tgtEl>
                                      </p:cBhvr>
                                    </p:animEffect>
                                    <p:anim calcmode="lin" valueType="num">
                                      <p:cBhvr>
                                        <p:cTn id="13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41" dur="26">
                                          <p:stCondLst>
                                            <p:cond delay="650"/>
                                          </p:stCondLst>
                                        </p:cTn>
                                        <p:tgtEl>
                                          <p:spTgt spid="12"/>
                                        </p:tgtEl>
                                      </p:cBhvr>
                                      <p:to x="100000" y="60000"/>
                                    </p:animScale>
                                    <p:animScale>
                                      <p:cBhvr>
                                        <p:cTn id="142" dur="166" decel="50000">
                                          <p:stCondLst>
                                            <p:cond delay="676"/>
                                          </p:stCondLst>
                                        </p:cTn>
                                        <p:tgtEl>
                                          <p:spTgt spid="12"/>
                                        </p:tgtEl>
                                      </p:cBhvr>
                                      <p:to x="100000" y="100000"/>
                                    </p:animScale>
                                    <p:animScale>
                                      <p:cBhvr>
                                        <p:cTn id="143" dur="26">
                                          <p:stCondLst>
                                            <p:cond delay="1312"/>
                                          </p:stCondLst>
                                        </p:cTn>
                                        <p:tgtEl>
                                          <p:spTgt spid="12"/>
                                        </p:tgtEl>
                                      </p:cBhvr>
                                      <p:to x="100000" y="80000"/>
                                    </p:animScale>
                                    <p:animScale>
                                      <p:cBhvr>
                                        <p:cTn id="144" dur="166" decel="50000">
                                          <p:stCondLst>
                                            <p:cond delay="1338"/>
                                          </p:stCondLst>
                                        </p:cTn>
                                        <p:tgtEl>
                                          <p:spTgt spid="12"/>
                                        </p:tgtEl>
                                      </p:cBhvr>
                                      <p:to x="100000" y="100000"/>
                                    </p:animScale>
                                    <p:animScale>
                                      <p:cBhvr>
                                        <p:cTn id="145" dur="26">
                                          <p:stCondLst>
                                            <p:cond delay="1642"/>
                                          </p:stCondLst>
                                        </p:cTn>
                                        <p:tgtEl>
                                          <p:spTgt spid="12"/>
                                        </p:tgtEl>
                                      </p:cBhvr>
                                      <p:to x="100000" y="90000"/>
                                    </p:animScale>
                                    <p:animScale>
                                      <p:cBhvr>
                                        <p:cTn id="146" dur="166" decel="50000">
                                          <p:stCondLst>
                                            <p:cond delay="1668"/>
                                          </p:stCondLst>
                                        </p:cTn>
                                        <p:tgtEl>
                                          <p:spTgt spid="12"/>
                                        </p:tgtEl>
                                      </p:cBhvr>
                                      <p:to x="100000" y="100000"/>
                                    </p:animScale>
                                    <p:animScale>
                                      <p:cBhvr>
                                        <p:cTn id="147" dur="26">
                                          <p:stCondLst>
                                            <p:cond delay="1808"/>
                                          </p:stCondLst>
                                        </p:cTn>
                                        <p:tgtEl>
                                          <p:spTgt spid="12"/>
                                        </p:tgtEl>
                                      </p:cBhvr>
                                      <p:to x="100000" y="95000"/>
                                    </p:animScale>
                                    <p:animScale>
                                      <p:cBhvr>
                                        <p:cTn id="148" dur="166" decel="50000">
                                          <p:stCondLst>
                                            <p:cond delay="1834"/>
                                          </p:stCondLst>
                                        </p:cTn>
                                        <p:tgtEl>
                                          <p:spTgt spid="12"/>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14"/>
                                        </p:tgtEl>
                                        <p:attrNameLst>
                                          <p:attrName>style.visibility</p:attrName>
                                        </p:attrNameLst>
                                      </p:cBhvr>
                                      <p:to>
                                        <p:strVal val="visible"/>
                                      </p:to>
                                    </p:set>
                                    <p:animEffect transition="in" filter="wipe(down)">
                                      <p:cBhvr>
                                        <p:cTn id="167" dur="580">
                                          <p:stCondLst>
                                            <p:cond delay="0"/>
                                          </p:stCondLst>
                                        </p:cTn>
                                        <p:tgtEl>
                                          <p:spTgt spid="14"/>
                                        </p:tgtEl>
                                      </p:cBhvr>
                                    </p:animEffect>
                                    <p:anim calcmode="lin" valueType="num">
                                      <p:cBhvr>
                                        <p:cTn id="16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73" dur="26">
                                          <p:stCondLst>
                                            <p:cond delay="650"/>
                                          </p:stCondLst>
                                        </p:cTn>
                                        <p:tgtEl>
                                          <p:spTgt spid="14"/>
                                        </p:tgtEl>
                                      </p:cBhvr>
                                      <p:to x="100000" y="60000"/>
                                    </p:animScale>
                                    <p:animScale>
                                      <p:cBhvr>
                                        <p:cTn id="174" dur="166" decel="50000">
                                          <p:stCondLst>
                                            <p:cond delay="676"/>
                                          </p:stCondLst>
                                        </p:cTn>
                                        <p:tgtEl>
                                          <p:spTgt spid="14"/>
                                        </p:tgtEl>
                                      </p:cBhvr>
                                      <p:to x="100000" y="100000"/>
                                    </p:animScale>
                                    <p:animScale>
                                      <p:cBhvr>
                                        <p:cTn id="175" dur="26">
                                          <p:stCondLst>
                                            <p:cond delay="1312"/>
                                          </p:stCondLst>
                                        </p:cTn>
                                        <p:tgtEl>
                                          <p:spTgt spid="14"/>
                                        </p:tgtEl>
                                      </p:cBhvr>
                                      <p:to x="100000" y="80000"/>
                                    </p:animScale>
                                    <p:animScale>
                                      <p:cBhvr>
                                        <p:cTn id="176" dur="166" decel="50000">
                                          <p:stCondLst>
                                            <p:cond delay="1338"/>
                                          </p:stCondLst>
                                        </p:cTn>
                                        <p:tgtEl>
                                          <p:spTgt spid="14"/>
                                        </p:tgtEl>
                                      </p:cBhvr>
                                      <p:to x="100000" y="100000"/>
                                    </p:animScale>
                                    <p:animScale>
                                      <p:cBhvr>
                                        <p:cTn id="177" dur="26">
                                          <p:stCondLst>
                                            <p:cond delay="1642"/>
                                          </p:stCondLst>
                                        </p:cTn>
                                        <p:tgtEl>
                                          <p:spTgt spid="14"/>
                                        </p:tgtEl>
                                      </p:cBhvr>
                                      <p:to x="100000" y="90000"/>
                                    </p:animScale>
                                    <p:animScale>
                                      <p:cBhvr>
                                        <p:cTn id="178" dur="166" decel="50000">
                                          <p:stCondLst>
                                            <p:cond delay="1668"/>
                                          </p:stCondLst>
                                        </p:cTn>
                                        <p:tgtEl>
                                          <p:spTgt spid="14"/>
                                        </p:tgtEl>
                                      </p:cBhvr>
                                      <p:to x="100000" y="100000"/>
                                    </p:animScale>
                                    <p:animScale>
                                      <p:cBhvr>
                                        <p:cTn id="179" dur="26">
                                          <p:stCondLst>
                                            <p:cond delay="1808"/>
                                          </p:stCondLst>
                                        </p:cTn>
                                        <p:tgtEl>
                                          <p:spTgt spid="14"/>
                                        </p:tgtEl>
                                      </p:cBhvr>
                                      <p:to x="100000" y="95000"/>
                                    </p:animScale>
                                    <p:animScale>
                                      <p:cBhvr>
                                        <p:cTn id="18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92380" y="4038414"/>
            <a:ext cx="2087992" cy="5482693"/>
          </a:xfrm>
          <a:custGeom>
            <a:avLst/>
            <a:gdLst/>
            <a:ahLst/>
            <a:cxnLst/>
            <a:rect l="l" t="t" r="r" b="b"/>
            <a:pathLst>
              <a:path w="2087992" h="5482693">
                <a:moveTo>
                  <a:pt x="0" y="0"/>
                </a:moveTo>
                <a:lnTo>
                  <a:pt x="2087993" y="0"/>
                </a:lnTo>
                <a:lnTo>
                  <a:pt x="2087993" y="5482693"/>
                </a:lnTo>
                <a:lnTo>
                  <a:pt x="0" y="5482693"/>
                </a:lnTo>
                <a:lnTo>
                  <a:pt x="0" y="0"/>
                </a:lnTo>
                <a:close/>
              </a:path>
            </a:pathLst>
          </a:custGeom>
          <a:blipFill>
            <a:blip r:embed="rId2"/>
            <a:stretch>
              <a:fillRect/>
            </a:stretch>
          </a:blipFill>
        </p:spPr>
      </p:sp>
      <p:sp>
        <p:nvSpPr>
          <p:cNvPr id="6" name="Freeform 6"/>
          <p:cNvSpPr/>
          <p:nvPr/>
        </p:nvSpPr>
        <p:spPr>
          <a:xfrm>
            <a:off x="447280" y="7345682"/>
            <a:ext cx="3822233" cy="2502119"/>
          </a:xfrm>
          <a:custGeom>
            <a:avLst/>
            <a:gdLst/>
            <a:ahLst/>
            <a:cxnLst/>
            <a:rect l="l" t="t" r="r" b="b"/>
            <a:pathLst>
              <a:path w="3822233" h="2502119">
                <a:moveTo>
                  <a:pt x="0" y="0"/>
                </a:moveTo>
                <a:lnTo>
                  <a:pt x="3822233" y="0"/>
                </a:lnTo>
                <a:lnTo>
                  <a:pt x="3822233" y="2502119"/>
                </a:lnTo>
                <a:lnTo>
                  <a:pt x="0" y="25021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5467256" y="1349936"/>
            <a:ext cx="7743519" cy="5149440"/>
          </a:xfrm>
          <a:custGeom>
            <a:avLst/>
            <a:gdLst/>
            <a:ahLst/>
            <a:cxnLst/>
            <a:rect l="l" t="t" r="r" b="b"/>
            <a:pathLst>
              <a:path w="7743519" h="5149440">
                <a:moveTo>
                  <a:pt x="0" y="0"/>
                </a:moveTo>
                <a:lnTo>
                  <a:pt x="7743518" y="0"/>
                </a:lnTo>
                <a:lnTo>
                  <a:pt x="7743518" y="5149439"/>
                </a:lnTo>
                <a:lnTo>
                  <a:pt x="0" y="5149439"/>
                </a:lnTo>
                <a:lnTo>
                  <a:pt x="0" y="0"/>
                </a:lnTo>
                <a:close/>
              </a:path>
            </a:pathLst>
          </a:custGeom>
          <a:blipFill>
            <a:blip r:embed="rId5"/>
            <a:stretch>
              <a:fillRect/>
            </a:stretch>
          </a:blipFill>
        </p:spPr>
      </p:sp>
      <p:sp>
        <p:nvSpPr>
          <p:cNvPr id="8" name="TextBox 8"/>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9" name="TextBox 9"/>
          <p:cNvSpPr txBox="1"/>
          <p:nvPr/>
        </p:nvSpPr>
        <p:spPr>
          <a:xfrm>
            <a:off x="4013150" y="7298057"/>
            <a:ext cx="11166306" cy="1165490"/>
          </a:xfrm>
          <a:prstGeom prst="rect">
            <a:avLst/>
          </a:prstGeom>
        </p:spPr>
        <p:txBody>
          <a:bodyPr lIns="0" tIns="0" rIns="0" bIns="0" rtlCol="0" anchor="t">
            <a:spAutoFit/>
          </a:bodyPr>
          <a:lstStyle/>
          <a:p>
            <a:pPr algn="ctr">
              <a:lnSpc>
                <a:spcPts val="3104"/>
              </a:lnSpc>
            </a:pPr>
            <a:r>
              <a:rPr lang="en-US" sz="2217">
                <a:solidFill>
                  <a:srgbClr val="5B4A3B"/>
                </a:solidFill>
                <a:latin typeface="Noto Serif Display"/>
              </a:rPr>
              <a:t>Bước 9:</a:t>
            </a:r>
          </a:p>
          <a:p>
            <a:pPr algn="ctr">
              <a:lnSpc>
                <a:spcPts val="3104"/>
              </a:lnSpc>
            </a:pPr>
            <a:r>
              <a:rPr lang="en-US" sz="2217">
                <a:solidFill>
                  <a:srgbClr val="5B4A3B"/>
                </a:solidFill>
                <a:latin typeface="Noto Serif Display"/>
              </a:rPr>
              <a:t>Dùng kéo cắt các dải giấy màu xanh lá cây có độ dài bằng độ dài bên trong lòng khung tranh rồi cắt nhấp các đường không đứt như hình để làm phần cỏ.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577742" y="3841502"/>
            <a:ext cx="2250352" cy="5909020"/>
          </a:xfrm>
          <a:custGeom>
            <a:avLst/>
            <a:gdLst/>
            <a:ahLst/>
            <a:cxnLst/>
            <a:rect l="l" t="t" r="r" b="b"/>
            <a:pathLst>
              <a:path w="2250352" h="5909020">
                <a:moveTo>
                  <a:pt x="0" y="0"/>
                </a:moveTo>
                <a:lnTo>
                  <a:pt x="2250352" y="0"/>
                </a:lnTo>
                <a:lnTo>
                  <a:pt x="2250352" y="5909020"/>
                </a:lnTo>
                <a:lnTo>
                  <a:pt x="0" y="5909020"/>
                </a:lnTo>
                <a:lnTo>
                  <a:pt x="0" y="0"/>
                </a:lnTo>
                <a:close/>
              </a:path>
            </a:pathLst>
          </a:custGeom>
          <a:blipFill>
            <a:blip r:embed="rId2"/>
            <a:stretch>
              <a:fillRect/>
            </a:stretch>
          </a:blipFill>
        </p:spPr>
      </p:sp>
      <p:sp>
        <p:nvSpPr>
          <p:cNvPr id="6" name="Freeform 6"/>
          <p:cNvSpPr/>
          <p:nvPr/>
        </p:nvSpPr>
        <p:spPr>
          <a:xfrm>
            <a:off x="447280" y="8139833"/>
            <a:ext cx="2609089" cy="1707968"/>
          </a:xfrm>
          <a:custGeom>
            <a:avLst/>
            <a:gdLst/>
            <a:ahLst/>
            <a:cxnLst/>
            <a:rect l="l" t="t" r="r" b="b"/>
            <a:pathLst>
              <a:path w="2609089" h="1707968">
                <a:moveTo>
                  <a:pt x="0" y="0"/>
                </a:moveTo>
                <a:lnTo>
                  <a:pt x="2609089" y="0"/>
                </a:lnTo>
                <a:lnTo>
                  <a:pt x="2609089" y="1707968"/>
                </a:lnTo>
                <a:lnTo>
                  <a:pt x="0" y="170796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5057484" y="980762"/>
            <a:ext cx="7717997" cy="5132172"/>
          </a:xfrm>
          <a:custGeom>
            <a:avLst/>
            <a:gdLst/>
            <a:ahLst/>
            <a:cxnLst/>
            <a:rect l="l" t="t" r="r" b="b"/>
            <a:pathLst>
              <a:path w="7717997" h="5132172">
                <a:moveTo>
                  <a:pt x="0" y="0"/>
                </a:moveTo>
                <a:lnTo>
                  <a:pt x="7717997" y="0"/>
                </a:lnTo>
                <a:lnTo>
                  <a:pt x="7717997" y="5132171"/>
                </a:lnTo>
                <a:lnTo>
                  <a:pt x="0" y="5132171"/>
                </a:lnTo>
                <a:lnTo>
                  <a:pt x="0" y="0"/>
                </a:lnTo>
                <a:close/>
              </a:path>
            </a:pathLst>
          </a:custGeom>
          <a:blipFill>
            <a:blip r:embed="rId5"/>
            <a:stretch>
              <a:fillRect/>
            </a:stretch>
          </a:blipFill>
        </p:spPr>
      </p:sp>
      <p:sp>
        <p:nvSpPr>
          <p:cNvPr id="8" name="TextBox 8"/>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9" name="TextBox 9"/>
          <p:cNvSpPr txBox="1"/>
          <p:nvPr/>
        </p:nvSpPr>
        <p:spPr>
          <a:xfrm>
            <a:off x="3509062" y="6748387"/>
            <a:ext cx="11888799" cy="1237819"/>
          </a:xfrm>
          <a:prstGeom prst="rect">
            <a:avLst/>
          </a:prstGeom>
        </p:spPr>
        <p:txBody>
          <a:bodyPr lIns="0" tIns="0" rIns="0" bIns="0" rtlCol="0" anchor="t">
            <a:spAutoFit/>
          </a:bodyPr>
          <a:lstStyle/>
          <a:p>
            <a:pPr algn="ctr">
              <a:lnSpc>
                <a:spcPts val="3305"/>
              </a:lnSpc>
            </a:pPr>
            <a:r>
              <a:rPr lang="en-US" sz="2361">
                <a:solidFill>
                  <a:srgbClr val="5B4A3B"/>
                </a:solidFill>
                <a:latin typeface="Noto Serif Display"/>
              </a:rPr>
              <a:t>Bước 10:</a:t>
            </a:r>
          </a:p>
          <a:p>
            <a:pPr algn="ctr">
              <a:lnSpc>
                <a:spcPts val="3305"/>
              </a:lnSpc>
            </a:pPr>
            <a:r>
              <a:rPr lang="en-US" sz="2361">
                <a:solidFill>
                  <a:srgbClr val="5B4A3B"/>
                </a:solidFill>
                <a:latin typeface="Noto Serif Display"/>
              </a:rPr>
              <a:t>- Ướm đo và cắt miếng mút xốp cắm hoa có độ dài bằng với độ dài trong lòng khung tranh, sau đó dùng keo dán chắc chúng lại vào phần lưng của khung tranh.</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615874" y="4054666"/>
            <a:ext cx="2087992" cy="5482693"/>
          </a:xfrm>
          <a:custGeom>
            <a:avLst/>
            <a:gdLst/>
            <a:ahLst/>
            <a:cxnLst/>
            <a:rect l="l" t="t" r="r" b="b"/>
            <a:pathLst>
              <a:path w="2087992" h="5482693">
                <a:moveTo>
                  <a:pt x="0" y="0"/>
                </a:moveTo>
                <a:lnTo>
                  <a:pt x="2087992" y="0"/>
                </a:lnTo>
                <a:lnTo>
                  <a:pt x="2087992" y="5482693"/>
                </a:lnTo>
                <a:lnTo>
                  <a:pt x="0" y="5482693"/>
                </a:lnTo>
                <a:lnTo>
                  <a:pt x="0" y="0"/>
                </a:lnTo>
                <a:close/>
              </a:path>
            </a:pathLst>
          </a:custGeom>
          <a:blipFill>
            <a:blip r:embed="rId2"/>
            <a:stretch>
              <a:fillRect/>
            </a:stretch>
          </a:blipFill>
        </p:spPr>
      </p:sp>
      <p:sp>
        <p:nvSpPr>
          <p:cNvPr id="6" name="Freeform 6"/>
          <p:cNvSpPr/>
          <p:nvPr/>
        </p:nvSpPr>
        <p:spPr>
          <a:xfrm>
            <a:off x="447280" y="7986206"/>
            <a:ext cx="2843770" cy="1861595"/>
          </a:xfrm>
          <a:custGeom>
            <a:avLst/>
            <a:gdLst/>
            <a:ahLst/>
            <a:cxnLst/>
            <a:rect l="l" t="t" r="r" b="b"/>
            <a:pathLst>
              <a:path w="2843770" h="1861595">
                <a:moveTo>
                  <a:pt x="0" y="0"/>
                </a:moveTo>
                <a:lnTo>
                  <a:pt x="2843770" y="0"/>
                </a:lnTo>
                <a:lnTo>
                  <a:pt x="2843770" y="1861595"/>
                </a:lnTo>
                <a:lnTo>
                  <a:pt x="0" y="186159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5272241" y="1252428"/>
            <a:ext cx="7743519" cy="5149440"/>
          </a:xfrm>
          <a:custGeom>
            <a:avLst/>
            <a:gdLst/>
            <a:ahLst/>
            <a:cxnLst/>
            <a:rect l="l" t="t" r="r" b="b"/>
            <a:pathLst>
              <a:path w="7743519" h="5149440">
                <a:moveTo>
                  <a:pt x="0" y="0"/>
                </a:moveTo>
                <a:lnTo>
                  <a:pt x="7743518" y="0"/>
                </a:lnTo>
                <a:lnTo>
                  <a:pt x="7743518" y="5149440"/>
                </a:lnTo>
                <a:lnTo>
                  <a:pt x="0" y="5149440"/>
                </a:lnTo>
                <a:lnTo>
                  <a:pt x="0" y="0"/>
                </a:lnTo>
                <a:close/>
              </a:path>
            </a:pathLst>
          </a:custGeom>
          <a:blipFill>
            <a:blip r:embed="rId5"/>
            <a:stretch>
              <a:fillRect/>
            </a:stretch>
          </a:blipFill>
        </p:spPr>
      </p:sp>
      <p:sp>
        <p:nvSpPr>
          <p:cNvPr id="8" name="TextBox 8"/>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9" name="TextBox 9"/>
          <p:cNvSpPr txBox="1"/>
          <p:nvPr/>
        </p:nvSpPr>
        <p:spPr>
          <a:xfrm>
            <a:off x="3590319" y="7040910"/>
            <a:ext cx="11888799" cy="821097"/>
          </a:xfrm>
          <a:prstGeom prst="rect">
            <a:avLst/>
          </a:prstGeom>
        </p:spPr>
        <p:txBody>
          <a:bodyPr lIns="0" tIns="0" rIns="0" bIns="0" rtlCol="0" anchor="t">
            <a:spAutoFit/>
          </a:bodyPr>
          <a:lstStyle/>
          <a:p>
            <a:pPr algn="ctr">
              <a:lnSpc>
                <a:spcPts val="3305"/>
              </a:lnSpc>
            </a:pPr>
            <a:r>
              <a:rPr lang="en-US" sz="2361">
                <a:solidFill>
                  <a:srgbClr val="5B4A3B"/>
                </a:solidFill>
                <a:latin typeface="Noto Serif Display"/>
              </a:rPr>
              <a:t>Bước 11:</a:t>
            </a:r>
          </a:p>
          <a:p>
            <a:pPr algn="ctr">
              <a:lnSpc>
                <a:spcPts val="3305"/>
              </a:lnSpc>
            </a:pPr>
            <a:r>
              <a:rPr lang="en-US" sz="2361">
                <a:solidFill>
                  <a:srgbClr val="5B4A3B"/>
                </a:solidFill>
                <a:latin typeface="Noto Serif Display"/>
              </a:rPr>
              <a:t>- Dùng tay vò nhẹ để tạo cảm giác cỏ giống “thật” hơn.</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615874" y="4054666"/>
            <a:ext cx="2087992" cy="5482693"/>
          </a:xfrm>
          <a:custGeom>
            <a:avLst/>
            <a:gdLst/>
            <a:ahLst/>
            <a:cxnLst/>
            <a:rect l="l" t="t" r="r" b="b"/>
            <a:pathLst>
              <a:path w="2087992" h="5482693">
                <a:moveTo>
                  <a:pt x="0" y="0"/>
                </a:moveTo>
                <a:lnTo>
                  <a:pt x="2087992" y="0"/>
                </a:lnTo>
                <a:lnTo>
                  <a:pt x="2087992" y="5482693"/>
                </a:lnTo>
                <a:lnTo>
                  <a:pt x="0" y="5482693"/>
                </a:lnTo>
                <a:lnTo>
                  <a:pt x="0" y="0"/>
                </a:lnTo>
                <a:close/>
              </a:path>
            </a:pathLst>
          </a:custGeom>
          <a:blipFill>
            <a:blip r:embed="rId2"/>
            <a:stretch>
              <a:fillRect/>
            </a:stretch>
          </a:blipFill>
        </p:spPr>
      </p:sp>
      <p:sp>
        <p:nvSpPr>
          <p:cNvPr id="6" name="Freeform 6"/>
          <p:cNvSpPr/>
          <p:nvPr/>
        </p:nvSpPr>
        <p:spPr>
          <a:xfrm>
            <a:off x="447280" y="7986206"/>
            <a:ext cx="2843770" cy="1861595"/>
          </a:xfrm>
          <a:custGeom>
            <a:avLst/>
            <a:gdLst/>
            <a:ahLst/>
            <a:cxnLst/>
            <a:rect l="l" t="t" r="r" b="b"/>
            <a:pathLst>
              <a:path w="2843770" h="1861595">
                <a:moveTo>
                  <a:pt x="0" y="0"/>
                </a:moveTo>
                <a:lnTo>
                  <a:pt x="2843770" y="0"/>
                </a:lnTo>
                <a:lnTo>
                  <a:pt x="2843770" y="1861595"/>
                </a:lnTo>
                <a:lnTo>
                  <a:pt x="0" y="186159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2397551" y="1609956"/>
            <a:ext cx="5780713" cy="3844174"/>
          </a:xfrm>
          <a:custGeom>
            <a:avLst/>
            <a:gdLst/>
            <a:ahLst/>
            <a:cxnLst/>
            <a:rect l="l" t="t" r="r" b="b"/>
            <a:pathLst>
              <a:path w="5780713" h="3844174">
                <a:moveTo>
                  <a:pt x="0" y="0"/>
                </a:moveTo>
                <a:lnTo>
                  <a:pt x="5780713" y="0"/>
                </a:lnTo>
                <a:lnTo>
                  <a:pt x="5780713" y="3844174"/>
                </a:lnTo>
                <a:lnTo>
                  <a:pt x="0" y="3844174"/>
                </a:lnTo>
                <a:lnTo>
                  <a:pt x="0" y="0"/>
                </a:lnTo>
                <a:close/>
              </a:path>
            </a:pathLst>
          </a:custGeom>
          <a:blipFill>
            <a:blip r:embed="rId5"/>
            <a:stretch>
              <a:fillRect/>
            </a:stretch>
          </a:blipFill>
        </p:spPr>
      </p:sp>
      <p:sp>
        <p:nvSpPr>
          <p:cNvPr id="8" name="Freeform 8"/>
          <p:cNvSpPr/>
          <p:nvPr/>
        </p:nvSpPr>
        <p:spPr>
          <a:xfrm>
            <a:off x="8591457" y="1609956"/>
            <a:ext cx="6253861" cy="3898377"/>
          </a:xfrm>
          <a:custGeom>
            <a:avLst/>
            <a:gdLst/>
            <a:ahLst/>
            <a:cxnLst/>
            <a:rect l="l" t="t" r="r" b="b"/>
            <a:pathLst>
              <a:path w="6253861" h="3898377">
                <a:moveTo>
                  <a:pt x="0" y="0"/>
                </a:moveTo>
                <a:lnTo>
                  <a:pt x="6253862" y="0"/>
                </a:lnTo>
                <a:lnTo>
                  <a:pt x="6253862" y="3898377"/>
                </a:lnTo>
                <a:lnTo>
                  <a:pt x="0" y="3898377"/>
                </a:lnTo>
                <a:lnTo>
                  <a:pt x="0" y="0"/>
                </a:lnTo>
                <a:close/>
              </a:path>
            </a:pathLst>
          </a:custGeom>
          <a:blipFill>
            <a:blip r:embed="rId6"/>
            <a:stretch>
              <a:fillRect r="-3248" b="-10422"/>
            </a:stretch>
          </a:blipFill>
        </p:spPr>
      </p:sp>
      <p:sp>
        <p:nvSpPr>
          <p:cNvPr id="9" name="TextBox 9"/>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10" name="TextBox 10"/>
          <p:cNvSpPr txBox="1"/>
          <p:nvPr/>
        </p:nvSpPr>
        <p:spPr>
          <a:xfrm>
            <a:off x="3509062" y="6894648"/>
            <a:ext cx="11888799" cy="1237819"/>
          </a:xfrm>
          <a:prstGeom prst="rect">
            <a:avLst/>
          </a:prstGeom>
        </p:spPr>
        <p:txBody>
          <a:bodyPr lIns="0" tIns="0" rIns="0" bIns="0" rtlCol="0" anchor="t">
            <a:spAutoFit/>
          </a:bodyPr>
          <a:lstStyle/>
          <a:p>
            <a:pPr algn="ctr">
              <a:lnSpc>
                <a:spcPts val="3305"/>
              </a:lnSpc>
            </a:pPr>
            <a:r>
              <a:rPr lang="en-US" sz="2361">
                <a:solidFill>
                  <a:srgbClr val="5B4A3B"/>
                </a:solidFill>
                <a:latin typeface="Noto Serif Display"/>
              </a:rPr>
              <a:t>Bước 12: </a:t>
            </a:r>
          </a:p>
          <a:p>
            <a:pPr algn="ctr">
              <a:lnSpc>
                <a:spcPts val="3305"/>
              </a:lnSpc>
            </a:pPr>
            <a:r>
              <a:rPr lang="en-US" sz="2361">
                <a:solidFill>
                  <a:srgbClr val="5B4A3B"/>
                </a:solidFill>
                <a:latin typeface="Noto Serif Display"/>
              </a:rPr>
              <a:t>Hoàn thiện các chi tiết để được bức tranh 3D</a:t>
            </a:r>
          </a:p>
          <a:p>
            <a:pPr algn="ctr">
              <a:lnSpc>
                <a:spcPts val="3305"/>
              </a:lnSpc>
            </a:pPr>
            <a:endParaRPr lang="en-US" sz="2361">
              <a:solidFill>
                <a:srgbClr val="5B4A3B"/>
              </a:solidFill>
              <a:latin typeface="Noto Serif Display"/>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4134" y="518717"/>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615874" y="4054666"/>
            <a:ext cx="2087992" cy="5482693"/>
          </a:xfrm>
          <a:custGeom>
            <a:avLst/>
            <a:gdLst/>
            <a:ahLst/>
            <a:cxnLst/>
            <a:rect l="l" t="t" r="r" b="b"/>
            <a:pathLst>
              <a:path w="2087992" h="5482693">
                <a:moveTo>
                  <a:pt x="0" y="0"/>
                </a:moveTo>
                <a:lnTo>
                  <a:pt x="2087992" y="0"/>
                </a:lnTo>
                <a:lnTo>
                  <a:pt x="2087992" y="5482693"/>
                </a:lnTo>
                <a:lnTo>
                  <a:pt x="0" y="5482693"/>
                </a:lnTo>
                <a:lnTo>
                  <a:pt x="0" y="0"/>
                </a:lnTo>
                <a:close/>
              </a:path>
            </a:pathLst>
          </a:custGeom>
          <a:blipFill>
            <a:blip r:embed="rId2"/>
            <a:stretch>
              <a:fillRect/>
            </a:stretch>
          </a:blipFill>
        </p:spPr>
      </p:sp>
      <p:sp>
        <p:nvSpPr>
          <p:cNvPr id="6" name="Freeform 6"/>
          <p:cNvSpPr/>
          <p:nvPr/>
        </p:nvSpPr>
        <p:spPr>
          <a:xfrm>
            <a:off x="447280" y="7986206"/>
            <a:ext cx="2843770" cy="1861595"/>
          </a:xfrm>
          <a:custGeom>
            <a:avLst/>
            <a:gdLst/>
            <a:ahLst/>
            <a:cxnLst/>
            <a:rect l="l" t="t" r="r" b="b"/>
            <a:pathLst>
              <a:path w="2843770" h="1861595">
                <a:moveTo>
                  <a:pt x="0" y="0"/>
                </a:moveTo>
                <a:lnTo>
                  <a:pt x="2843770" y="0"/>
                </a:lnTo>
                <a:lnTo>
                  <a:pt x="2843770" y="1861595"/>
                </a:lnTo>
                <a:lnTo>
                  <a:pt x="0" y="186159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TextBox 9"/>
          <p:cNvSpPr txBox="1"/>
          <p:nvPr/>
        </p:nvSpPr>
        <p:spPr>
          <a:xfrm rot="-10627">
            <a:off x="1883704" y="2653092"/>
            <a:ext cx="15242586" cy="599716"/>
          </a:xfrm>
          <a:prstGeom prst="rect">
            <a:avLst/>
          </a:prstGeom>
        </p:spPr>
        <p:txBody>
          <a:bodyPr wrap="square" lIns="0" tIns="0" rIns="0" bIns="0" rtlCol="0" anchor="t">
            <a:spAutoFit/>
          </a:bodyPr>
          <a:lstStyle/>
          <a:p>
            <a:pPr algn="ctr">
              <a:lnSpc>
                <a:spcPts val="3914"/>
              </a:lnSpc>
            </a:pPr>
            <a:r>
              <a:rPr lang="en-US" sz="7200" dirty="0" err="1">
                <a:solidFill>
                  <a:srgbClr val="5B4A3B"/>
                </a:solidFill>
                <a:latin typeface="Paytone One"/>
              </a:rPr>
              <a:t>Chúc</a:t>
            </a:r>
            <a:r>
              <a:rPr lang="en-US" sz="7200" dirty="0">
                <a:solidFill>
                  <a:srgbClr val="5B4A3B"/>
                </a:solidFill>
                <a:latin typeface="Paytone One"/>
              </a:rPr>
              <a:t> </a:t>
            </a:r>
            <a:r>
              <a:rPr lang="en-US" sz="7200" dirty="0" err="1">
                <a:solidFill>
                  <a:srgbClr val="5B4A3B"/>
                </a:solidFill>
                <a:latin typeface="Paytone One"/>
              </a:rPr>
              <a:t>các</a:t>
            </a:r>
            <a:r>
              <a:rPr lang="en-US" sz="7200" dirty="0">
                <a:solidFill>
                  <a:srgbClr val="5B4A3B"/>
                </a:solidFill>
                <a:latin typeface="Paytone One"/>
              </a:rPr>
              <a:t> </a:t>
            </a:r>
            <a:r>
              <a:rPr lang="en-US" sz="7200" dirty="0" err="1">
                <a:solidFill>
                  <a:srgbClr val="5B4A3B"/>
                </a:solidFill>
                <a:latin typeface="Paytone One"/>
              </a:rPr>
              <a:t>bé</a:t>
            </a:r>
            <a:r>
              <a:rPr lang="en-US" sz="7200" dirty="0">
                <a:solidFill>
                  <a:srgbClr val="5B4A3B"/>
                </a:solidFill>
                <a:latin typeface="Paytone One"/>
              </a:rPr>
              <a:t> </a:t>
            </a:r>
            <a:r>
              <a:rPr lang="en-US" sz="7200" dirty="0" err="1">
                <a:solidFill>
                  <a:srgbClr val="5B4A3B"/>
                </a:solidFill>
                <a:latin typeface="Paytone One"/>
              </a:rPr>
              <a:t>những</a:t>
            </a:r>
            <a:r>
              <a:rPr lang="en-US" sz="7200" dirty="0">
                <a:solidFill>
                  <a:srgbClr val="5B4A3B"/>
                </a:solidFill>
                <a:latin typeface="Paytone One"/>
              </a:rPr>
              <a:t> </a:t>
            </a:r>
            <a:r>
              <a:rPr lang="en-US" sz="7200" dirty="0" err="1">
                <a:solidFill>
                  <a:srgbClr val="5B4A3B"/>
                </a:solidFill>
                <a:latin typeface="Paytone One"/>
              </a:rPr>
              <a:t>giờ</a:t>
            </a:r>
            <a:r>
              <a:rPr lang="en-US" sz="7200" dirty="0">
                <a:solidFill>
                  <a:srgbClr val="5B4A3B"/>
                </a:solidFill>
                <a:latin typeface="Paytone One"/>
              </a:rPr>
              <a:t> </a:t>
            </a:r>
            <a:r>
              <a:rPr lang="en-US" sz="7200" dirty="0" err="1">
                <a:solidFill>
                  <a:srgbClr val="5B4A3B"/>
                </a:solidFill>
                <a:latin typeface="Paytone One"/>
              </a:rPr>
              <a:t>học</a:t>
            </a:r>
            <a:r>
              <a:rPr lang="en-US" sz="7200" dirty="0">
                <a:solidFill>
                  <a:srgbClr val="5B4A3B"/>
                </a:solidFill>
                <a:latin typeface="Paytone One"/>
              </a:rPr>
              <a:t> </a:t>
            </a:r>
            <a:r>
              <a:rPr lang="en-US" sz="7200" dirty="0" err="1">
                <a:solidFill>
                  <a:srgbClr val="5B4A3B"/>
                </a:solidFill>
                <a:latin typeface="Paytone One"/>
              </a:rPr>
              <a:t>vui</a:t>
            </a:r>
            <a:r>
              <a:rPr lang="en-US" sz="7200" dirty="0">
                <a:solidFill>
                  <a:srgbClr val="5B4A3B"/>
                </a:solidFill>
                <a:latin typeface="Paytone One"/>
              </a:rPr>
              <a:t> </a:t>
            </a:r>
            <a:r>
              <a:rPr lang="en-US" sz="7200" dirty="0" err="1">
                <a:solidFill>
                  <a:srgbClr val="5B4A3B"/>
                </a:solidFill>
                <a:latin typeface="Paytone One"/>
              </a:rPr>
              <a:t>vẻ</a:t>
            </a:r>
            <a:endParaRPr lang="en-US" sz="7200" dirty="0">
              <a:solidFill>
                <a:srgbClr val="5B4A3B"/>
              </a:solidFill>
              <a:latin typeface="Paytone One"/>
            </a:endParaRPr>
          </a:p>
        </p:txBody>
      </p:sp>
    </p:spTree>
    <p:extLst>
      <p:ext uri="{BB962C8B-B14F-4D97-AF65-F5344CB8AC3E}">
        <p14:creationId xmlns:p14="http://schemas.microsoft.com/office/powerpoint/2010/main" val="3757690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697893"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277361" y="7974292"/>
            <a:ext cx="4641785" cy="2765632"/>
          </a:xfrm>
          <a:custGeom>
            <a:avLst/>
            <a:gdLst/>
            <a:ahLst/>
            <a:cxnLst/>
            <a:rect l="l" t="t" r="r" b="b"/>
            <a:pathLst>
              <a:path w="4641785" h="2765632">
                <a:moveTo>
                  <a:pt x="0" y="0"/>
                </a:moveTo>
                <a:lnTo>
                  <a:pt x="4641785" y="0"/>
                </a:lnTo>
                <a:lnTo>
                  <a:pt x="4641785" y="2765633"/>
                </a:lnTo>
                <a:lnTo>
                  <a:pt x="0" y="2765633"/>
                </a:lnTo>
                <a:lnTo>
                  <a:pt x="0" y="0"/>
                </a:lnTo>
                <a:close/>
              </a:path>
            </a:pathLst>
          </a:custGeom>
          <a:blipFill>
            <a:blip r:embed="rId2"/>
            <a:stretch>
              <a:fillRect/>
            </a:stretch>
          </a:blipFill>
        </p:spPr>
      </p:sp>
      <p:sp>
        <p:nvSpPr>
          <p:cNvPr id="6" name="Freeform 6"/>
          <p:cNvSpPr/>
          <p:nvPr/>
        </p:nvSpPr>
        <p:spPr>
          <a:xfrm>
            <a:off x="584134" y="983056"/>
            <a:ext cx="2321743" cy="1482434"/>
          </a:xfrm>
          <a:custGeom>
            <a:avLst/>
            <a:gdLst/>
            <a:ahLst/>
            <a:cxnLst/>
            <a:rect l="l" t="t" r="r" b="b"/>
            <a:pathLst>
              <a:path w="2321743" h="1482434">
                <a:moveTo>
                  <a:pt x="0" y="0"/>
                </a:moveTo>
                <a:lnTo>
                  <a:pt x="2321743" y="0"/>
                </a:lnTo>
                <a:lnTo>
                  <a:pt x="2321743" y="1482434"/>
                </a:lnTo>
                <a:lnTo>
                  <a:pt x="0" y="1482434"/>
                </a:lnTo>
                <a:lnTo>
                  <a:pt x="0" y="0"/>
                </a:lnTo>
                <a:close/>
              </a:path>
            </a:pathLst>
          </a:custGeom>
          <a:blipFill>
            <a:blip r:embed="rId3">
              <a:extLst>
                <a:ext uri="{96DAC541-7B7A-43D3-8B79-37D633B846F1}">
                  <asvg:svgBlip xmlns:asvg="http://schemas.microsoft.com/office/drawing/2016/SVG/main" xmlns="" r:embed="rId4"/>
                </a:ext>
              </a:extLst>
            </a:blip>
            <a:stretch>
              <a:fillRect l="-21972" t="-1538"/>
            </a:stretch>
          </a:blipFill>
        </p:spPr>
      </p:sp>
      <p:sp>
        <p:nvSpPr>
          <p:cNvPr id="7" name="TextBox 7"/>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8" name="Freeform 8"/>
          <p:cNvSpPr/>
          <p:nvPr/>
        </p:nvSpPr>
        <p:spPr>
          <a:xfrm flipH="1">
            <a:off x="405315" y="7438937"/>
            <a:ext cx="3987514" cy="2848063"/>
          </a:xfrm>
          <a:custGeom>
            <a:avLst/>
            <a:gdLst/>
            <a:ahLst/>
            <a:cxnLst/>
            <a:rect l="l" t="t" r="r" b="b"/>
            <a:pathLst>
              <a:path w="3987514" h="2848063">
                <a:moveTo>
                  <a:pt x="3987513" y="0"/>
                </a:moveTo>
                <a:lnTo>
                  <a:pt x="0" y="0"/>
                </a:lnTo>
                <a:lnTo>
                  <a:pt x="0" y="2848063"/>
                </a:lnTo>
                <a:lnTo>
                  <a:pt x="3987513" y="2848063"/>
                </a:lnTo>
                <a:lnTo>
                  <a:pt x="3987513" y="0"/>
                </a:lnTo>
                <a:close/>
              </a:path>
            </a:pathLst>
          </a:custGeom>
          <a:blipFill>
            <a:blip r:embed="rId5">
              <a:extLst>
                <a:ext uri="{96DAC541-7B7A-43D3-8B79-37D633B846F1}">
                  <asvg:svgBlip xmlns:asvg="http://schemas.microsoft.com/office/drawing/2016/SVG/main" xmlns="" r:embed="rId6"/>
                </a:ext>
              </a:extLst>
            </a:blip>
            <a:stretch>
              <a:fillRect b="-89783"/>
            </a:stretch>
          </a:blipFill>
        </p:spPr>
      </p:sp>
      <p:sp>
        <p:nvSpPr>
          <p:cNvPr id="9" name="Freeform 9"/>
          <p:cNvSpPr/>
          <p:nvPr/>
        </p:nvSpPr>
        <p:spPr>
          <a:xfrm>
            <a:off x="16230451" y="1453698"/>
            <a:ext cx="1225723" cy="1316201"/>
          </a:xfrm>
          <a:custGeom>
            <a:avLst/>
            <a:gdLst/>
            <a:ahLst/>
            <a:cxnLst/>
            <a:rect l="l" t="t" r="r" b="b"/>
            <a:pathLst>
              <a:path w="1225723" h="1316201">
                <a:moveTo>
                  <a:pt x="0" y="0"/>
                </a:moveTo>
                <a:lnTo>
                  <a:pt x="1225723" y="0"/>
                </a:lnTo>
                <a:lnTo>
                  <a:pt x="1225723" y="1316201"/>
                </a:lnTo>
                <a:lnTo>
                  <a:pt x="0" y="1316201"/>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sp>
      <p:sp>
        <p:nvSpPr>
          <p:cNvPr id="10" name="Freeform 10"/>
          <p:cNvSpPr/>
          <p:nvPr/>
        </p:nvSpPr>
        <p:spPr>
          <a:xfrm>
            <a:off x="15680172" y="441675"/>
            <a:ext cx="702256" cy="1082762"/>
          </a:xfrm>
          <a:custGeom>
            <a:avLst/>
            <a:gdLst/>
            <a:ahLst/>
            <a:cxnLst/>
            <a:rect l="l" t="t" r="r" b="b"/>
            <a:pathLst>
              <a:path w="702256" h="1082762">
                <a:moveTo>
                  <a:pt x="0" y="0"/>
                </a:moveTo>
                <a:lnTo>
                  <a:pt x="702255" y="0"/>
                </a:lnTo>
                <a:lnTo>
                  <a:pt x="702255" y="1082762"/>
                </a:lnTo>
                <a:lnTo>
                  <a:pt x="0" y="1082762"/>
                </a:lnTo>
                <a:lnTo>
                  <a:pt x="0" y="0"/>
                </a:lnTo>
                <a:close/>
              </a:path>
            </a:pathLst>
          </a:custGeom>
          <a:blipFill>
            <a:blip r:embed="rId9">
              <a:extLst>
                <a:ext uri="{96DAC541-7B7A-43D3-8B79-37D633B846F1}">
                  <asvg:svgBlip xmlns:asvg="http://schemas.microsoft.com/office/drawing/2016/SVG/main" xmlns="" r:embed="rId10"/>
                </a:ext>
              </a:extLst>
            </a:blip>
            <a:stretch>
              <a:fillRect l="-921663" b="-583763"/>
            </a:stretch>
          </a:blipFill>
        </p:spPr>
      </p:sp>
      <p:sp>
        <p:nvSpPr>
          <p:cNvPr id="11" name="Freeform 11"/>
          <p:cNvSpPr/>
          <p:nvPr/>
        </p:nvSpPr>
        <p:spPr>
          <a:xfrm>
            <a:off x="14977916" y="2153221"/>
            <a:ext cx="702256" cy="1082762"/>
          </a:xfrm>
          <a:custGeom>
            <a:avLst/>
            <a:gdLst/>
            <a:ahLst/>
            <a:cxnLst/>
            <a:rect l="l" t="t" r="r" b="b"/>
            <a:pathLst>
              <a:path w="702256" h="1082762">
                <a:moveTo>
                  <a:pt x="0" y="0"/>
                </a:moveTo>
                <a:lnTo>
                  <a:pt x="702256" y="0"/>
                </a:lnTo>
                <a:lnTo>
                  <a:pt x="702256" y="1082762"/>
                </a:lnTo>
                <a:lnTo>
                  <a:pt x="0" y="1082762"/>
                </a:lnTo>
                <a:lnTo>
                  <a:pt x="0" y="0"/>
                </a:lnTo>
                <a:close/>
              </a:path>
            </a:pathLst>
          </a:custGeom>
          <a:blipFill>
            <a:blip r:embed="rId9">
              <a:extLst>
                <a:ext uri="{96DAC541-7B7A-43D3-8B79-37D633B846F1}">
                  <asvg:svgBlip xmlns:asvg="http://schemas.microsoft.com/office/drawing/2016/SVG/main" xmlns="" r:embed="rId10"/>
                </a:ext>
              </a:extLst>
            </a:blip>
            <a:stretch>
              <a:fillRect l="-921663" b="-583763"/>
            </a:stretch>
          </a:blipFill>
        </p:spPr>
      </p:sp>
      <p:sp>
        <p:nvSpPr>
          <p:cNvPr id="12" name="Freeform 12"/>
          <p:cNvSpPr/>
          <p:nvPr/>
        </p:nvSpPr>
        <p:spPr>
          <a:xfrm>
            <a:off x="5416424" y="1028700"/>
            <a:ext cx="7455151" cy="4957676"/>
          </a:xfrm>
          <a:custGeom>
            <a:avLst/>
            <a:gdLst/>
            <a:ahLst/>
            <a:cxnLst/>
            <a:rect l="l" t="t" r="r" b="b"/>
            <a:pathLst>
              <a:path w="7455151" h="4957676">
                <a:moveTo>
                  <a:pt x="0" y="0"/>
                </a:moveTo>
                <a:lnTo>
                  <a:pt x="7455152" y="0"/>
                </a:lnTo>
                <a:lnTo>
                  <a:pt x="7455152" y="4957676"/>
                </a:lnTo>
                <a:lnTo>
                  <a:pt x="0" y="4957676"/>
                </a:lnTo>
                <a:lnTo>
                  <a:pt x="0" y="0"/>
                </a:lnTo>
                <a:close/>
              </a:path>
            </a:pathLst>
          </a:custGeom>
          <a:blipFill>
            <a:blip r:embed="rId11"/>
            <a:stretch>
              <a:fillRect/>
            </a:stretch>
          </a:blipFill>
        </p:spPr>
      </p:sp>
      <p:sp>
        <p:nvSpPr>
          <p:cNvPr id="13" name="TextBox 13"/>
          <p:cNvSpPr txBox="1"/>
          <p:nvPr/>
        </p:nvSpPr>
        <p:spPr>
          <a:xfrm>
            <a:off x="5822431" y="6324019"/>
            <a:ext cx="7598498" cy="942707"/>
          </a:xfrm>
          <a:prstGeom prst="rect">
            <a:avLst/>
          </a:prstGeom>
        </p:spPr>
        <p:txBody>
          <a:bodyPr lIns="0" tIns="0" rIns="0" bIns="0" rtlCol="0" anchor="t">
            <a:spAutoFit/>
          </a:bodyPr>
          <a:lstStyle/>
          <a:p>
            <a:pPr algn="ctr">
              <a:lnSpc>
                <a:spcPts val="3784"/>
              </a:lnSpc>
            </a:pPr>
            <a:r>
              <a:rPr lang="en-US" sz="2703">
                <a:solidFill>
                  <a:srgbClr val="5B4A3B"/>
                </a:solidFill>
                <a:latin typeface="Noto Serif Display"/>
              </a:rPr>
              <a:t>Bước 1:</a:t>
            </a:r>
          </a:p>
          <a:p>
            <a:pPr algn="ctr">
              <a:lnSpc>
                <a:spcPts val="3784"/>
              </a:lnSpc>
            </a:pPr>
            <a:r>
              <a:rPr lang="en-US" sz="2703">
                <a:solidFill>
                  <a:srgbClr val="5B4A3B"/>
                </a:solidFill>
                <a:latin typeface="Noto Serif Display"/>
              </a:rPr>
              <a:t> Vẽ các mẫu, nhụy hoa lên giấy và cắt chúng ra.</a:t>
            </a:r>
          </a:p>
        </p:txBody>
      </p:sp>
    </p:spTree>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697893"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277361" y="7974292"/>
            <a:ext cx="4641785" cy="2765632"/>
          </a:xfrm>
          <a:custGeom>
            <a:avLst/>
            <a:gdLst/>
            <a:ahLst/>
            <a:cxnLst/>
            <a:rect l="l" t="t" r="r" b="b"/>
            <a:pathLst>
              <a:path w="4641785" h="2765632">
                <a:moveTo>
                  <a:pt x="0" y="0"/>
                </a:moveTo>
                <a:lnTo>
                  <a:pt x="4641785" y="0"/>
                </a:lnTo>
                <a:lnTo>
                  <a:pt x="4641785" y="2765633"/>
                </a:lnTo>
                <a:lnTo>
                  <a:pt x="0" y="2765633"/>
                </a:lnTo>
                <a:lnTo>
                  <a:pt x="0" y="0"/>
                </a:lnTo>
                <a:close/>
              </a:path>
            </a:pathLst>
          </a:custGeom>
          <a:blipFill>
            <a:blip r:embed="rId2"/>
            <a:stretch>
              <a:fillRect/>
            </a:stretch>
          </a:blipFill>
        </p:spPr>
      </p:sp>
      <p:sp>
        <p:nvSpPr>
          <p:cNvPr id="6" name="Freeform 6"/>
          <p:cNvSpPr/>
          <p:nvPr/>
        </p:nvSpPr>
        <p:spPr>
          <a:xfrm>
            <a:off x="584134" y="983056"/>
            <a:ext cx="2321743" cy="1482434"/>
          </a:xfrm>
          <a:custGeom>
            <a:avLst/>
            <a:gdLst/>
            <a:ahLst/>
            <a:cxnLst/>
            <a:rect l="l" t="t" r="r" b="b"/>
            <a:pathLst>
              <a:path w="2321743" h="1482434">
                <a:moveTo>
                  <a:pt x="0" y="0"/>
                </a:moveTo>
                <a:lnTo>
                  <a:pt x="2321743" y="0"/>
                </a:lnTo>
                <a:lnTo>
                  <a:pt x="2321743" y="1482434"/>
                </a:lnTo>
                <a:lnTo>
                  <a:pt x="0" y="1482434"/>
                </a:lnTo>
                <a:lnTo>
                  <a:pt x="0" y="0"/>
                </a:lnTo>
                <a:close/>
              </a:path>
            </a:pathLst>
          </a:custGeom>
          <a:blipFill>
            <a:blip r:embed="rId3">
              <a:extLst>
                <a:ext uri="{96DAC541-7B7A-43D3-8B79-37D633B846F1}">
                  <asvg:svgBlip xmlns:asvg="http://schemas.microsoft.com/office/drawing/2016/SVG/main" xmlns="" r:embed="rId4"/>
                </a:ext>
              </a:extLst>
            </a:blip>
            <a:stretch>
              <a:fillRect l="-21972" t="-1538"/>
            </a:stretch>
          </a:blipFill>
        </p:spPr>
      </p:sp>
      <p:sp>
        <p:nvSpPr>
          <p:cNvPr id="7" name="TextBox 7"/>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8" name="Freeform 8"/>
          <p:cNvSpPr/>
          <p:nvPr/>
        </p:nvSpPr>
        <p:spPr>
          <a:xfrm flipH="1">
            <a:off x="405315" y="7438937"/>
            <a:ext cx="3987514" cy="2848063"/>
          </a:xfrm>
          <a:custGeom>
            <a:avLst/>
            <a:gdLst/>
            <a:ahLst/>
            <a:cxnLst/>
            <a:rect l="l" t="t" r="r" b="b"/>
            <a:pathLst>
              <a:path w="3987514" h="2848063">
                <a:moveTo>
                  <a:pt x="3987513" y="0"/>
                </a:moveTo>
                <a:lnTo>
                  <a:pt x="0" y="0"/>
                </a:lnTo>
                <a:lnTo>
                  <a:pt x="0" y="2848063"/>
                </a:lnTo>
                <a:lnTo>
                  <a:pt x="3987513" y="2848063"/>
                </a:lnTo>
                <a:lnTo>
                  <a:pt x="3987513" y="0"/>
                </a:lnTo>
                <a:close/>
              </a:path>
            </a:pathLst>
          </a:custGeom>
          <a:blipFill>
            <a:blip r:embed="rId5">
              <a:extLst>
                <a:ext uri="{96DAC541-7B7A-43D3-8B79-37D633B846F1}">
                  <asvg:svgBlip xmlns:asvg="http://schemas.microsoft.com/office/drawing/2016/SVG/main" xmlns="" r:embed="rId6"/>
                </a:ext>
              </a:extLst>
            </a:blip>
            <a:stretch>
              <a:fillRect b="-89783"/>
            </a:stretch>
          </a:blipFill>
        </p:spPr>
      </p:sp>
      <p:sp>
        <p:nvSpPr>
          <p:cNvPr id="9" name="Freeform 9"/>
          <p:cNvSpPr/>
          <p:nvPr/>
        </p:nvSpPr>
        <p:spPr>
          <a:xfrm>
            <a:off x="16230451" y="1453698"/>
            <a:ext cx="1225723" cy="1316201"/>
          </a:xfrm>
          <a:custGeom>
            <a:avLst/>
            <a:gdLst/>
            <a:ahLst/>
            <a:cxnLst/>
            <a:rect l="l" t="t" r="r" b="b"/>
            <a:pathLst>
              <a:path w="1225723" h="1316201">
                <a:moveTo>
                  <a:pt x="0" y="0"/>
                </a:moveTo>
                <a:lnTo>
                  <a:pt x="1225723" y="0"/>
                </a:lnTo>
                <a:lnTo>
                  <a:pt x="1225723" y="1316201"/>
                </a:lnTo>
                <a:lnTo>
                  <a:pt x="0" y="1316201"/>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sp>
      <p:sp>
        <p:nvSpPr>
          <p:cNvPr id="10" name="Freeform 10"/>
          <p:cNvSpPr/>
          <p:nvPr/>
        </p:nvSpPr>
        <p:spPr>
          <a:xfrm>
            <a:off x="15680172" y="441675"/>
            <a:ext cx="702256" cy="1082762"/>
          </a:xfrm>
          <a:custGeom>
            <a:avLst/>
            <a:gdLst/>
            <a:ahLst/>
            <a:cxnLst/>
            <a:rect l="l" t="t" r="r" b="b"/>
            <a:pathLst>
              <a:path w="702256" h="1082762">
                <a:moveTo>
                  <a:pt x="0" y="0"/>
                </a:moveTo>
                <a:lnTo>
                  <a:pt x="702255" y="0"/>
                </a:lnTo>
                <a:lnTo>
                  <a:pt x="702255" y="1082762"/>
                </a:lnTo>
                <a:lnTo>
                  <a:pt x="0" y="1082762"/>
                </a:lnTo>
                <a:lnTo>
                  <a:pt x="0" y="0"/>
                </a:lnTo>
                <a:close/>
              </a:path>
            </a:pathLst>
          </a:custGeom>
          <a:blipFill>
            <a:blip r:embed="rId9">
              <a:extLst>
                <a:ext uri="{96DAC541-7B7A-43D3-8B79-37D633B846F1}">
                  <asvg:svgBlip xmlns:asvg="http://schemas.microsoft.com/office/drawing/2016/SVG/main" xmlns="" r:embed="rId10"/>
                </a:ext>
              </a:extLst>
            </a:blip>
            <a:stretch>
              <a:fillRect l="-921663" b="-583763"/>
            </a:stretch>
          </a:blipFill>
        </p:spPr>
      </p:sp>
      <p:sp>
        <p:nvSpPr>
          <p:cNvPr id="11" name="Freeform 11"/>
          <p:cNvSpPr/>
          <p:nvPr/>
        </p:nvSpPr>
        <p:spPr>
          <a:xfrm>
            <a:off x="14977916" y="2153221"/>
            <a:ext cx="702256" cy="1082762"/>
          </a:xfrm>
          <a:custGeom>
            <a:avLst/>
            <a:gdLst/>
            <a:ahLst/>
            <a:cxnLst/>
            <a:rect l="l" t="t" r="r" b="b"/>
            <a:pathLst>
              <a:path w="702256" h="1082762">
                <a:moveTo>
                  <a:pt x="0" y="0"/>
                </a:moveTo>
                <a:lnTo>
                  <a:pt x="702256" y="0"/>
                </a:lnTo>
                <a:lnTo>
                  <a:pt x="702256" y="1082762"/>
                </a:lnTo>
                <a:lnTo>
                  <a:pt x="0" y="1082762"/>
                </a:lnTo>
                <a:lnTo>
                  <a:pt x="0" y="0"/>
                </a:lnTo>
                <a:close/>
              </a:path>
            </a:pathLst>
          </a:custGeom>
          <a:blipFill>
            <a:blip r:embed="rId9">
              <a:extLst>
                <a:ext uri="{96DAC541-7B7A-43D3-8B79-37D633B846F1}">
                  <asvg:svgBlip xmlns:asvg="http://schemas.microsoft.com/office/drawing/2016/SVG/main" xmlns="" r:embed="rId10"/>
                </a:ext>
              </a:extLst>
            </a:blip>
            <a:stretch>
              <a:fillRect l="-921663" b="-583763"/>
            </a:stretch>
          </a:blipFill>
        </p:spPr>
      </p:sp>
      <p:sp>
        <p:nvSpPr>
          <p:cNvPr id="12" name="Freeform 12"/>
          <p:cNvSpPr/>
          <p:nvPr/>
        </p:nvSpPr>
        <p:spPr>
          <a:xfrm>
            <a:off x="5165311" y="893429"/>
            <a:ext cx="7532522" cy="5009127"/>
          </a:xfrm>
          <a:custGeom>
            <a:avLst/>
            <a:gdLst/>
            <a:ahLst/>
            <a:cxnLst/>
            <a:rect l="l" t="t" r="r" b="b"/>
            <a:pathLst>
              <a:path w="7532522" h="5009127">
                <a:moveTo>
                  <a:pt x="0" y="0"/>
                </a:moveTo>
                <a:lnTo>
                  <a:pt x="7532522" y="0"/>
                </a:lnTo>
                <a:lnTo>
                  <a:pt x="7532522" y="5009127"/>
                </a:lnTo>
                <a:lnTo>
                  <a:pt x="0" y="5009127"/>
                </a:lnTo>
                <a:lnTo>
                  <a:pt x="0" y="0"/>
                </a:lnTo>
                <a:close/>
              </a:path>
            </a:pathLst>
          </a:custGeom>
          <a:blipFill>
            <a:blip r:embed="rId11"/>
            <a:stretch>
              <a:fillRect/>
            </a:stretch>
          </a:blipFill>
        </p:spPr>
      </p:sp>
      <p:sp>
        <p:nvSpPr>
          <p:cNvPr id="13" name="TextBox 13"/>
          <p:cNvSpPr txBox="1"/>
          <p:nvPr/>
        </p:nvSpPr>
        <p:spPr>
          <a:xfrm>
            <a:off x="584134" y="6046258"/>
            <a:ext cx="17119732" cy="1780540"/>
          </a:xfrm>
          <a:prstGeom prst="rect">
            <a:avLst/>
          </a:prstGeom>
        </p:spPr>
        <p:txBody>
          <a:bodyPr lIns="0" tIns="0" rIns="0" bIns="0" rtlCol="0" anchor="t">
            <a:spAutoFit/>
          </a:bodyPr>
          <a:lstStyle/>
          <a:p>
            <a:pPr algn="ctr">
              <a:lnSpc>
                <a:spcPts val="4759"/>
              </a:lnSpc>
            </a:pPr>
            <a:r>
              <a:rPr lang="en-US" sz="3399">
                <a:solidFill>
                  <a:srgbClr val="000000"/>
                </a:solidFill>
                <a:latin typeface="Noto Serif Display"/>
              </a:rPr>
              <a:t>Bước 2:</a:t>
            </a:r>
          </a:p>
          <a:p>
            <a:pPr algn="ctr">
              <a:lnSpc>
                <a:spcPts val="4759"/>
              </a:lnSpc>
            </a:pPr>
            <a:r>
              <a:rPr lang="en-US" sz="3399">
                <a:solidFill>
                  <a:srgbClr val="000000"/>
                </a:solidFill>
                <a:latin typeface="Noto Serif Display"/>
              </a:rPr>
              <a:t> Tùy vào mỗi loại hoa mà chúng ta sẽ cần </a:t>
            </a:r>
          </a:p>
          <a:p>
            <a:pPr algn="ctr">
              <a:lnSpc>
                <a:spcPts val="4759"/>
              </a:lnSpc>
            </a:pPr>
            <a:r>
              <a:rPr lang="en-US" sz="3399">
                <a:solidFill>
                  <a:srgbClr val="000000"/>
                </a:solidFill>
                <a:latin typeface="Noto Serif Display"/>
              </a:rPr>
              <a:t>từ 2-3 mẫu cánh hoa và 1 mẫu nhụy hoa.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697893"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277361" y="7974292"/>
            <a:ext cx="4641785" cy="2765632"/>
          </a:xfrm>
          <a:custGeom>
            <a:avLst/>
            <a:gdLst/>
            <a:ahLst/>
            <a:cxnLst/>
            <a:rect l="l" t="t" r="r" b="b"/>
            <a:pathLst>
              <a:path w="4641785" h="2765632">
                <a:moveTo>
                  <a:pt x="0" y="0"/>
                </a:moveTo>
                <a:lnTo>
                  <a:pt x="4641785" y="0"/>
                </a:lnTo>
                <a:lnTo>
                  <a:pt x="4641785" y="2765633"/>
                </a:lnTo>
                <a:lnTo>
                  <a:pt x="0" y="2765633"/>
                </a:lnTo>
                <a:lnTo>
                  <a:pt x="0" y="0"/>
                </a:lnTo>
                <a:close/>
              </a:path>
            </a:pathLst>
          </a:custGeom>
          <a:blipFill>
            <a:blip r:embed="rId2"/>
            <a:stretch>
              <a:fillRect/>
            </a:stretch>
          </a:blipFill>
        </p:spPr>
      </p:sp>
      <p:sp>
        <p:nvSpPr>
          <p:cNvPr id="6" name="Freeform 6"/>
          <p:cNvSpPr/>
          <p:nvPr/>
        </p:nvSpPr>
        <p:spPr>
          <a:xfrm>
            <a:off x="584134" y="983056"/>
            <a:ext cx="2321743" cy="1482434"/>
          </a:xfrm>
          <a:custGeom>
            <a:avLst/>
            <a:gdLst/>
            <a:ahLst/>
            <a:cxnLst/>
            <a:rect l="l" t="t" r="r" b="b"/>
            <a:pathLst>
              <a:path w="2321743" h="1482434">
                <a:moveTo>
                  <a:pt x="0" y="0"/>
                </a:moveTo>
                <a:lnTo>
                  <a:pt x="2321743" y="0"/>
                </a:lnTo>
                <a:lnTo>
                  <a:pt x="2321743" y="1482434"/>
                </a:lnTo>
                <a:lnTo>
                  <a:pt x="0" y="1482434"/>
                </a:lnTo>
                <a:lnTo>
                  <a:pt x="0" y="0"/>
                </a:lnTo>
                <a:close/>
              </a:path>
            </a:pathLst>
          </a:custGeom>
          <a:blipFill>
            <a:blip r:embed="rId3">
              <a:extLst>
                <a:ext uri="{96DAC541-7B7A-43D3-8B79-37D633B846F1}">
                  <asvg:svgBlip xmlns:asvg="http://schemas.microsoft.com/office/drawing/2016/SVG/main" xmlns="" r:embed="rId4"/>
                </a:ext>
              </a:extLst>
            </a:blip>
            <a:stretch>
              <a:fillRect l="-21972" t="-1538"/>
            </a:stretch>
          </a:blipFill>
        </p:spPr>
      </p:sp>
      <p:sp>
        <p:nvSpPr>
          <p:cNvPr id="7" name="Freeform 7"/>
          <p:cNvSpPr/>
          <p:nvPr/>
        </p:nvSpPr>
        <p:spPr>
          <a:xfrm flipH="1">
            <a:off x="405315" y="7438937"/>
            <a:ext cx="3987514" cy="2848063"/>
          </a:xfrm>
          <a:custGeom>
            <a:avLst/>
            <a:gdLst/>
            <a:ahLst/>
            <a:cxnLst/>
            <a:rect l="l" t="t" r="r" b="b"/>
            <a:pathLst>
              <a:path w="3987514" h="2848063">
                <a:moveTo>
                  <a:pt x="3987513" y="0"/>
                </a:moveTo>
                <a:lnTo>
                  <a:pt x="0" y="0"/>
                </a:lnTo>
                <a:lnTo>
                  <a:pt x="0" y="2848063"/>
                </a:lnTo>
                <a:lnTo>
                  <a:pt x="3987513" y="2848063"/>
                </a:lnTo>
                <a:lnTo>
                  <a:pt x="3987513" y="0"/>
                </a:lnTo>
                <a:close/>
              </a:path>
            </a:pathLst>
          </a:custGeom>
          <a:blipFill>
            <a:blip r:embed="rId5">
              <a:extLst>
                <a:ext uri="{96DAC541-7B7A-43D3-8B79-37D633B846F1}">
                  <asvg:svgBlip xmlns:asvg="http://schemas.microsoft.com/office/drawing/2016/SVG/main" xmlns="" r:embed="rId6"/>
                </a:ext>
              </a:extLst>
            </a:blip>
            <a:stretch>
              <a:fillRect b="-89783"/>
            </a:stretch>
          </a:blipFill>
        </p:spPr>
      </p:sp>
      <p:sp>
        <p:nvSpPr>
          <p:cNvPr id="8" name="Freeform 8"/>
          <p:cNvSpPr/>
          <p:nvPr/>
        </p:nvSpPr>
        <p:spPr>
          <a:xfrm>
            <a:off x="16230451" y="1453698"/>
            <a:ext cx="1225723" cy="1316201"/>
          </a:xfrm>
          <a:custGeom>
            <a:avLst/>
            <a:gdLst/>
            <a:ahLst/>
            <a:cxnLst/>
            <a:rect l="l" t="t" r="r" b="b"/>
            <a:pathLst>
              <a:path w="1225723" h="1316201">
                <a:moveTo>
                  <a:pt x="0" y="0"/>
                </a:moveTo>
                <a:lnTo>
                  <a:pt x="1225723" y="0"/>
                </a:lnTo>
                <a:lnTo>
                  <a:pt x="1225723" y="1316201"/>
                </a:lnTo>
                <a:lnTo>
                  <a:pt x="0" y="1316201"/>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sp>
      <p:sp>
        <p:nvSpPr>
          <p:cNvPr id="9" name="Freeform 9"/>
          <p:cNvSpPr/>
          <p:nvPr/>
        </p:nvSpPr>
        <p:spPr>
          <a:xfrm>
            <a:off x="15680172" y="441675"/>
            <a:ext cx="702256" cy="1082762"/>
          </a:xfrm>
          <a:custGeom>
            <a:avLst/>
            <a:gdLst/>
            <a:ahLst/>
            <a:cxnLst/>
            <a:rect l="l" t="t" r="r" b="b"/>
            <a:pathLst>
              <a:path w="702256" h="1082762">
                <a:moveTo>
                  <a:pt x="0" y="0"/>
                </a:moveTo>
                <a:lnTo>
                  <a:pt x="702255" y="0"/>
                </a:lnTo>
                <a:lnTo>
                  <a:pt x="702255" y="1082762"/>
                </a:lnTo>
                <a:lnTo>
                  <a:pt x="0" y="1082762"/>
                </a:lnTo>
                <a:lnTo>
                  <a:pt x="0" y="0"/>
                </a:lnTo>
                <a:close/>
              </a:path>
            </a:pathLst>
          </a:custGeom>
          <a:blipFill>
            <a:blip r:embed="rId9">
              <a:extLst>
                <a:ext uri="{96DAC541-7B7A-43D3-8B79-37D633B846F1}">
                  <asvg:svgBlip xmlns:asvg="http://schemas.microsoft.com/office/drawing/2016/SVG/main" xmlns="" r:embed="rId10"/>
                </a:ext>
              </a:extLst>
            </a:blip>
            <a:stretch>
              <a:fillRect l="-921663" b="-583763"/>
            </a:stretch>
          </a:blipFill>
        </p:spPr>
      </p:sp>
      <p:sp>
        <p:nvSpPr>
          <p:cNvPr id="10" name="Freeform 10"/>
          <p:cNvSpPr/>
          <p:nvPr/>
        </p:nvSpPr>
        <p:spPr>
          <a:xfrm>
            <a:off x="14977916" y="2153221"/>
            <a:ext cx="702256" cy="1082762"/>
          </a:xfrm>
          <a:custGeom>
            <a:avLst/>
            <a:gdLst/>
            <a:ahLst/>
            <a:cxnLst/>
            <a:rect l="l" t="t" r="r" b="b"/>
            <a:pathLst>
              <a:path w="702256" h="1082762">
                <a:moveTo>
                  <a:pt x="0" y="0"/>
                </a:moveTo>
                <a:lnTo>
                  <a:pt x="702256" y="0"/>
                </a:lnTo>
                <a:lnTo>
                  <a:pt x="702256" y="1082762"/>
                </a:lnTo>
                <a:lnTo>
                  <a:pt x="0" y="1082762"/>
                </a:lnTo>
                <a:lnTo>
                  <a:pt x="0" y="0"/>
                </a:lnTo>
                <a:close/>
              </a:path>
            </a:pathLst>
          </a:custGeom>
          <a:blipFill>
            <a:blip r:embed="rId9">
              <a:extLst>
                <a:ext uri="{96DAC541-7B7A-43D3-8B79-37D633B846F1}">
                  <asvg:svgBlip xmlns:asvg="http://schemas.microsoft.com/office/drawing/2016/SVG/main" xmlns="" r:embed="rId10"/>
                </a:ext>
              </a:extLst>
            </a:blip>
            <a:stretch>
              <a:fillRect l="-921663" b="-583763"/>
            </a:stretch>
          </a:blipFill>
        </p:spPr>
      </p:sp>
      <p:sp>
        <p:nvSpPr>
          <p:cNvPr id="11" name="Freeform 11"/>
          <p:cNvSpPr/>
          <p:nvPr/>
        </p:nvSpPr>
        <p:spPr>
          <a:xfrm>
            <a:off x="5272241" y="1028700"/>
            <a:ext cx="7743519" cy="5149440"/>
          </a:xfrm>
          <a:custGeom>
            <a:avLst/>
            <a:gdLst/>
            <a:ahLst/>
            <a:cxnLst/>
            <a:rect l="l" t="t" r="r" b="b"/>
            <a:pathLst>
              <a:path w="7743519" h="5149440">
                <a:moveTo>
                  <a:pt x="0" y="0"/>
                </a:moveTo>
                <a:lnTo>
                  <a:pt x="7743518" y="0"/>
                </a:lnTo>
                <a:lnTo>
                  <a:pt x="7743518" y="5149440"/>
                </a:lnTo>
                <a:lnTo>
                  <a:pt x="0" y="5149440"/>
                </a:lnTo>
                <a:lnTo>
                  <a:pt x="0" y="0"/>
                </a:lnTo>
                <a:close/>
              </a:path>
            </a:pathLst>
          </a:custGeom>
          <a:blipFill>
            <a:blip r:embed="rId11"/>
            <a:stretch>
              <a:fillRect/>
            </a:stretch>
          </a:blipFill>
        </p:spPr>
      </p:sp>
      <p:sp>
        <p:nvSpPr>
          <p:cNvPr id="12" name="TextBox 12"/>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13" name="TextBox 13"/>
          <p:cNvSpPr txBox="1"/>
          <p:nvPr/>
        </p:nvSpPr>
        <p:spPr>
          <a:xfrm>
            <a:off x="4797435" y="6482483"/>
            <a:ext cx="9160568" cy="1201799"/>
          </a:xfrm>
          <a:prstGeom prst="rect">
            <a:avLst/>
          </a:prstGeom>
        </p:spPr>
        <p:txBody>
          <a:bodyPr lIns="0" tIns="0" rIns="0" bIns="0" rtlCol="0" anchor="t">
            <a:spAutoFit/>
          </a:bodyPr>
          <a:lstStyle/>
          <a:p>
            <a:pPr algn="ctr">
              <a:lnSpc>
                <a:spcPts val="3149"/>
              </a:lnSpc>
            </a:pPr>
            <a:r>
              <a:rPr lang="en-US" sz="2249">
                <a:solidFill>
                  <a:srgbClr val="5B4A3B"/>
                </a:solidFill>
                <a:latin typeface="DejaVu Serif Bold"/>
              </a:rPr>
              <a:t>Bước 3:</a:t>
            </a:r>
          </a:p>
          <a:p>
            <a:pPr algn="ctr">
              <a:lnSpc>
                <a:spcPts val="3149"/>
              </a:lnSpc>
            </a:pPr>
            <a:r>
              <a:rPr lang="en-US" sz="2249">
                <a:solidFill>
                  <a:srgbClr val="5B4A3B"/>
                </a:solidFill>
                <a:latin typeface="DejaVu Serif Bold"/>
              </a:rPr>
              <a:t>Xếp và dán các cánh hoa khép kín lại với nhau như hình. </a:t>
            </a:r>
          </a:p>
          <a:p>
            <a:pPr algn="ctr">
              <a:lnSpc>
                <a:spcPts val="3149"/>
              </a:lnSpc>
            </a:pPr>
            <a:r>
              <a:rPr lang="en-US" sz="2249">
                <a:solidFill>
                  <a:srgbClr val="5B4A3B"/>
                </a:solidFill>
                <a:latin typeface="DejaVu Serif Bold"/>
              </a:rPr>
              <a:t>Chú ý chỉ dùng 1 lượng keo vừa đủ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353821"/>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277361" y="7974292"/>
            <a:ext cx="4641785" cy="2765632"/>
          </a:xfrm>
          <a:custGeom>
            <a:avLst/>
            <a:gdLst/>
            <a:ahLst/>
            <a:cxnLst/>
            <a:rect l="l" t="t" r="r" b="b"/>
            <a:pathLst>
              <a:path w="4641785" h="2765632">
                <a:moveTo>
                  <a:pt x="0" y="0"/>
                </a:moveTo>
                <a:lnTo>
                  <a:pt x="4641785" y="0"/>
                </a:lnTo>
                <a:lnTo>
                  <a:pt x="4641785" y="2765633"/>
                </a:lnTo>
                <a:lnTo>
                  <a:pt x="0" y="2765633"/>
                </a:lnTo>
                <a:lnTo>
                  <a:pt x="0" y="0"/>
                </a:lnTo>
                <a:close/>
              </a:path>
            </a:pathLst>
          </a:custGeom>
          <a:blipFill>
            <a:blip r:embed="rId2"/>
            <a:stretch>
              <a:fillRect/>
            </a:stretch>
          </a:blipFill>
        </p:spPr>
      </p:sp>
      <p:sp>
        <p:nvSpPr>
          <p:cNvPr id="6" name="Freeform 6"/>
          <p:cNvSpPr/>
          <p:nvPr/>
        </p:nvSpPr>
        <p:spPr>
          <a:xfrm>
            <a:off x="584134" y="983056"/>
            <a:ext cx="2321743" cy="1482434"/>
          </a:xfrm>
          <a:custGeom>
            <a:avLst/>
            <a:gdLst/>
            <a:ahLst/>
            <a:cxnLst/>
            <a:rect l="l" t="t" r="r" b="b"/>
            <a:pathLst>
              <a:path w="2321743" h="1482434">
                <a:moveTo>
                  <a:pt x="0" y="0"/>
                </a:moveTo>
                <a:lnTo>
                  <a:pt x="2321743" y="0"/>
                </a:lnTo>
                <a:lnTo>
                  <a:pt x="2321743" y="1482434"/>
                </a:lnTo>
                <a:lnTo>
                  <a:pt x="0" y="1482434"/>
                </a:lnTo>
                <a:lnTo>
                  <a:pt x="0" y="0"/>
                </a:lnTo>
                <a:close/>
              </a:path>
            </a:pathLst>
          </a:custGeom>
          <a:blipFill>
            <a:blip r:embed="rId3">
              <a:extLst>
                <a:ext uri="{96DAC541-7B7A-43D3-8B79-37D633B846F1}">
                  <asvg:svgBlip xmlns:asvg="http://schemas.microsoft.com/office/drawing/2016/SVG/main" xmlns="" r:embed="rId4"/>
                </a:ext>
              </a:extLst>
            </a:blip>
            <a:stretch>
              <a:fillRect l="-21972" t="-1538"/>
            </a:stretch>
          </a:blipFill>
        </p:spPr>
      </p:sp>
      <p:sp>
        <p:nvSpPr>
          <p:cNvPr id="7" name="Freeform 7"/>
          <p:cNvSpPr/>
          <p:nvPr/>
        </p:nvSpPr>
        <p:spPr>
          <a:xfrm flipH="1">
            <a:off x="405315" y="7438937"/>
            <a:ext cx="3987514" cy="2848063"/>
          </a:xfrm>
          <a:custGeom>
            <a:avLst/>
            <a:gdLst/>
            <a:ahLst/>
            <a:cxnLst/>
            <a:rect l="l" t="t" r="r" b="b"/>
            <a:pathLst>
              <a:path w="3987514" h="2848063">
                <a:moveTo>
                  <a:pt x="3987513" y="0"/>
                </a:moveTo>
                <a:lnTo>
                  <a:pt x="0" y="0"/>
                </a:lnTo>
                <a:lnTo>
                  <a:pt x="0" y="2848063"/>
                </a:lnTo>
                <a:lnTo>
                  <a:pt x="3987513" y="2848063"/>
                </a:lnTo>
                <a:lnTo>
                  <a:pt x="3987513" y="0"/>
                </a:lnTo>
                <a:close/>
              </a:path>
            </a:pathLst>
          </a:custGeom>
          <a:blipFill>
            <a:blip r:embed="rId5">
              <a:extLst>
                <a:ext uri="{96DAC541-7B7A-43D3-8B79-37D633B846F1}">
                  <asvg:svgBlip xmlns:asvg="http://schemas.microsoft.com/office/drawing/2016/SVG/main" xmlns="" r:embed="rId6"/>
                </a:ext>
              </a:extLst>
            </a:blip>
            <a:stretch>
              <a:fillRect b="-89783"/>
            </a:stretch>
          </a:blipFill>
        </p:spPr>
      </p:sp>
      <p:sp>
        <p:nvSpPr>
          <p:cNvPr id="8" name="Freeform 8"/>
          <p:cNvSpPr/>
          <p:nvPr/>
        </p:nvSpPr>
        <p:spPr>
          <a:xfrm>
            <a:off x="16230451" y="1453698"/>
            <a:ext cx="1225723" cy="1316201"/>
          </a:xfrm>
          <a:custGeom>
            <a:avLst/>
            <a:gdLst/>
            <a:ahLst/>
            <a:cxnLst/>
            <a:rect l="l" t="t" r="r" b="b"/>
            <a:pathLst>
              <a:path w="1225723" h="1316201">
                <a:moveTo>
                  <a:pt x="0" y="0"/>
                </a:moveTo>
                <a:lnTo>
                  <a:pt x="1225723" y="0"/>
                </a:lnTo>
                <a:lnTo>
                  <a:pt x="1225723" y="1316201"/>
                </a:lnTo>
                <a:lnTo>
                  <a:pt x="0" y="1316201"/>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sp>
      <p:sp>
        <p:nvSpPr>
          <p:cNvPr id="9" name="Freeform 9"/>
          <p:cNvSpPr/>
          <p:nvPr/>
        </p:nvSpPr>
        <p:spPr>
          <a:xfrm>
            <a:off x="15680172" y="441675"/>
            <a:ext cx="702256" cy="1082762"/>
          </a:xfrm>
          <a:custGeom>
            <a:avLst/>
            <a:gdLst/>
            <a:ahLst/>
            <a:cxnLst/>
            <a:rect l="l" t="t" r="r" b="b"/>
            <a:pathLst>
              <a:path w="702256" h="1082762">
                <a:moveTo>
                  <a:pt x="0" y="0"/>
                </a:moveTo>
                <a:lnTo>
                  <a:pt x="702255" y="0"/>
                </a:lnTo>
                <a:lnTo>
                  <a:pt x="702255" y="1082762"/>
                </a:lnTo>
                <a:lnTo>
                  <a:pt x="0" y="1082762"/>
                </a:lnTo>
                <a:lnTo>
                  <a:pt x="0" y="0"/>
                </a:lnTo>
                <a:close/>
              </a:path>
            </a:pathLst>
          </a:custGeom>
          <a:blipFill>
            <a:blip r:embed="rId9">
              <a:extLst>
                <a:ext uri="{96DAC541-7B7A-43D3-8B79-37D633B846F1}">
                  <asvg:svgBlip xmlns:asvg="http://schemas.microsoft.com/office/drawing/2016/SVG/main" xmlns="" r:embed="rId10"/>
                </a:ext>
              </a:extLst>
            </a:blip>
            <a:stretch>
              <a:fillRect l="-921663" b="-583763"/>
            </a:stretch>
          </a:blipFill>
        </p:spPr>
      </p:sp>
      <p:sp>
        <p:nvSpPr>
          <p:cNvPr id="10" name="Freeform 10"/>
          <p:cNvSpPr/>
          <p:nvPr/>
        </p:nvSpPr>
        <p:spPr>
          <a:xfrm>
            <a:off x="14977916" y="2153221"/>
            <a:ext cx="702256" cy="1082762"/>
          </a:xfrm>
          <a:custGeom>
            <a:avLst/>
            <a:gdLst/>
            <a:ahLst/>
            <a:cxnLst/>
            <a:rect l="l" t="t" r="r" b="b"/>
            <a:pathLst>
              <a:path w="702256" h="1082762">
                <a:moveTo>
                  <a:pt x="0" y="0"/>
                </a:moveTo>
                <a:lnTo>
                  <a:pt x="702256" y="0"/>
                </a:lnTo>
                <a:lnTo>
                  <a:pt x="702256" y="1082762"/>
                </a:lnTo>
                <a:lnTo>
                  <a:pt x="0" y="1082762"/>
                </a:lnTo>
                <a:lnTo>
                  <a:pt x="0" y="0"/>
                </a:lnTo>
                <a:close/>
              </a:path>
            </a:pathLst>
          </a:custGeom>
          <a:blipFill>
            <a:blip r:embed="rId9">
              <a:extLst>
                <a:ext uri="{96DAC541-7B7A-43D3-8B79-37D633B846F1}">
                  <asvg:svgBlip xmlns:asvg="http://schemas.microsoft.com/office/drawing/2016/SVG/main" xmlns="" r:embed="rId10"/>
                </a:ext>
              </a:extLst>
            </a:blip>
            <a:stretch>
              <a:fillRect l="-921663" b="-583763"/>
            </a:stretch>
          </a:blipFill>
        </p:spPr>
      </p:sp>
      <p:sp>
        <p:nvSpPr>
          <p:cNvPr id="11" name="Freeform 11"/>
          <p:cNvSpPr/>
          <p:nvPr/>
        </p:nvSpPr>
        <p:spPr>
          <a:xfrm>
            <a:off x="5174733" y="983056"/>
            <a:ext cx="7743519" cy="5149440"/>
          </a:xfrm>
          <a:custGeom>
            <a:avLst/>
            <a:gdLst/>
            <a:ahLst/>
            <a:cxnLst/>
            <a:rect l="l" t="t" r="r" b="b"/>
            <a:pathLst>
              <a:path w="7743519" h="5149440">
                <a:moveTo>
                  <a:pt x="0" y="0"/>
                </a:moveTo>
                <a:lnTo>
                  <a:pt x="7743519" y="0"/>
                </a:lnTo>
                <a:lnTo>
                  <a:pt x="7743519" y="5149440"/>
                </a:lnTo>
                <a:lnTo>
                  <a:pt x="0" y="5149440"/>
                </a:lnTo>
                <a:lnTo>
                  <a:pt x="0" y="0"/>
                </a:lnTo>
                <a:close/>
              </a:path>
            </a:pathLst>
          </a:custGeom>
          <a:blipFill>
            <a:blip r:embed="rId11"/>
            <a:stretch>
              <a:fillRect/>
            </a:stretch>
          </a:blipFill>
        </p:spPr>
      </p:sp>
      <p:sp>
        <p:nvSpPr>
          <p:cNvPr id="12" name="TextBox 12"/>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13" name="TextBox 13"/>
          <p:cNvSpPr txBox="1"/>
          <p:nvPr/>
        </p:nvSpPr>
        <p:spPr>
          <a:xfrm>
            <a:off x="4029401" y="6461758"/>
            <a:ext cx="11058509" cy="1145173"/>
          </a:xfrm>
          <a:prstGeom prst="rect">
            <a:avLst/>
          </a:prstGeom>
        </p:spPr>
        <p:txBody>
          <a:bodyPr lIns="0" tIns="0" rIns="0" bIns="0" rtlCol="0" anchor="t">
            <a:spAutoFit/>
          </a:bodyPr>
          <a:lstStyle/>
          <a:p>
            <a:pPr algn="ctr">
              <a:lnSpc>
                <a:spcPts val="3074"/>
              </a:lnSpc>
            </a:pPr>
            <a:r>
              <a:rPr lang="en-US" sz="2196">
                <a:solidFill>
                  <a:srgbClr val="5B4A3B"/>
                </a:solidFill>
                <a:latin typeface="Noto Serif Display"/>
              </a:rPr>
              <a:t>Bước 4:</a:t>
            </a:r>
          </a:p>
          <a:p>
            <a:pPr algn="ctr">
              <a:lnSpc>
                <a:spcPts val="3074"/>
              </a:lnSpc>
            </a:pPr>
            <a:r>
              <a:rPr lang="en-US" sz="2196">
                <a:solidFill>
                  <a:srgbClr val="5B4A3B"/>
                </a:solidFill>
                <a:latin typeface="Noto Serif Display"/>
              </a:rPr>
              <a:t>Dán 2 mảnh mẫu cánh hoa còn lại vào phía dưới mẫu hoa đã được dán chụm lại ở bước 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697893"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277361" y="7974292"/>
            <a:ext cx="4641785" cy="2765632"/>
          </a:xfrm>
          <a:custGeom>
            <a:avLst/>
            <a:gdLst/>
            <a:ahLst/>
            <a:cxnLst/>
            <a:rect l="l" t="t" r="r" b="b"/>
            <a:pathLst>
              <a:path w="4641785" h="2765632">
                <a:moveTo>
                  <a:pt x="0" y="0"/>
                </a:moveTo>
                <a:lnTo>
                  <a:pt x="4641785" y="0"/>
                </a:lnTo>
                <a:lnTo>
                  <a:pt x="4641785" y="2765633"/>
                </a:lnTo>
                <a:lnTo>
                  <a:pt x="0" y="2765633"/>
                </a:lnTo>
                <a:lnTo>
                  <a:pt x="0" y="0"/>
                </a:lnTo>
                <a:close/>
              </a:path>
            </a:pathLst>
          </a:custGeom>
          <a:blipFill>
            <a:blip r:embed="rId2"/>
            <a:stretch>
              <a:fillRect/>
            </a:stretch>
          </a:blipFill>
        </p:spPr>
      </p:sp>
      <p:sp>
        <p:nvSpPr>
          <p:cNvPr id="6" name="Freeform 6"/>
          <p:cNvSpPr/>
          <p:nvPr/>
        </p:nvSpPr>
        <p:spPr>
          <a:xfrm>
            <a:off x="584134" y="983056"/>
            <a:ext cx="2321743" cy="1482434"/>
          </a:xfrm>
          <a:custGeom>
            <a:avLst/>
            <a:gdLst/>
            <a:ahLst/>
            <a:cxnLst/>
            <a:rect l="l" t="t" r="r" b="b"/>
            <a:pathLst>
              <a:path w="2321743" h="1482434">
                <a:moveTo>
                  <a:pt x="0" y="0"/>
                </a:moveTo>
                <a:lnTo>
                  <a:pt x="2321743" y="0"/>
                </a:lnTo>
                <a:lnTo>
                  <a:pt x="2321743" y="1482434"/>
                </a:lnTo>
                <a:lnTo>
                  <a:pt x="0" y="1482434"/>
                </a:lnTo>
                <a:lnTo>
                  <a:pt x="0" y="0"/>
                </a:lnTo>
                <a:close/>
              </a:path>
            </a:pathLst>
          </a:custGeom>
          <a:blipFill>
            <a:blip r:embed="rId3">
              <a:extLst>
                <a:ext uri="{96DAC541-7B7A-43D3-8B79-37D633B846F1}">
                  <asvg:svgBlip xmlns:asvg="http://schemas.microsoft.com/office/drawing/2016/SVG/main" xmlns="" r:embed="rId4"/>
                </a:ext>
              </a:extLst>
            </a:blip>
            <a:stretch>
              <a:fillRect l="-21972" t="-1538"/>
            </a:stretch>
          </a:blipFill>
        </p:spPr>
      </p:sp>
      <p:sp>
        <p:nvSpPr>
          <p:cNvPr id="7" name="Freeform 7"/>
          <p:cNvSpPr/>
          <p:nvPr/>
        </p:nvSpPr>
        <p:spPr>
          <a:xfrm flipH="1">
            <a:off x="405315" y="7438937"/>
            <a:ext cx="3987514" cy="2848063"/>
          </a:xfrm>
          <a:custGeom>
            <a:avLst/>
            <a:gdLst/>
            <a:ahLst/>
            <a:cxnLst/>
            <a:rect l="l" t="t" r="r" b="b"/>
            <a:pathLst>
              <a:path w="3987514" h="2848063">
                <a:moveTo>
                  <a:pt x="3987513" y="0"/>
                </a:moveTo>
                <a:lnTo>
                  <a:pt x="0" y="0"/>
                </a:lnTo>
                <a:lnTo>
                  <a:pt x="0" y="2848063"/>
                </a:lnTo>
                <a:lnTo>
                  <a:pt x="3987513" y="2848063"/>
                </a:lnTo>
                <a:lnTo>
                  <a:pt x="3987513" y="0"/>
                </a:lnTo>
                <a:close/>
              </a:path>
            </a:pathLst>
          </a:custGeom>
          <a:blipFill>
            <a:blip r:embed="rId5">
              <a:extLst>
                <a:ext uri="{96DAC541-7B7A-43D3-8B79-37D633B846F1}">
                  <asvg:svgBlip xmlns:asvg="http://schemas.microsoft.com/office/drawing/2016/SVG/main" xmlns="" r:embed="rId6"/>
                </a:ext>
              </a:extLst>
            </a:blip>
            <a:stretch>
              <a:fillRect b="-89783"/>
            </a:stretch>
          </a:blipFill>
        </p:spPr>
      </p:sp>
      <p:sp>
        <p:nvSpPr>
          <p:cNvPr id="8" name="Freeform 8"/>
          <p:cNvSpPr/>
          <p:nvPr/>
        </p:nvSpPr>
        <p:spPr>
          <a:xfrm>
            <a:off x="16230451" y="1453698"/>
            <a:ext cx="1225723" cy="1316201"/>
          </a:xfrm>
          <a:custGeom>
            <a:avLst/>
            <a:gdLst/>
            <a:ahLst/>
            <a:cxnLst/>
            <a:rect l="l" t="t" r="r" b="b"/>
            <a:pathLst>
              <a:path w="1225723" h="1316201">
                <a:moveTo>
                  <a:pt x="0" y="0"/>
                </a:moveTo>
                <a:lnTo>
                  <a:pt x="1225723" y="0"/>
                </a:lnTo>
                <a:lnTo>
                  <a:pt x="1225723" y="1316201"/>
                </a:lnTo>
                <a:lnTo>
                  <a:pt x="0" y="1316201"/>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sp>
      <p:sp>
        <p:nvSpPr>
          <p:cNvPr id="9" name="Freeform 9"/>
          <p:cNvSpPr/>
          <p:nvPr/>
        </p:nvSpPr>
        <p:spPr>
          <a:xfrm>
            <a:off x="15680172" y="441675"/>
            <a:ext cx="702256" cy="1082762"/>
          </a:xfrm>
          <a:custGeom>
            <a:avLst/>
            <a:gdLst/>
            <a:ahLst/>
            <a:cxnLst/>
            <a:rect l="l" t="t" r="r" b="b"/>
            <a:pathLst>
              <a:path w="702256" h="1082762">
                <a:moveTo>
                  <a:pt x="0" y="0"/>
                </a:moveTo>
                <a:lnTo>
                  <a:pt x="702255" y="0"/>
                </a:lnTo>
                <a:lnTo>
                  <a:pt x="702255" y="1082762"/>
                </a:lnTo>
                <a:lnTo>
                  <a:pt x="0" y="1082762"/>
                </a:lnTo>
                <a:lnTo>
                  <a:pt x="0" y="0"/>
                </a:lnTo>
                <a:close/>
              </a:path>
            </a:pathLst>
          </a:custGeom>
          <a:blipFill>
            <a:blip r:embed="rId9">
              <a:extLst>
                <a:ext uri="{96DAC541-7B7A-43D3-8B79-37D633B846F1}">
                  <asvg:svgBlip xmlns:asvg="http://schemas.microsoft.com/office/drawing/2016/SVG/main" xmlns="" r:embed="rId10"/>
                </a:ext>
              </a:extLst>
            </a:blip>
            <a:stretch>
              <a:fillRect l="-921663" b="-583763"/>
            </a:stretch>
          </a:blipFill>
        </p:spPr>
      </p:sp>
      <p:sp>
        <p:nvSpPr>
          <p:cNvPr id="10" name="Freeform 10"/>
          <p:cNvSpPr/>
          <p:nvPr/>
        </p:nvSpPr>
        <p:spPr>
          <a:xfrm>
            <a:off x="14977916" y="2153221"/>
            <a:ext cx="702256" cy="1082762"/>
          </a:xfrm>
          <a:custGeom>
            <a:avLst/>
            <a:gdLst/>
            <a:ahLst/>
            <a:cxnLst/>
            <a:rect l="l" t="t" r="r" b="b"/>
            <a:pathLst>
              <a:path w="702256" h="1082762">
                <a:moveTo>
                  <a:pt x="0" y="0"/>
                </a:moveTo>
                <a:lnTo>
                  <a:pt x="702256" y="0"/>
                </a:lnTo>
                <a:lnTo>
                  <a:pt x="702256" y="1082762"/>
                </a:lnTo>
                <a:lnTo>
                  <a:pt x="0" y="1082762"/>
                </a:lnTo>
                <a:lnTo>
                  <a:pt x="0" y="0"/>
                </a:lnTo>
                <a:close/>
              </a:path>
            </a:pathLst>
          </a:custGeom>
          <a:blipFill>
            <a:blip r:embed="rId9">
              <a:extLst>
                <a:ext uri="{96DAC541-7B7A-43D3-8B79-37D633B846F1}">
                  <asvg:svgBlip xmlns:asvg="http://schemas.microsoft.com/office/drawing/2016/SVG/main" xmlns="" r:embed="rId10"/>
                </a:ext>
              </a:extLst>
            </a:blip>
            <a:stretch>
              <a:fillRect l="-921663" b="-583763"/>
            </a:stretch>
          </a:blipFill>
        </p:spPr>
      </p:sp>
      <p:sp>
        <p:nvSpPr>
          <p:cNvPr id="11" name="Freeform 11"/>
          <p:cNvSpPr/>
          <p:nvPr/>
        </p:nvSpPr>
        <p:spPr>
          <a:xfrm>
            <a:off x="5272241" y="829895"/>
            <a:ext cx="7743519" cy="5149440"/>
          </a:xfrm>
          <a:custGeom>
            <a:avLst/>
            <a:gdLst/>
            <a:ahLst/>
            <a:cxnLst/>
            <a:rect l="l" t="t" r="r" b="b"/>
            <a:pathLst>
              <a:path w="7743519" h="5149440">
                <a:moveTo>
                  <a:pt x="0" y="0"/>
                </a:moveTo>
                <a:lnTo>
                  <a:pt x="7743518" y="0"/>
                </a:lnTo>
                <a:lnTo>
                  <a:pt x="7743518" y="5149440"/>
                </a:lnTo>
                <a:lnTo>
                  <a:pt x="0" y="5149440"/>
                </a:lnTo>
                <a:lnTo>
                  <a:pt x="0" y="0"/>
                </a:lnTo>
                <a:close/>
              </a:path>
            </a:pathLst>
          </a:custGeom>
          <a:blipFill>
            <a:blip r:embed="rId11"/>
            <a:stretch>
              <a:fillRect/>
            </a:stretch>
          </a:blipFill>
        </p:spPr>
      </p:sp>
      <p:sp>
        <p:nvSpPr>
          <p:cNvPr id="12" name="TextBox 12"/>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13" name="TextBox 13"/>
          <p:cNvSpPr txBox="1"/>
          <p:nvPr/>
        </p:nvSpPr>
        <p:spPr>
          <a:xfrm>
            <a:off x="3098825" y="6193752"/>
            <a:ext cx="12317867" cy="1780540"/>
          </a:xfrm>
          <a:prstGeom prst="rect">
            <a:avLst/>
          </a:prstGeom>
        </p:spPr>
        <p:txBody>
          <a:bodyPr lIns="0" tIns="0" rIns="0" bIns="0" rtlCol="0" anchor="t">
            <a:spAutoFit/>
          </a:bodyPr>
          <a:lstStyle/>
          <a:p>
            <a:pPr algn="ctr">
              <a:lnSpc>
                <a:spcPts val="4759"/>
              </a:lnSpc>
            </a:pPr>
            <a:r>
              <a:rPr lang="en-US" sz="3399">
                <a:solidFill>
                  <a:srgbClr val="5B4A3B"/>
                </a:solidFill>
                <a:latin typeface="Noto Serif Display"/>
              </a:rPr>
              <a:t>Bước 5:</a:t>
            </a:r>
          </a:p>
          <a:p>
            <a:pPr algn="ctr">
              <a:lnSpc>
                <a:spcPts val="4759"/>
              </a:lnSpc>
            </a:pPr>
            <a:r>
              <a:rPr lang="en-US" sz="3399">
                <a:solidFill>
                  <a:srgbClr val="5B4A3B"/>
                </a:solidFill>
                <a:latin typeface="Noto Serif Display"/>
              </a:rPr>
              <a:t>- Dùng tay bóp nhẹ cho phần nhụy hoa màu vàng chụm lại và dùng keo dán vào tâm bông hoa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762898" y="441675"/>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277361" y="7974292"/>
            <a:ext cx="4641785" cy="2765632"/>
          </a:xfrm>
          <a:custGeom>
            <a:avLst/>
            <a:gdLst/>
            <a:ahLst/>
            <a:cxnLst/>
            <a:rect l="l" t="t" r="r" b="b"/>
            <a:pathLst>
              <a:path w="4641785" h="2765632">
                <a:moveTo>
                  <a:pt x="0" y="0"/>
                </a:moveTo>
                <a:lnTo>
                  <a:pt x="4641785" y="0"/>
                </a:lnTo>
                <a:lnTo>
                  <a:pt x="4641785" y="2765633"/>
                </a:lnTo>
                <a:lnTo>
                  <a:pt x="0" y="2765633"/>
                </a:lnTo>
                <a:lnTo>
                  <a:pt x="0" y="0"/>
                </a:lnTo>
                <a:close/>
              </a:path>
            </a:pathLst>
          </a:custGeom>
          <a:blipFill>
            <a:blip r:embed="rId2"/>
            <a:stretch>
              <a:fillRect/>
            </a:stretch>
          </a:blipFill>
        </p:spPr>
      </p:sp>
      <p:sp>
        <p:nvSpPr>
          <p:cNvPr id="6" name="Freeform 6"/>
          <p:cNvSpPr/>
          <p:nvPr/>
        </p:nvSpPr>
        <p:spPr>
          <a:xfrm>
            <a:off x="584134" y="983056"/>
            <a:ext cx="2321743" cy="1482434"/>
          </a:xfrm>
          <a:custGeom>
            <a:avLst/>
            <a:gdLst/>
            <a:ahLst/>
            <a:cxnLst/>
            <a:rect l="l" t="t" r="r" b="b"/>
            <a:pathLst>
              <a:path w="2321743" h="1482434">
                <a:moveTo>
                  <a:pt x="0" y="0"/>
                </a:moveTo>
                <a:lnTo>
                  <a:pt x="2321743" y="0"/>
                </a:lnTo>
                <a:lnTo>
                  <a:pt x="2321743" y="1482434"/>
                </a:lnTo>
                <a:lnTo>
                  <a:pt x="0" y="1482434"/>
                </a:lnTo>
                <a:lnTo>
                  <a:pt x="0" y="0"/>
                </a:lnTo>
                <a:close/>
              </a:path>
            </a:pathLst>
          </a:custGeom>
          <a:blipFill>
            <a:blip r:embed="rId3">
              <a:extLst>
                <a:ext uri="{96DAC541-7B7A-43D3-8B79-37D633B846F1}">
                  <asvg:svgBlip xmlns:asvg="http://schemas.microsoft.com/office/drawing/2016/SVG/main" xmlns="" r:embed="rId4"/>
                </a:ext>
              </a:extLst>
            </a:blip>
            <a:stretch>
              <a:fillRect l="-21972" t="-1538"/>
            </a:stretch>
          </a:blipFill>
        </p:spPr>
      </p:sp>
      <p:sp>
        <p:nvSpPr>
          <p:cNvPr id="7" name="Freeform 7"/>
          <p:cNvSpPr/>
          <p:nvPr/>
        </p:nvSpPr>
        <p:spPr>
          <a:xfrm flipH="1">
            <a:off x="405315" y="7438937"/>
            <a:ext cx="3987514" cy="2848063"/>
          </a:xfrm>
          <a:custGeom>
            <a:avLst/>
            <a:gdLst/>
            <a:ahLst/>
            <a:cxnLst/>
            <a:rect l="l" t="t" r="r" b="b"/>
            <a:pathLst>
              <a:path w="3987514" h="2848063">
                <a:moveTo>
                  <a:pt x="3987513" y="0"/>
                </a:moveTo>
                <a:lnTo>
                  <a:pt x="0" y="0"/>
                </a:lnTo>
                <a:lnTo>
                  <a:pt x="0" y="2848063"/>
                </a:lnTo>
                <a:lnTo>
                  <a:pt x="3987513" y="2848063"/>
                </a:lnTo>
                <a:lnTo>
                  <a:pt x="3987513" y="0"/>
                </a:lnTo>
                <a:close/>
              </a:path>
            </a:pathLst>
          </a:custGeom>
          <a:blipFill>
            <a:blip r:embed="rId5">
              <a:extLst>
                <a:ext uri="{96DAC541-7B7A-43D3-8B79-37D633B846F1}">
                  <asvg:svgBlip xmlns:asvg="http://schemas.microsoft.com/office/drawing/2016/SVG/main" xmlns="" r:embed="rId6"/>
                </a:ext>
              </a:extLst>
            </a:blip>
            <a:stretch>
              <a:fillRect b="-89783"/>
            </a:stretch>
          </a:blipFill>
        </p:spPr>
      </p:sp>
      <p:sp>
        <p:nvSpPr>
          <p:cNvPr id="8" name="Freeform 8"/>
          <p:cNvSpPr/>
          <p:nvPr/>
        </p:nvSpPr>
        <p:spPr>
          <a:xfrm>
            <a:off x="16230451" y="1453698"/>
            <a:ext cx="1225723" cy="1316201"/>
          </a:xfrm>
          <a:custGeom>
            <a:avLst/>
            <a:gdLst/>
            <a:ahLst/>
            <a:cxnLst/>
            <a:rect l="l" t="t" r="r" b="b"/>
            <a:pathLst>
              <a:path w="1225723" h="1316201">
                <a:moveTo>
                  <a:pt x="0" y="0"/>
                </a:moveTo>
                <a:lnTo>
                  <a:pt x="1225723" y="0"/>
                </a:lnTo>
                <a:lnTo>
                  <a:pt x="1225723" y="1316201"/>
                </a:lnTo>
                <a:lnTo>
                  <a:pt x="0" y="1316201"/>
                </a:lnTo>
                <a:lnTo>
                  <a:pt x="0" y="0"/>
                </a:lnTo>
                <a:close/>
              </a:path>
            </a:pathLst>
          </a:custGeom>
          <a:blipFill>
            <a:blip r:embed="rId7">
              <a:extLst>
                <a:ext uri="{96DAC541-7B7A-43D3-8B79-37D633B846F1}">
                  <asvg:svgBlip xmlns:asvg="http://schemas.microsoft.com/office/drawing/2016/SVG/main" xmlns="" r:embed="rId8"/>
                </a:ext>
              </a:extLst>
            </a:blip>
            <a:stretch>
              <a:fillRect l="-246415" t="-129667"/>
            </a:stretch>
          </a:blipFill>
        </p:spPr>
      </p:sp>
      <p:sp>
        <p:nvSpPr>
          <p:cNvPr id="9" name="Freeform 9"/>
          <p:cNvSpPr/>
          <p:nvPr/>
        </p:nvSpPr>
        <p:spPr>
          <a:xfrm>
            <a:off x="15680172" y="441675"/>
            <a:ext cx="702256" cy="1082762"/>
          </a:xfrm>
          <a:custGeom>
            <a:avLst/>
            <a:gdLst/>
            <a:ahLst/>
            <a:cxnLst/>
            <a:rect l="l" t="t" r="r" b="b"/>
            <a:pathLst>
              <a:path w="702256" h="1082762">
                <a:moveTo>
                  <a:pt x="0" y="0"/>
                </a:moveTo>
                <a:lnTo>
                  <a:pt x="702255" y="0"/>
                </a:lnTo>
                <a:lnTo>
                  <a:pt x="702255" y="1082762"/>
                </a:lnTo>
                <a:lnTo>
                  <a:pt x="0" y="1082762"/>
                </a:lnTo>
                <a:lnTo>
                  <a:pt x="0" y="0"/>
                </a:lnTo>
                <a:close/>
              </a:path>
            </a:pathLst>
          </a:custGeom>
          <a:blipFill>
            <a:blip r:embed="rId9">
              <a:extLst>
                <a:ext uri="{96DAC541-7B7A-43D3-8B79-37D633B846F1}">
                  <asvg:svgBlip xmlns:asvg="http://schemas.microsoft.com/office/drawing/2016/SVG/main" xmlns="" r:embed="rId10"/>
                </a:ext>
              </a:extLst>
            </a:blip>
            <a:stretch>
              <a:fillRect l="-921663" b="-583763"/>
            </a:stretch>
          </a:blipFill>
        </p:spPr>
      </p:sp>
      <p:sp>
        <p:nvSpPr>
          <p:cNvPr id="10" name="Freeform 10"/>
          <p:cNvSpPr/>
          <p:nvPr/>
        </p:nvSpPr>
        <p:spPr>
          <a:xfrm>
            <a:off x="14977916" y="2153221"/>
            <a:ext cx="702256" cy="1082762"/>
          </a:xfrm>
          <a:custGeom>
            <a:avLst/>
            <a:gdLst/>
            <a:ahLst/>
            <a:cxnLst/>
            <a:rect l="l" t="t" r="r" b="b"/>
            <a:pathLst>
              <a:path w="702256" h="1082762">
                <a:moveTo>
                  <a:pt x="0" y="0"/>
                </a:moveTo>
                <a:lnTo>
                  <a:pt x="702256" y="0"/>
                </a:lnTo>
                <a:lnTo>
                  <a:pt x="702256" y="1082762"/>
                </a:lnTo>
                <a:lnTo>
                  <a:pt x="0" y="1082762"/>
                </a:lnTo>
                <a:lnTo>
                  <a:pt x="0" y="0"/>
                </a:lnTo>
                <a:close/>
              </a:path>
            </a:pathLst>
          </a:custGeom>
          <a:blipFill>
            <a:blip r:embed="rId9">
              <a:extLst>
                <a:ext uri="{96DAC541-7B7A-43D3-8B79-37D633B846F1}">
                  <asvg:svgBlip xmlns:asvg="http://schemas.microsoft.com/office/drawing/2016/SVG/main" xmlns="" r:embed="rId10"/>
                </a:ext>
              </a:extLst>
            </a:blip>
            <a:stretch>
              <a:fillRect l="-921663" b="-583763"/>
            </a:stretch>
          </a:blipFill>
        </p:spPr>
      </p:sp>
      <p:sp>
        <p:nvSpPr>
          <p:cNvPr id="11" name="Freeform 11"/>
          <p:cNvSpPr/>
          <p:nvPr/>
        </p:nvSpPr>
        <p:spPr>
          <a:xfrm>
            <a:off x="5070137" y="661263"/>
            <a:ext cx="7743519" cy="5149440"/>
          </a:xfrm>
          <a:custGeom>
            <a:avLst/>
            <a:gdLst/>
            <a:ahLst/>
            <a:cxnLst/>
            <a:rect l="l" t="t" r="r" b="b"/>
            <a:pathLst>
              <a:path w="7743519" h="5149440">
                <a:moveTo>
                  <a:pt x="0" y="0"/>
                </a:moveTo>
                <a:lnTo>
                  <a:pt x="7743518" y="0"/>
                </a:lnTo>
                <a:lnTo>
                  <a:pt x="7743518" y="5149440"/>
                </a:lnTo>
                <a:lnTo>
                  <a:pt x="0" y="5149440"/>
                </a:lnTo>
                <a:lnTo>
                  <a:pt x="0" y="0"/>
                </a:lnTo>
                <a:close/>
              </a:path>
            </a:pathLst>
          </a:custGeom>
          <a:blipFill>
            <a:blip r:embed="rId11"/>
            <a:stretch>
              <a:fillRect/>
            </a:stretch>
          </a:blipFill>
        </p:spPr>
      </p:sp>
      <p:sp>
        <p:nvSpPr>
          <p:cNvPr id="12" name="TextBox 12"/>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13" name="TextBox 13"/>
          <p:cNvSpPr txBox="1"/>
          <p:nvPr/>
        </p:nvSpPr>
        <p:spPr>
          <a:xfrm>
            <a:off x="4096188" y="6208826"/>
            <a:ext cx="10453151" cy="1765466"/>
          </a:xfrm>
          <a:prstGeom prst="rect">
            <a:avLst/>
          </a:prstGeom>
        </p:spPr>
        <p:txBody>
          <a:bodyPr lIns="0" tIns="0" rIns="0" bIns="0" rtlCol="0" anchor="t">
            <a:spAutoFit/>
          </a:bodyPr>
          <a:lstStyle/>
          <a:p>
            <a:pPr algn="ctr">
              <a:lnSpc>
                <a:spcPts val="2806"/>
              </a:lnSpc>
            </a:pPr>
            <a:r>
              <a:rPr lang="en-US" sz="2004">
                <a:solidFill>
                  <a:srgbClr val="5B4A3B"/>
                </a:solidFill>
                <a:latin typeface="Noto Serif Display"/>
              </a:rPr>
              <a:t>Bước 6</a:t>
            </a:r>
          </a:p>
          <a:p>
            <a:pPr algn="ctr">
              <a:lnSpc>
                <a:spcPts val="2806"/>
              </a:lnSpc>
            </a:pPr>
            <a:r>
              <a:rPr lang="en-US" sz="2004">
                <a:solidFill>
                  <a:srgbClr val="5B4A3B"/>
                </a:solidFill>
                <a:latin typeface="Noto Serif Display"/>
              </a:rPr>
              <a:t>- Để làm hoa cúc thì cần dùng 1 que gỗ nhỏ, sau đó nhẹ nhàng vuốt cong các cánh hoa theo chiều hướng vào tâm.</a:t>
            </a:r>
          </a:p>
          <a:p>
            <a:pPr algn="ctr">
              <a:lnSpc>
                <a:spcPts val="2806"/>
              </a:lnSpc>
            </a:pPr>
            <a:r>
              <a:rPr lang="en-US" sz="2004">
                <a:solidFill>
                  <a:srgbClr val="5B4A3B"/>
                </a:solidFill>
                <a:latin typeface="Noto Serif Display"/>
              </a:rPr>
              <a:t>- Làm lần lượt như thế với tất cả các mẫu hoa từ lớn đến nhỏ và xếp chồng chúng lên nhau. Dùng keo để cố định các lớp cánh hoa lại.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8"/>
                                        </p:tgtEl>
                                        <p:attrNameLst>
                                          <p:attrName>r</p:attrName>
                                        </p:attrNameLst>
                                      </p:cBhvr>
                                    </p:animRot>
                                    <p:animRot by="-240000">
                                      <p:cBhvr>
                                        <p:cTn id="31" dur="200" fill="hold">
                                          <p:stCondLst>
                                            <p:cond delay="200"/>
                                          </p:stCondLst>
                                        </p:cTn>
                                        <p:tgtEl>
                                          <p:spTgt spid="8"/>
                                        </p:tgtEl>
                                        <p:attrNameLst>
                                          <p:attrName>r</p:attrName>
                                        </p:attrNameLst>
                                      </p:cBhvr>
                                    </p:animRot>
                                    <p:animRot by="240000">
                                      <p:cBhvr>
                                        <p:cTn id="32" dur="200" fill="hold">
                                          <p:stCondLst>
                                            <p:cond delay="400"/>
                                          </p:stCondLst>
                                        </p:cTn>
                                        <p:tgtEl>
                                          <p:spTgt spid="8"/>
                                        </p:tgtEl>
                                        <p:attrNameLst>
                                          <p:attrName>r</p:attrName>
                                        </p:attrNameLst>
                                      </p:cBhvr>
                                    </p:animRot>
                                    <p:animRot by="-240000">
                                      <p:cBhvr>
                                        <p:cTn id="33" dur="200" fill="hold">
                                          <p:stCondLst>
                                            <p:cond delay="600"/>
                                          </p:stCondLst>
                                        </p:cTn>
                                        <p:tgtEl>
                                          <p:spTgt spid="8"/>
                                        </p:tgtEl>
                                        <p:attrNameLst>
                                          <p:attrName>r</p:attrName>
                                        </p:attrNameLst>
                                      </p:cBhvr>
                                    </p:animRot>
                                    <p:animRot by="120000">
                                      <p:cBhvr>
                                        <p:cTn id="34" dur="200" fill="hold">
                                          <p:stCondLst>
                                            <p:cond delay="800"/>
                                          </p:stCondLst>
                                        </p:cTn>
                                        <p:tgtEl>
                                          <p:spTgt spid="8"/>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9"/>
                                        </p:tgtEl>
                                        <p:attrNameLst>
                                          <p:attrName>r</p:attrName>
                                        </p:attrNameLst>
                                      </p:cBhvr>
                                    </p:animRot>
                                    <p:animRot by="-240000">
                                      <p:cBhvr>
                                        <p:cTn id="37" dur="200" fill="hold">
                                          <p:stCondLst>
                                            <p:cond delay="200"/>
                                          </p:stCondLst>
                                        </p:cTn>
                                        <p:tgtEl>
                                          <p:spTgt spid="9"/>
                                        </p:tgtEl>
                                        <p:attrNameLst>
                                          <p:attrName>r</p:attrName>
                                        </p:attrNameLst>
                                      </p:cBhvr>
                                    </p:animRot>
                                    <p:animRot by="240000">
                                      <p:cBhvr>
                                        <p:cTn id="38" dur="200" fill="hold">
                                          <p:stCondLst>
                                            <p:cond delay="400"/>
                                          </p:stCondLst>
                                        </p:cTn>
                                        <p:tgtEl>
                                          <p:spTgt spid="9"/>
                                        </p:tgtEl>
                                        <p:attrNameLst>
                                          <p:attrName>r</p:attrName>
                                        </p:attrNameLst>
                                      </p:cBhvr>
                                    </p:animRot>
                                    <p:animRot by="-240000">
                                      <p:cBhvr>
                                        <p:cTn id="39" dur="200" fill="hold">
                                          <p:stCondLst>
                                            <p:cond delay="600"/>
                                          </p:stCondLst>
                                        </p:cTn>
                                        <p:tgtEl>
                                          <p:spTgt spid="9"/>
                                        </p:tgtEl>
                                        <p:attrNameLst>
                                          <p:attrName>r</p:attrName>
                                        </p:attrNameLst>
                                      </p:cBhvr>
                                    </p:animRot>
                                    <p:animRot by="120000">
                                      <p:cBhvr>
                                        <p:cTn id="40" dur="200" fill="hold">
                                          <p:stCondLst>
                                            <p:cond delay="800"/>
                                          </p:stCondLst>
                                        </p:cTn>
                                        <p:tgtEl>
                                          <p:spTgt spid="9"/>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10"/>
                                        </p:tgtEl>
                                        <p:attrNameLst>
                                          <p:attrName>r</p:attrName>
                                        </p:attrNameLst>
                                      </p:cBhvr>
                                    </p:animRot>
                                    <p:animRot by="-240000">
                                      <p:cBhvr>
                                        <p:cTn id="43" dur="200" fill="hold">
                                          <p:stCondLst>
                                            <p:cond delay="200"/>
                                          </p:stCondLst>
                                        </p:cTn>
                                        <p:tgtEl>
                                          <p:spTgt spid="10"/>
                                        </p:tgtEl>
                                        <p:attrNameLst>
                                          <p:attrName>r</p:attrName>
                                        </p:attrNameLst>
                                      </p:cBhvr>
                                    </p:animRot>
                                    <p:animRot by="240000">
                                      <p:cBhvr>
                                        <p:cTn id="44" dur="200" fill="hold">
                                          <p:stCondLst>
                                            <p:cond delay="400"/>
                                          </p:stCondLst>
                                        </p:cTn>
                                        <p:tgtEl>
                                          <p:spTgt spid="10"/>
                                        </p:tgtEl>
                                        <p:attrNameLst>
                                          <p:attrName>r</p:attrName>
                                        </p:attrNameLst>
                                      </p:cBhvr>
                                    </p:animRot>
                                    <p:animRot by="-240000">
                                      <p:cBhvr>
                                        <p:cTn id="45" dur="200" fill="hold">
                                          <p:stCondLst>
                                            <p:cond delay="600"/>
                                          </p:stCondLst>
                                        </p:cTn>
                                        <p:tgtEl>
                                          <p:spTgt spid="10"/>
                                        </p:tgtEl>
                                        <p:attrNameLst>
                                          <p:attrName>r</p:attrName>
                                        </p:attrNameLst>
                                      </p:cBhvr>
                                    </p:animRot>
                                    <p:animRot by="120000">
                                      <p:cBhvr>
                                        <p:cTn id="46" dur="200" fill="hold">
                                          <p:stCondLst>
                                            <p:cond delay="800"/>
                                          </p:stCondLst>
                                        </p:cTn>
                                        <p:tgtEl>
                                          <p:spTgt spid="10"/>
                                        </p:tgtEl>
                                        <p:attrNameLst>
                                          <p:attrName>r</p:attrName>
                                        </p:attrNameLst>
                                      </p:cBhvr>
                                    </p:animRot>
                                  </p:childTnLst>
                                </p:cTn>
                              </p:par>
                              <p:par>
                                <p:cTn id="47" presetID="32" presetClass="emph" presetSubtype="0" fill="hold" nodeType="with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par>
                                <p:cTn id="53" presetID="32" presetClass="emph" presetSubtype="0" fill="hold" grpId="0" nodeType="withEffect">
                                  <p:stCondLst>
                                    <p:cond delay="0"/>
                                  </p:stCondLst>
                                  <p:childTnLst>
                                    <p:animRot by="120000">
                                      <p:cBhvr>
                                        <p:cTn id="54" dur="100" fill="hold">
                                          <p:stCondLst>
                                            <p:cond delay="0"/>
                                          </p:stCondLst>
                                        </p:cTn>
                                        <p:tgtEl>
                                          <p:spTgt spid="12"/>
                                        </p:tgtEl>
                                        <p:attrNameLst>
                                          <p:attrName>r</p:attrName>
                                        </p:attrNameLst>
                                      </p:cBhvr>
                                    </p:animRot>
                                    <p:animRot by="-240000">
                                      <p:cBhvr>
                                        <p:cTn id="55" dur="200" fill="hold">
                                          <p:stCondLst>
                                            <p:cond delay="200"/>
                                          </p:stCondLst>
                                        </p:cTn>
                                        <p:tgtEl>
                                          <p:spTgt spid="12"/>
                                        </p:tgtEl>
                                        <p:attrNameLst>
                                          <p:attrName>r</p:attrName>
                                        </p:attrNameLst>
                                      </p:cBhvr>
                                    </p:animRot>
                                    <p:animRot by="240000">
                                      <p:cBhvr>
                                        <p:cTn id="56" dur="200" fill="hold">
                                          <p:stCondLst>
                                            <p:cond delay="400"/>
                                          </p:stCondLst>
                                        </p:cTn>
                                        <p:tgtEl>
                                          <p:spTgt spid="12"/>
                                        </p:tgtEl>
                                        <p:attrNameLst>
                                          <p:attrName>r</p:attrName>
                                        </p:attrNameLst>
                                      </p:cBhvr>
                                    </p:animRot>
                                    <p:animRot by="-240000">
                                      <p:cBhvr>
                                        <p:cTn id="57" dur="200" fill="hold">
                                          <p:stCondLst>
                                            <p:cond delay="600"/>
                                          </p:stCondLst>
                                        </p:cTn>
                                        <p:tgtEl>
                                          <p:spTgt spid="12"/>
                                        </p:tgtEl>
                                        <p:attrNameLst>
                                          <p:attrName>r</p:attrName>
                                        </p:attrNameLst>
                                      </p:cBhvr>
                                    </p:animRot>
                                    <p:animRot by="120000">
                                      <p:cBhvr>
                                        <p:cTn id="58" dur="200" fill="hold">
                                          <p:stCondLst>
                                            <p:cond delay="800"/>
                                          </p:stCondLst>
                                        </p:cTn>
                                        <p:tgtEl>
                                          <p:spTgt spid="12"/>
                                        </p:tgtEl>
                                        <p:attrNameLst>
                                          <p:attrName>r</p:attrName>
                                        </p:attrNameLst>
                                      </p:cBhvr>
                                    </p:animRot>
                                  </p:childTnLst>
                                </p:cTn>
                              </p:par>
                              <p:par>
                                <p:cTn id="59" presetID="32" presetClass="emph" presetSubtype="0" fill="hold" grpId="0" nodeType="withEffect">
                                  <p:stCondLst>
                                    <p:cond delay="0"/>
                                  </p:stCondLst>
                                  <p:childTnLst>
                                    <p:animRot by="120000">
                                      <p:cBhvr>
                                        <p:cTn id="60" dur="100" fill="hold">
                                          <p:stCondLst>
                                            <p:cond delay="0"/>
                                          </p:stCondLst>
                                        </p:cTn>
                                        <p:tgtEl>
                                          <p:spTgt spid="13"/>
                                        </p:tgtEl>
                                        <p:attrNameLst>
                                          <p:attrName>r</p:attrName>
                                        </p:attrNameLst>
                                      </p:cBhvr>
                                    </p:animRot>
                                    <p:animRot by="-240000">
                                      <p:cBhvr>
                                        <p:cTn id="61" dur="200" fill="hold">
                                          <p:stCondLst>
                                            <p:cond delay="200"/>
                                          </p:stCondLst>
                                        </p:cTn>
                                        <p:tgtEl>
                                          <p:spTgt spid="13"/>
                                        </p:tgtEl>
                                        <p:attrNameLst>
                                          <p:attrName>r</p:attrName>
                                        </p:attrNameLst>
                                      </p:cBhvr>
                                    </p:animRot>
                                    <p:animRot by="240000">
                                      <p:cBhvr>
                                        <p:cTn id="62" dur="200" fill="hold">
                                          <p:stCondLst>
                                            <p:cond delay="400"/>
                                          </p:stCondLst>
                                        </p:cTn>
                                        <p:tgtEl>
                                          <p:spTgt spid="13"/>
                                        </p:tgtEl>
                                        <p:attrNameLst>
                                          <p:attrName>r</p:attrName>
                                        </p:attrNameLst>
                                      </p:cBhvr>
                                    </p:animRot>
                                    <p:animRot by="-240000">
                                      <p:cBhvr>
                                        <p:cTn id="63" dur="200" fill="hold">
                                          <p:stCondLst>
                                            <p:cond delay="600"/>
                                          </p:stCondLst>
                                        </p:cTn>
                                        <p:tgtEl>
                                          <p:spTgt spid="13"/>
                                        </p:tgtEl>
                                        <p:attrNameLst>
                                          <p:attrName>r</p:attrName>
                                        </p:attrNameLst>
                                      </p:cBhvr>
                                    </p:animRot>
                                    <p:animRot by="120000">
                                      <p:cBhvr>
                                        <p:cTn id="64"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495595"/>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3821700" y="1632176"/>
            <a:ext cx="3437600" cy="9026520"/>
          </a:xfrm>
          <a:custGeom>
            <a:avLst/>
            <a:gdLst/>
            <a:ahLst/>
            <a:cxnLst/>
            <a:rect l="l" t="t" r="r" b="b"/>
            <a:pathLst>
              <a:path w="3437600" h="9026520">
                <a:moveTo>
                  <a:pt x="0" y="0"/>
                </a:moveTo>
                <a:lnTo>
                  <a:pt x="3437600" y="0"/>
                </a:lnTo>
                <a:lnTo>
                  <a:pt x="3437600" y="9026520"/>
                </a:lnTo>
                <a:lnTo>
                  <a:pt x="0" y="9026520"/>
                </a:lnTo>
                <a:lnTo>
                  <a:pt x="0" y="0"/>
                </a:lnTo>
                <a:close/>
              </a:path>
            </a:pathLst>
          </a:custGeom>
          <a:blipFill>
            <a:blip r:embed="rId2"/>
            <a:stretch>
              <a:fillRect/>
            </a:stretch>
          </a:blipFill>
        </p:spPr>
      </p:sp>
      <p:sp>
        <p:nvSpPr>
          <p:cNvPr id="6" name="Freeform 6"/>
          <p:cNvSpPr/>
          <p:nvPr/>
        </p:nvSpPr>
        <p:spPr>
          <a:xfrm>
            <a:off x="447280" y="7345682"/>
            <a:ext cx="3822233" cy="2502119"/>
          </a:xfrm>
          <a:custGeom>
            <a:avLst/>
            <a:gdLst/>
            <a:ahLst/>
            <a:cxnLst/>
            <a:rect l="l" t="t" r="r" b="b"/>
            <a:pathLst>
              <a:path w="3822233" h="2502119">
                <a:moveTo>
                  <a:pt x="0" y="0"/>
                </a:moveTo>
                <a:lnTo>
                  <a:pt x="3822233" y="0"/>
                </a:lnTo>
                <a:lnTo>
                  <a:pt x="3822233" y="2502119"/>
                </a:lnTo>
                <a:lnTo>
                  <a:pt x="0" y="25021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5145791" y="978832"/>
            <a:ext cx="7768901" cy="5166604"/>
          </a:xfrm>
          <a:custGeom>
            <a:avLst/>
            <a:gdLst/>
            <a:ahLst/>
            <a:cxnLst/>
            <a:rect l="l" t="t" r="r" b="b"/>
            <a:pathLst>
              <a:path w="7768901" h="5166604">
                <a:moveTo>
                  <a:pt x="0" y="0"/>
                </a:moveTo>
                <a:lnTo>
                  <a:pt x="7768901" y="0"/>
                </a:lnTo>
                <a:lnTo>
                  <a:pt x="7768901" y="5166604"/>
                </a:lnTo>
                <a:lnTo>
                  <a:pt x="0" y="5166604"/>
                </a:lnTo>
                <a:lnTo>
                  <a:pt x="0" y="0"/>
                </a:lnTo>
                <a:close/>
              </a:path>
            </a:pathLst>
          </a:custGeom>
          <a:blipFill>
            <a:blip r:embed="rId5"/>
            <a:stretch>
              <a:fillRect/>
            </a:stretch>
          </a:blipFill>
        </p:spPr>
      </p:sp>
      <p:sp>
        <p:nvSpPr>
          <p:cNvPr id="8" name="TextBox 8"/>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9" name="TextBox 9"/>
          <p:cNvSpPr txBox="1"/>
          <p:nvPr/>
        </p:nvSpPr>
        <p:spPr>
          <a:xfrm>
            <a:off x="584134" y="6765292"/>
            <a:ext cx="17119732" cy="1180465"/>
          </a:xfrm>
          <a:prstGeom prst="rect">
            <a:avLst/>
          </a:prstGeom>
        </p:spPr>
        <p:txBody>
          <a:bodyPr lIns="0" tIns="0" rIns="0" bIns="0" rtlCol="0" anchor="t">
            <a:spAutoFit/>
          </a:bodyPr>
          <a:lstStyle/>
          <a:p>
            <a:pPr algn="ctr">
              <a:lnSpc>
                <a:spcPts val="4759"/>
              </a:lnSpc>
            </a:pPr>
            <a:r>
              <a:rPr lang="en-US" sz="3399">
                <a:solidFill>
                  <a:srgbClr val="5B4A3B"/>
                </a:solidFill>
                <a:latin typeface="Noto Serif Display"/>
              </a:rPr>
              <a:t>Bước 7:</a:t>
            </a:r>
          </a:p>
          <a:p>
            <a:pPr algn="ctr">
              <a:lnSpc>
                <a:spcPts val="4759"/>
              </a:lnSpc>
            </a:pPr>
            <a:r>
              <a:rPr lang="en-US" sz="3399">
                <a:solidFill>
                  <a:srgbClr val="5B4A3B"/>
                </a:solidFill>
                <a:latin typeface="Noto Serif Display"/>
              </a:rPr>
              <a:t> Dùng keo dán 1 hạt đá vào tâm để làm nhụy hoa.</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3821700" y="1599674"/>
            <a:ext cx="3437600" cy="9026520"/>
          </a:xfrm>
          <a:custGeom>
            <a:avLst/>
            <a:gdLst/>
            <a:ahLst/>
            <a:cxnLst/>
            <a:rect l="l" t="t" r="r" b="b"/>
            <a:pathLst>
              <a:path w="3437600" h="9026520">
                <a:moveTo>
                  <a:pt x="0" y="0"/>
                </a:moveTo>
                <a:lnTo>
                  <a:pt x="3437600" y="0"/>
                </a:lnTo>
                <a:lnTo>
                  <a:pt x="3437600" y="9026519"/>
                </a:lnTo>
                <a:lnTo>
                  <a:pt x="0" y="9026519"/>
                </a:lnTo>
                <a:lnTo>
                  <a:pt x="0" y="0"/>
                </a:lnTo>
                <a:close/>
              </a:path>
            </a:pathLst>
          </a:custGeom>
          <a:blipFill>
            <a:blip r:embed="rId2"/>
            <a:stretch>
              <a:fillRect/>
            </a:stretch>
          </a:blipFill>
        </p:spPr>
      </p:sp>
      <p:sp>
        <p:nvSpPr>
          <p:cNvPr id="6" name="Freeform 6"/>
          <p:cNvSpPr/>
          <p:nvPr/>
        </p:nvSpPr>
        <p:spPr>
          <a:xfrm>
            <a:off x="190729" y="8062246"/>
            <a:ext cx="2822130" cy="1847430"/>
          </a:xfrm>
          <a:custGeom>
            <a:avLst/>
            <a:gdLst/>
            <a:ahLst/>
            <a:cxnLst/>
            <a:rect l="l" t="t" r="r" b="b"/>
            <a:pathLst>
              <a:path w="2822130" h="1847430">
                <a:moveTo>
                  <a:pt x="0" y="0"/>
                </a:moveTo>
                <a:lnTo>
                  <a:pt x="2822130" y="0"/>
                </a:lnTo>
                <a:lnTo>
                  <a:pt x="2822130" y="1847429"/>
                </a:lnTo>
                <a:lnTo>
                  <a:pt x="0" y="18474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5114341" y="1028700"/>
            <a:ext cx="7799299" cy="5180829"/>
          </a:xfrm>
          <a:custGeom>
            <a:avLst/>
            <a:gdLst/>
            <a:ahLst/>
            <a:cxnLst/>
            <a:rect l="l" t="t" r="r" b="b"/>
            <a:pathLst>
              <a:path w="7799299" h="5180829">
                <a:moveTo>
                  <a:pt x="0" y="0"/>
                </a:moveTo>
                <a:lnTo>
                  <a:pt x="7799298" y="0"/>
                </a:lnTo>
                <a:lnTo>
                  <a:pt x="7799298" y="5180829"/>
                </a:lnTo>
                <a:lnTo>
                  <a:pt x="0" y="5180829"/>
                </a:lnTo>
                <a:lnTo>
                  <a:pt x="0" y="0"/>
                </a:lnTo>
                <a:close/>
              </a:path>
            </a:pathLst>
          </a:custGeom>
          <a:blipFill>
            <a:blip r:embed="rId5"/>
            <a:stretch>
              <a:fillRect/>
            </a:stretch>
          </a:blipFill>
        </p:spPr>
      </p:sp>
      <p:sp>
        <p:nvSpPr>
          <p:cNvPr id="8" name="TextBox 8"/>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9" name="TextBox 9"/>
          <p:cNvSpPr txBox="1"/>
          <p:nvPr/>
        </p:nvSpPr>
        <p:spPr>
          <a:xfrm>
            <a:off x="3509173" y="7283114"/>
            <a:ext cx="10030377" cy="1042246"/>
          </a:xfrm>
          <a:prstGeom prst="rect">
            <a:avLst/>
          </a:prstGeom>
        </p:spPr>
        <p:txBody>
          <a:bodyPr lIns="0" tIns="0" rIns="0" bIns="0" rtlCol="0" anchor="t">
            <a:spAutoFit/>
          </a:bodyPr>
          <a:lstStyle/>
          <a:p>
            <a:pPr algn="ctr">
              <a:lnSpc>
                <a:spcPts val="2788"/>
              </a:lnSpc>
            </a:pPr>
            <a:r>
              <a:rPr lang="en-US" sz="1992">
                <a:solidFill>
                  <a:srgbClr val="5B4A3B"/>
                </a:solidFill>
                <a:latin typeface="Noto Serif Display"/>
              </a:rPr>
              <a:t>Bước 8:</a:t>
            </a:r>
          </a:p>
          <a:p>
            <a:pPr algn="ctr">
              <a:lnSpc>
                <a:spcPts val="2788"/>
              </a:lnSpc>
            </a:pPr>
            <a:r>
              <a:rPr lang="en-US" sz="1992">
                <a:solidFill>
                  <a:srgbClr val="5B4A3B"/>
                </a:solidFill>
                <a:latin typeface="Noto Serif Display"/>
              </a:rPr>
              <a:t>Dùng kìm cắt các đoạn kẽm dài, ngắn tùy thích và dán chúng vào các bông hoa đã làm ở trên.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407</Words>
  <Application>Microsoft Office PowerPoint</Application>
  <PresentationFormat>Custom</PresentationFormat>
  <Paragraphs>41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DejaVu Serif Bold</vt:lpstr>
      <vt:lpstr>Noto Serif Display</vt:lpstr>
      <vt:lpstr>Arial</vt:lpstr>
      <vt:lpstr>Paytone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Sáng tạo tranh 3D</dc:title>
  <dc:creator>NHAN</dc:creator>
  <cp:lastModifiedBy>WINDOWS 10 PRO</cp:lastModifiedBy>
  <cp:revision>4</cp:revision>
  <dcterms:created xsi:type="dcterms:W3CDTF">2006-08-16T00:00:00Z</dcterms:created>
  <dcterms:modified xsi:type="dcterms:W3CDTF">2025-02-16T14:55:37Z</dcterms:modified>
  <dc:identifier>DAGEuiqAK80</dc:identifier>
</cp:coreProperties>
</file>