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Calibri" panose="020F0502020204030204" pitchFamily="34" charset="0"/>
      <p:regular r:id="rId8"/>
      <p:bold r:id="rId9"/>
      <p:italic r:id="rId10"/>
      <p:boldItalic r:id="rId11"/>
    </p:embeddedFont>
    <p:embeddedFont>
      <p:font typeface="Baloo" panose="020B0604020202020204" charset="0"/>
      <p:regular r:id="rId12"/>
    </p:embeddedFont>
    <p:embeddedFont>
      <p:font typeface="Chonburi" panose="020B0604020202020204" charset="-34"/>
      <p:regular r:id="rId13"/>
    </p:embeddedFont>
    <p:embeddedFont>
      <p:font typeface="Mali" panose="020B0604020202020204" charset="-34"/>
      <p:regular r:id="rId14"/>
    </p:embeddedFont>
    <p:embeddedFont>
      <p:font typeface="Lilita One" panose="020B0604020202020204" charset="0"/>
      <p:regular r:id="rId15"/>
    </p:embeddedFont>
    <p:embeddedFont>
      <p:font typeface="Muli"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59C79A-D0D6-4DB5-B2BF-D45335974AD5}" v="6" dt="2024-08-23T02:10:54.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144" y="-13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AN THI HAI YEN" userId="46ce6b64e9072719" providerId="LiveId" clId="{E759C79A-D0D6-4DB5-B2BF-D45335974AD5}"/>
    <pc:docChg chg="modSld">
      <pc:chgData name="DOAN THI HAI YEN" userId="46ce6b64e9072719" providerId="LiveId" clId="{E759C79A-D0D6-4DB5-B2BF-D45335974AD5}" dt="2024-08-23T02:10:54.934" v="6"/>
      <pc:docMkLst>
        <pc:docMk/>
      </pc:docMkLst>
      <pc:sldChg chg="modTransition">
        <pc:chgData name="DOAN THI HAI YEN" userId="46ce6b64e9072719" providerId="LiveId" clId="{E759C79A-D0D6-4DB5-B2BF-D45335974AD5}" dt="2024-08-23T02:10:35.409" v="0"/>
        <pc:sldMkLst>
          <pc:docMk/>
          <pc:sldMk cId="0" sldId="256"/>
        </pc:sldMkLst>
      </pc:sldChg>
      <pc:sldChg chg="modTransition">
        <pc:chgData name="DOAN THI HAI YEN" userId="46ce6b64e9072719" providerId="LiveId" clId="{E759C79A-D0D6-4DB5-B2BF-D45335974AD5}" dt="2024-08-23T02:10:37.099" v="1"/>
        <pc:sldMkLst>
          <pc:docMk/>
          <pc:sldMk cId="0" sldId="257"/>
        </pc:sldMkLst>
      </pc:sldChg>
      <pc:sldChg chg="modTransition">
        <pc:chgData name="DOAN THI HAI YEN" userId="46ce6b64e9072719" providerId="LiveId" clId="{E759C79A-D0D6-4DB5-B2BF-D45335974AD5}" dt="2024-08-23T02:10:39.234" v="2"/>
        <pc:sldMkLst>
          <pc:docMk/>
          <pc:sldMk cId="0" sldId="258"/>
        </pc:sldMkLst>
      </pc:sldChg>
      <pc:sldChg chg="modTransition">
        <pc:chgData name="DOAN THI HAI YEN" userId="46ce6b64e9072719" providerId="LiveId" clId="{E759C79A-D0D6-4DB5-B2BF-D45335974AD5}" dt="2024-08-23T02:10:41.879" v="3"/>
        <pc:sldMkLst>
          <pc:docMk/>
          <pc:sldMk cId="0" sldId="259"/>
        </pc:sldMkLst>
      </pc:sldChg>
      <pc:sldChg chg="modTransition">
        <pc:chgData name="DOAN THI HAI YEN" userId="46ce6b64e9072719" providerId="LiveId" clId="{E759C79A-D0D6-4DB5-B2BF-D45335974AD5}" dt="2024-08-23T02:10:43.704" v="4"/>
        <pc:sldMkLst>
          <pc:docMk/>
          <pc:sldMk cId="0" sldId="260"/>
        </pc:sldMkLst>
      </pc:sldChg>
      <pc:sldChg chg="modSp mod modTransition">
        <pc:chgData name="DOAN THI HAI YEN" userId="46ce6b64e9072719" providerId="LiveId" clId="{E759C79A-D0D6-4DB5-B2BF-D45335974AD5}" dt="2024-08-23T02:10:54.934" v="6"/>
        <pc:sldMkLst>
          <pc:docMk/>
          <pc:sldMk cId="0" sldId="261"/>
        </pc:sldMkLst>
        <pc:spChg chg="mod">
          <ac:chgData name="DOAN THI HAI YEN" userId="46ce6b64e9072719" providerId="LiveId" clId="{E759C79A-D0D6-4DB5-B2BF-D45335974AD5}" dt="2024-08-23T02:10:52.991" v="5" actId="20577"/>
          <ac:spMkLst>
            <pc:docMk/>
            <pc:sldMk cId="0" sldId="261"/>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FF2"/>
        </a:solidFill>
        <a:effectLst/>
      </p:bgPr>
    </p:bg>
    <p:spTree>
      <p:nvGrpSpPr>
        <p:cNvPr id="1" name=""/>
        <p:cNvGrpSpPr/>
        <p:nvPr/>
      </p:nvGrpSpPr>
      <p:grpSpPr>
        <a:xfrm>
          <a:off x="0" y="0"/>
          <a:ext cx="0" cy="0"/>
          <a:chOff x="0" y="0"/>
          <a:chExt cx="0" cy="0"/>
        </a:xfrm>
      </p:grpSpPr>
      <p:sp>
        <p:nvSpPr>
          <p:cNvPr id="2" name="Freeform 2"/>
          <p:cNvSpPr/>
          <p:nvPr/>
        </p:nvSpPr>
        <p:spPr>
          <a:xfrm>
            <a:off x="13360131" y="-2894086"/>
            <a:ext cx="6869282" cy="6706918"/>
          </a:xfrm>
          <a:custGeom>
            <a:avLst/>
            <a:gdLst/>
            <a:ahLst/>
            <a:cxnLst/>
            <a:rect l="l" t="t" r="r" b="b"/>
            <a:pathLst>
              <a:path w="6869282" h="6706918">
                <a:moveTo>
                  <a:pt x="0" y="0"/>
                </a:moveTo>
                <a:lnTo>
                  <a:pt x="6869283" y="0"/>
                </a:lnTo>
                <a:lnTo>
                  <a:pt x="6869283" y="6706917"/>
                </a:lnTo>
                <a:lnTo>
                  <a:pt x="0" y="67069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7971" y="6629268"/>
            <a:ext cx="6357930" cy="6207652"/>
          </a:xfrm>
          <a:custGeom>
            <a:avLst/>
            <a:gdLst/>
            <a:ahLst/>
            <a:cxnLst/>
            <a:rect l="l" t="t" r="r" b="b"/>
            <a:pathLst>
              <a:path w="6357930" h="6207652">
                <a:moveTo>
                  <a:pt x="0" y="0"/>
                </a:moveTo>
                <a:lnTo>
                  <a:pt x="6357931" y="0"/>
                </a:lnTo>
                <a:lnTo>
                  <a:pt x="6357931" y="6207652"/>
                </a:lnTo>
                <a:lnTo>
                  <a:pt x="0" y="62076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03513" y="2759673"/>
            <a:ext cx="7594080" cy="7739189"/>
          </a:xfrm>
          <a:custGeom>
            <a:avLst/>
            <a:gdLst/>
            <a:ahLst/>
            <a:cxnLst/>
            <a:rect l="l" t="t" r="r" b="b"/>
            <a:pathLst>
              <a:path w="7594080" h="7739189">
                <a:moveTo>
                  <a:pt x="0" y="0"/>
                </a:moveTo>
                <a:lnTo>
                  <a:pt x="7594080" y="0"/>
                </a:lnTo>
                <a:lnTo>
                  <a:pt x="7594080" y="7739189"/>
                </a:lnTo>
                <a:lnTo>
                  <a:pt x="0" y="77391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937136">
            <a:off x="7317114" y="1998333"/>
            <a:ext cx="2309617" cy="1801501"/>
          </a:xfrm>
          <a:custGeom>
            <a:avLst/>
            <a:gdLst/>
            <a:ahLst/>
            <a:cxnLst/>
            <a:rect l="l" t="t" r="r" b="b"/>
            <a:pathLst>
              <a:path w="2309617" h="1801501">
                <a:moveTo>
                  <a:pt x="0" y="0"/>
                </a:moveTo>
                <a:lnTo>
                  <a:pt x="2309617" y="0"/>
                </a:lnTo>
                <a:lnTo>
                  <a:pt x="2309617" y="1801502"/>
                </a:lnTo>
                <a:lnTo>
                  <a:pt x="0" y="18015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3937136" flipH="1" flipV="1">
            <a:off x="15316073" y="6209448"/>
            <a:ext cx="2197216" cy="1713829"/>
          </a:xfrm>
          <a:custGeom>
            <a:avLst/>
            <a:gdLst/>
            <a:ahLst/>
            <a:cxnLst/>
            <a:rect l="l" t="t" r="r" b="b"/>
            <a:pathLst>
              <a:path w="2197216" h="1713829">
                <a:moveTo>
                  <a:pt x="2197216" y="1713829"/>
                </a:moveTo>
                <a:lnTo>
                  <a:pt x="0" y="1713829"/>
                </a:lnTo>
                <a:lnTo>
                  <a:pt x="0" y="0"/>
                </a:lnTo>
                <a:lnTo>
                  <a:pt x="2197216" y="0"/>
                </a:lnTo>
                <a:lnTo>
                  <a:pt x="2197216" y="171382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8489787" y="3282712"/>
            <a:ext cx="8769513" cy="1859221"/>
          </a:xfrm>
          <a:prstGeom prst="rect">
            <a:avLst/>
          </a:prstGeom>
        </p:spPr>
        <p:txBody>
          <a:bodyPr lIns="0" tIns="0" rIns="0" bIns="0" rtlCol="0" anchor="t">
            <a:spAutoFit/>
          </a:bodyPr>
          <a:lstStyle/>
          <a:p>
            <a:pPr algn="l">
              <a:lnSpc>
                <a:spcPts val="15123"/>
              </a:lnSpc>
            </a:pPr>
            <a:r>
              <a:rPr lang="en-US" sz="10802">
                <a:solidFill>
                  <a:srgbClr val="245D09"/>
                </a:solidFill>
                <a:latin typeface="Lilita One"/>
                <a:ea typeface="Lilita One"/>
                <a:cs typeface="Lilita One"/>
                <a:sym typeface="Lilita One"/>
              </a:rPr>
              <a:t>CÁCH NHẶT</a:t>
            </a:r>
          </a:p>
        </p:txBody>
      </p:sp>
      <p:sp>
        <p:nvSpPr>
          <p:cNvPr id="8" name="TextBox 8"/>
          <p:cNvSpPr txBox="1"/>
          <p:nvPr/>
        </p:nvSpPr>
        <p:spPr>
          <a:xfrm>
            <a:off x="8535182" y="4924425"/>
            <a:ext cx="8724118" cy="1859221"/>
          </a:xfrm>
          <a:prstGeom prst="rect">
            <a:avLst/>
          </a:prstGeom>
        </p:spPr>
        <p:txBody>
          <a:bodyPr lIns="0" tIns="0" rIns="0" bIns="0" rtlCol="0" anchor="t">
            <a:spAutoFit/>
          </a:bodyPr>
          <a:lstStyle/>
          <a:p>
            <a:pPr algn="l">
              <a:lnSpc>
                <a:spcPts val="15123"/>
              </a:lnSpc>
            </a:pPr>
            <a:r>
              <a:rPr lang="en-US" sz="10802">
                <a:solidFill>
                  <a:srgbClr val="245D09"/>
                </a:solidFill>
                <a:latin typeface="Lilita One"/>
                <a:ea typeface="Lilita One"/>
                <a:cs typeface="Lilita One"/>
                <a:sym typeface="Lilita One"/>
              </a:rPr>
              <a:t>RAU MUỐNG</a:t>
            </a: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FF2"/>
        </a:solidFill>
        <a:effectLst/>
      </p:bgPr>
    </p:bg>
    <p:spTree>
      <p:nvGrpSpPr>
        <p:cNvPr id="1" name=""/>
        <p:cNvGrpSpPr/>
        <p:nvPr/>
      </p:nvGrpSpPr>
      <p:grpSpPr>
        <a:xfrm>
          <a:off x="0" y="0"/>
          <a:ext cx="0" cy="0"/>
          <a:chOff x="0" y="0"/>
          <a:chExt cx="0" cy="0"/>
        </a:xfrm>
      </p:grpSpPr>
      <p:sp>
        <p:nvSpPr>
          <p:cNvPr id="2" name="Freeform 2"/>
          <p:cNvSpPr/>
          <p:nvPr/>
        </p:nvSpPr>
        <p:spPr>
          <a:xfrm>
            <a:off x="-3911947" y="5828166"/>
            <a:ext cx="7780768" cy="6331600"/>
          </a:xfrm>
          <a:custGeom>
            <a:avLst/>
            <a:gdLst/>
            <a:ahLst/>
            <a:cxnLst/>
            <a:rect l="l" t="t" r="r" b="b"/>
            <a:pathLst>
              <a:path w="7780768" h="6331600">
                <a:moveTo>
                  <a:pt x="0" y="0"/>
                </a:moveTo>
                <a:lnTo>
                  <a:pt x="7780768" y="0"/>
                </a:lnTo>
                <a:lnTo>
                  <a:pt x="7780768" y="6331600"/>
                </a:lnTo>
                <a:lnTo>
                  <a:pt x="0" y="6331600"/>
                </a:lnTo>
                <a:lnTo>
                  <a:pt x="0" y="0"/>
                </a:lnTo>
                <a:close/>
              </a:path>
            </a:pathLst>
          </a:custGeom>
          <a:blipFill>
            <a:blip r:embed="rId2">
              <a:alphaModFix amt="21999"/>
            </a:blip>
            <a:stretch>
              <a:fillRect/>
            </a:stretch>
          </a:blipFill>
        </p:spPr>
      </p:sp>
      <p:sp>
        <p:nvSpPr>
          <p:cNvPr id="3" name="Freeform 3"/>
          <p:cNvSpPr/>
          <p:nvPr/>
        </p:nvSpPr>
        <p:spPr>
          <a:xfrm>
            <a:off x="13999643" y="-3041885"/>
            <a:ext cx="8576714" cy="6979301"/>
          </a:xfrm>
          <a:custGeom>
            <a:avLst/>
            <a:gdLst/>
            <a:ahLst/>
            <a:cxnLst/>
            <a:rect l="l" t="t" r="r" b="b"/>
            <a:pathLst>
              <a:path w="8576714" h="6979301">
                <a:moveTo>
                  <a:pt x="0" y="0"/>
                </a:moveTo>
                <a:lnTo>
                  <a:pt x="8576714" y="0"/>
                </a:lnTo>
                <a:lnTo>
                  <a:pt x="8576714" y="6979301"/>
                </a:lnTo>
                <a:lnTo>
                  <a:pt x="0" y="6979301"/>
                </a:lnTo>
                <a:lnTo>
                  <a:pt x="0" y="0"/>
                </a:lnTo>
                <a:close/>
              </a:path>
            </a:pathLst>
          </a:custGeom>
          <a:blipFill>
            <a:blip r:embed="rId2">
              <a:alphaModFix amt="21999"/>
            </a:blip>
            <a:stretch>
              <a:fillRect/>
            </a:stretch>
          </a:blipFill>
        </p:spPr>
      </p:sp>
      <p:sp>
        <p:nvSpPr>
          <p:cNvPr id="4" name="Freeform 4"/>
          <p:cNvSpPr/>
          <p:nvPr/>
        </p:nvSpPr>
        <p:spPr>
          <a:xfrm>
            <a:off x="-2287563" y="7279229"/>
            <a:ext cx="6441644" cy="5241888"/>
          </a:xfrm>
          <a:custGeom>
            <a:avLst/>
            <a:gdLst/>
            <a:ahLst/>
            <a:cxnLst/>
            <a:rect l="l" t="t" r="r" b="b"/>
            <a:pathLst>
              <a:path w="6441644" h="5241888">
                <a:moveTo>
                  <a:pt x="0" y="0"/>
                </a:moveTo>
                <a:lnTo>
                  <a:pt x="6441644" y="0"/>
                </a:lnTo>
                <a:lnTo>
                  <a:pt x="6441644" y="5241888"/>
                </a:lnTo>
                <a:lnTo>
                  <a:pt x="0" y="5241888"/>
                </a:lnTo>
                <a:lnTo>
                  <a:pt x="0" y="0"/>
                </a:lnTo>
                <a:close/>
              </a:path>
            </a:pathLst>
          </a:custGeom>
          <a:blipFill>
            <a:blip r:embed="rId2"/>
            <a:stretch>
              <a:fillRect/>
            </a:stretch>
          </a:blipFill>
        </p:spPr>
      </p:sp>
      <p:sp>
        <p:nvSpPr>
          <p:cNvPr id="5" name="Freeform 5"/>
          <p:cNvSpPr/>
          <p:nvPr/>
        </p:nvSpPr>
        <p:spPr>
          <a:xfrm>
            <a:off x="15020867" y="-912378"/>
            <a:ext cx="6534265" cy="5317258"/>
          </a:xfrm>
          <a:custGeom>
            <a:avLst/>
            <a:gdLst/>
            <a:ahLst/>
            <a:cxnLst/>
            <a:rect l="l" t="t" r="r" b="b"/>
            <a:pathLst>
              <a:path w="6534265" h="5317258">
                <a:moveTo>
                  <a:pt x="0" y="0"/>
                </a:moveTo>
                <a:lnTo>
                  <a:pt x="6534266" y="0"/>
                </a:lnTo>
                <a:lnTo>
                  <a:pt x="6534266" y="5317258"/>
                </a:lnTo>
                <a:lnTo>
                  <a:pt x="0" y="5317258"/>
                </a:lnTo>
                <a:lnTo>
                  <a:pt x="0" y="0"/>
                </a:lnTo>
                <a:close/>
              </a:path>
            </a:pathLst>
          </a:custGeom>
          <a:blipFill>
            <a:blip r:embed="rId2"/>
            <a:stretch>
              <a:fillRect/>
            </a:stretch>
          </a:blipFill>
        </p:spPr>
      </p:sp>
      <p:sp>
        <p:nvSpPr>
          <p:cNvPr id="6" name="Freeform 6"/>
          <p:cNvSpPr/>
          <p:nvPr/>
        </p:nvSpPr>
        <p:spPr>
          <a:xfrm>
            <a:off x="8957388" y="662705"/>
            <a:ext cx="6609610" cy="6616524"/>
          </a:xfrm>
          <a:custGeom>
            <a:avLst/>
            <a:gdLst/>
            <a:ahLst/>
            <a:cxnLst/>
            <a:rect l="l" t="t" r="r" b="b"/>
            <a:pathLst>
              <a:path w="6609610" h="6616524">
                <a:moveTo>
                  <a:pt x="0" y="0"/>
                </a:moveTo>
                <a:lnTo>
                  <a:pt x="6609610" y="0"/>
                </a:lnTo>
                <a:lnTo>
                  <a:pt x="6609610" y="6616524"/>
                </a:lnTo>
                <a:lnTo>
                  <a:pt x="0" y="6616524"/>
                </a:lnTo>
                <a:lnTo>
                  <a:pt x="0" y="0"/>
                </a:lnTo>
                <a:close/>
              </a:path>
            </a:pathLst>
          </a:custGeom>
          <a:blipFill>
            <a:blip r:embed="rId3"/>
            <a:stretch>
              <a:fillRect/>
            </a:stretch>
          </a:blipFill>
        </p:spPr>
      </p:sp>
      <p:sp>
        <p:nvSpPr>
          <p:cNvPr id="7" name="TextBox 7"/>
          <p:cNvSpPr txBox="1"/>
          <p:nvPr/>
        </p:nvSpPr>
        <p:spPr>
          <a:xfrm>
            <a:off x="1294951" y="276316"/>
            <a:ext cx="12875587" cy="1543050"/>
          </a:xfrm>
          <a:prstGeom prst="rect">
            <a:avLst/>
          </a:prstGeom>
        </p:spPr>
        <p:txBody>
          <a:bodyPr lIns="0" tIns="0" rIns="0" bIns="0" rtlCol="0" anchor="t">
            <a:spAutoFit/>
          </a:bodyPr>
          <a:lstStyle/>
          <a:p>
            <a:pPr algn="ctr">
              <a:lnSpc>
                <a:spcPts val="12599"/>
              </a:lnSpc>
            </a:pPr>
            <a:r>
              <a:rPr lang="en-US" sz="9000">
                <a:solidFill>
                  <a:srgbClr val="245D09"/>
                </a:solidFill>
                <a:latin typeface="Chonburi"/>
                <a:ea typeface="Chonburi"/>
                <a:cs typeface="Chonburi"/>
                <a:sym typeface="Chonburi"/>
              </a:rPr>
              <a:t>Thơ: Rau muống bè</a:t>
            </a:r>
          </a:p>
        </p:txBody>
      </p:sp>
      <p:sp>
        <p:nvSpPr>
          <p:cNvPr id="8" name="TextBox 8"/>
          <p:cNvSpPr txBox="1"/>
          <p:nvPr/>
        </p:nvSpPr>
        <p:spPr>
          <a:xfrm>
            <a:off x="739813" y="2057181"/>
            <a:ext cx="8217575" cy="3684270"/>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Muli"/>
                <a:ea typeface="Muli"/>
                <a:cs typeface="Muli"/>
                <a:sym typeface="Muli"/>
              </a:rPr>
              <a:t>Đêm qua có trận mưa rào</a:t>
            </a:r>
          </a:p>
          <a:p>
            <a:pPr algn="ctr">
              <a:lnSpc>
                <a:spcPts val="5880"/>
              </a:lnSpc>
              <a:spcBef>
                <a:spcPct val="0"/>
              </a:spcBef>
            </a:pPr>
            <a:r>
              <a:rPr lang="en-US" sz="4200">
                <a:solidFill>
                  <a:srgbClr val="000000"/>
                </a:solidFill>
                <a:latin typeface="Muli"/>
                <a:ea typeface="Muli"/>
                <a:cs typeface="Muli"/>
                <a:sym typeface="Muli"/>
              </a:rPr>
              <a:t>Cả bè rau muống ào ào vươn ra</a:t>
            </a:r>
          </a:p>
          <a:p>
            <a:pPr algn="ctr">
              <a:lnSpc>
                <a:spcPts val="5880"/>
              </a:lnSpc>
              <a:spcBef>
                <a:spcPct val="0"/>
              </a:spcBef>
            </a:pPr>
            <a:r>
              <a:rPr lang="en-US" sz="4200">
                <a:solidFill>
                  <a:srgbClr val="000000"/>
                </a:solidFill>
                <a:latin typeface="Muli"/>
                <a:ea typeface="Muli"/>
                <a:cs typeface="Muli"/>
                <a:sym typeface="Muli"/>
              </a:rPr>
              <a:t>Ngọn to ngon nhỏ nõn nà</a:t>
            </a:r>
          </a:p>
          <a:p>
            <a:pPr algn="ctr">
              <a:lnSpc>
                <a:spcPts val="5880"/>
              </a:lnSpc>
              <a:spcBef>
                <a:spcPct val="0"/>
              </a:spcBef>
            </a:pPr>
            <a:r>
              <a:rPr lang="en-US" sz="4200">
                <a:solidFill>
                  <a:srgbClr val="000000"/>
                </a:solidFill>
                <a:latin typeface="Muli"/>
                <a:ea typeface="Muli"/>
                <a:cs typeface="Muli"/>
                <a:sym typeface="Muli"/>
              </a:rPr>
              <a:t>Chỉ nhìn đã nghĩ đến cà với tương</a:t>
            </a:r>
          </a:p>
          <a:p>
            <a:pPr algn="ctr">
              <a:lnSpc>
                <a:spcPts val="5880"/>
              </a:lnSpc>
              <a:spcBef>
                <a:spcPct val="0"/>
              </a:spcBef>
            </a:pPr>
            <a:r>
              <a:rPr lang="en-US" sz="4200">
                <a:solidFill>
                  <a:srgbClr val="000000"/>
                </a:solidFill>
                <a:latin typeface="Muli"/>
                <a:ea typeface="Muli"/>
                <a:cs typeface="Muli"/>
                <a:sym typeface="Muli"/>
              </a:rPr>
              <a:t>Món ăn dân dã bình thường</a:t>
            </a:r>
          </a:p>
        </p:txBody>
      </p:sp>
      <p:sp>
        <p:nvSpPr>
          <p:cNvPr id="9" name="TextBox 9"/>
          <p:cNvSpPr txBox="1"/>
          <p:nvPr/>
        </p:nvSpPr>
        <p:spPr>
          <a:xfrm>
            <a:off x="7383899" y="5859780"/>
            <a:ext cx="9875401" cy="4427220"/>
          </a:xfrm>
          <a:prstGeom prst="rect">
            <a:avLst/>
          </a:prstGeom>
        </p:spPr>
        <p:txBody>
          <a:bodyPr lIns="0" tIns="0" rIns="0" bIns="0" rtlCol="0" anchor="t">
            <a:spAutoFit/>
          </a:bodyPr>
          <a:lstStyle/>
          <a:p>
            <a:pPr algn="ctr">
              <a:lnSpc>
                <a:spcPts val="5880"/>
              </a:lnSpc>
            </a:pPr>
            <a:r>
              <a:rPr lang="en-US" sz="4200">
                <a:solidFill>
                  <a:srgbClr val="000000"/>
                </a:solidFill>
                <a:latin typeface="Muli"/>
                <a:ea typeface="Muli"/>
                <a:cs typeface="Muli"/>
                <a:sym typeface="Muli"/>
              </a:rPr>
              <a:t>Bao đời gắn bó quê hương xóm làng</a:t>
            </a:r>
          </a:p>
          <a:p>
            <a:pPr algn="ctr">
              <a:lnSpc>
                <a:spcPts val="5880"/>
              </a:lnSpc>
            </a:pPr>
            <a:r>
              <a:rPr lang="en-US" sz="4200">
                <a:solidFill>
                  <a:srgbClr val="000000"/>
                </a:solidFill>
                <a:latin typeface="Muli"/>
                <a:ea typeface="Muli"/>
                <a:cs typeface="Muli"/>
                <a:sym typeface="Muli"/>
              </a:rPr>
              <a:t>Dù đi muôn nẻo dặm trường</a:t>
            </a:r>
          </a:p>
          <a:p>
            <a:pPr algn="ctr">
              <a:lnSpc>
                <a:spcPts val="5880"/>
              </a:lnSpc>
            </a:pPr>
            <a:r>
              <a:rPr lang="en-US" sz="4200">
                <a:solidFill>
                  <a:srgbClr val="000000"/>
                </a:solidFill>
                <a:latin typeface="Muli"/>
                <a:ea typeface="Muli"/>
                <a:cs typeface="Muli"/>
                <a:sym typeface="Muli"/>
              </a:rPr>
              <a:t>Bao năm xa cách còn thương nhớ về</a:t>
            </a:r>
          </a:p>
          <a:p>
            <a:pPr algn="ctr">
              <a:lnSpc>
                <a:spcPts val="5880"/>
              </a:lnSpc>
            </a:pPr>
            <a:r>
              <a:rPr lang="en-US" sz="4200">
                <a:solidFill>
                  <a:srgbClr val="000000"/>
                </a:solidFill>
                <a:latin typeface="Muli"/>
                <a:ea typeface="Muli"/>
                <a:cs typeface="Muli"/>
                <a:sym typeface="Muli"/>
              </a:rPr>
              <a:t>Nhớ làng, nhớ xóm nhớ quê</a:t>
            </a:r>
          </a:p>
          <a:p>
            <a:pPr algn="ctr">
              <a:lnSpc>
                <a:spcPts val="5880"/>
              </a:lnSpc>
            </a:pPr>
            <a:r>
              <a:rPr lang="en-US" sz="4200">
                <a:solidFill>
                  <a:srgbClr val="000000"/>
                </a:solidFill>
                <a:latin typeface="Muli"/>
                <a:ea typeface="Muli"/>
                <a:cs typeface="Muli"/>
                <a:sym typeface="Muli"/>
              </a:rPr>
              <a:t>Nhớ canh rau muống, chân quê một thời</a:t>
            </a:r>
          </a:p>
          <a:p>
            <a:pPr algn="ctr">
              <a:lnSpc>
                <a:spcPts val="5880"/>
              </a:lnSpc>
              <a:spcBef>
                <a:spcPct val="0"/>
              </a:spcBef>
            </a:pPr>
            <a:endParaRPr lang="en-US" sz="4200">
              <a:solidFill>
                <a:srgbClr val="000000"/>
              </a:solidFill>
              <a:latin typeface="Muli"/>
              <a:ea typeface="Muli"/>
              <a:cs typeface="Muli"/>
              <a:sym typeface="Mul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FF2"/>
        </a:solidFill>
        <a:effectLst/>
      </p:bgPr>
    </p:bg>
    <p:spTree>
      <p:nvGrpSpPr>
        <p:cNvPr id="1" name=""/>
        <p:cNvGrpSpPr/>
        <p:nvPr/>
      </p:nvGrpSpPr>
      <p:grpSpPr>
        <a:xfrm>
          <a:off x="0" y="0"/>
          <a:ext cx="0" cy="0"/>
          <a:chOff x="0" y="0"/>
          <a:chExt cx="0" cy="0"/>
        </a:xfrm>
      </p:grpSpPr>
      <p:sp>
        <p:nvSpPr>
          <p:cNvPr id="2" name="Freeform 2"/>
          <p:cNvSpPr/>
          <p:nvPr/>
        </p:nvSpPr>
        <p:spPr>
          <a:xfrm>
            <a:off x="-2090405" y="-792277"/>
            <a:ext cx="4484796" cy="4114800"/>
          </a:xfrm>
          <a:custGeom>
            <a:avLst/>
            <a:gdLst/>
            <a:ahLst/>
            <a:cxnLst/>
            <a:rect l="l" t="t" r="r" b="b"/>
            <a:pathLst>
              <a:path w="4484796" h="4114800">
                <a:moveTo>
                  <a:pt x="0" y="0"/>
                </a:moveTo>
                <a:lnTo>
                  <a:pt x="4484795" y="0"/>
                </a:lnTo>
                <a:lnTo>
                  <a:pt x="448479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16045602" y="7359164"/>
            <a:ext cx="4484796" cy="4114800"/>
          </a:xfrm>
          <a:custGeom>
            <a:avLst/>
            <a:gdLst/>
            <a:ahLst/>
            <a:cxnLst/>
            <a:rect l="l" t="t" r="r" b="b"/>
            <a:pathLst>
              <a:path w="4484796" h="4114800">
                <a:moveTo>
                  <a:pt x="0" y="4114800"/>
                </a:moveTo>
                <a:lnTo>
                  <a:pt x="4484796" y="4114800"/>
                </a:lnTo>
                <a:lnTo>
                  <a:pt x="4484796"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3103522" y="706078"/>
            <a:ext cx="13614564" cy="1543050"/>
          </a:xfrm>
          <a:prstGeom prst="rect">
            <a:avLst/>
          </a:prstGeom>
        </p:spPr>
        <p:txBody>
          <a:bodyPr lIns="0" tIns="0" rIns="0" bIns="0" rtlCol="0" anchor="t">
            <a:spAutoFit/>
          </a:bodyPr>
          <a:lstStyle/>
          <a:p>
            <a:pPr algn="ctr">
              <a:lnSpc>
                <a:spcPts val="12599"/>
              </a:lnSpc>
            </a:pPr>
            <a:r>
              <a:rPr lang="en-US" sz="9000">
                <a:solidFill>
                  <a:srgbClr val="245D09"/>
                </a:solidFill>
                <a:latin typeface="Chonburi"/>
                <a:ea typeface="Chonburi"/>
                <a:cs typeface="Chonburi"/>
                <a:sym typeface="Chonburi"/>
              </a:rPr>
              <a:t>Nhận biết rau muống</a:t>
            </a:r>
          </a:p>
        </p:txBody>
      </p:sp>
      <p:sp>
        <p:nvSpPr>
          <p:cNvPr id="5" name="Freeform 5"/>
          <p:cNvSpPr/>
          <p:nvPr/>
        </p:nvSpPr>
        <p:spPr>
          <a:xfrm rot="4673502">
            <a:off x="-1420368" y="1835819"/>
            <a:ext cx="8646789" cy="8655833"/>
          </a:xfrm>
          <a:custGeom>
            <a:avLst/>
            <a:gdLst/>
            <a:ahLst/>
            <a:cxnLst/>
            <a:rect l="l" t="t" r="r" b="b"/>
            <a:pathLst>
              <a:path w="8646789" h="8655833">
                <a:moveTo>
                  <a:pt x="0" y="0"/>
                </a:moveTo>
                <a:lnTo>
                  <a:pt x="8646789" y="0"/>
                </a:lnTo>
                <a:lnTo>
                  <a:pt x="8646789" y="8655833"/>
                </a:lnTo>
                <a:lnTo>
                  <a:pt x="0" y="8655833"/>
                </a:lnTo>
                <a:lnTo>
                  <a:pt x="0" y="0"/>
                </a:lnTo>
                <a:close/>
              </a:path>
            </a:pathLst>
          </a:custGeom>
          <a:blipFill>
            <a:blip r:embed="rId4"/>
            <a:stretch>
              <a:fillRect/>
            </a:stretch>
          </a:blipFill>
        </p:spPr>
      </p:sp>
      <p:sp>
        <p:nvSpPr>
          <p:cNvPr id="6" name="Freeform 6"/>
          <p:cNvSpPr/>
          <p:nvPr/>
        </p:nvSpPr>
        <p:spPr>
          <a:xfrm>
            <a:off x="3977953" y="3653396"/>
            <a:ext cx="2960136" cy="908401"/>
          </a:xfrm>
          <a:custGeom>
            <a:avLst/>
            <a:gdLst/>
            <a:ahLst/>
            <a:cxnLst/>
            <a:rect l="l" t="t" r="r" b="b"/>
            <a:pathLst>
              <a:path w="2960136" h="908401">
                <a:moveTo>
                  <a:pt x="0" y="0"/>
                </a:moveTo>
                <a:lnTo>
                  <a:pt x="2960136" y="0"/>
                </a:lnTo>
                <a:lnTo>
                  <a:pt x="2960136" y="908402"/>
                </a:lnTo>
                <a:lnTo>
                  <a:pt x="0" y="908402"/>
                </a:lnTo>
                <a:lnTo>
                  <a:pt x="0" y="0"/>
                </a:lnTo>
                <a:close/>
              </a:path>
            </a:pathLst>
          </a:custGeom>
          <a:blipFill>
            <a:blip r:embed="rId5"/>
            <a:stretch>
              <a:fillRect/>
            </a:stretch>
          </a:blipFill>
        </p:spPr>
      </p:sp>
      <p:sp>
        <p:nvSpPr>
          <p:cNvPr id="7" name="TextBox 7"/>
          <p:cNvSpPr txBox="1"/>
          <p:nvPr/>
        </p:nvSpPr>
        <p:spPr>
          <a:xfrm>
            <a:off x="9144000" y="3757888"/>
            <a:ext cx="4922639" cy="986917"/>
          </a:xfrm>
          <a:prstGeom prst="rect">
            <a:avLst/>
          </a:prstGeom>
        </p:spPr>
        <p:txBody>
          <a:bodyPr lIns="0" tIns="0" rIns="0" bIns="0" rtlCol="0" anchor="t">
            <a:spAutoFit/>
          </a:bodyPr>
          <a:lstStyle/>
          <a:p>
            <a:pPr marL="1245742" lvl="1" indent="-622871" algn="just">
              <a:lnSpc>
                <a:spcPts val="8077"/>
              </a:lnSpc>
              <a:buFont typeface="Arial"/>
              <a:buChar char="•"/>
            </a:pPr>
            <a:r>
              <a:rPr lang="en-US" sz="5769">
                <a:solidFill>
                  <a:srgbClr val="245D09"/>
                </a:solidFill>
                <a:latin typeface="Muli"/>
                <a:ea typeface="Muli"/>
                <a:cs typeface="Muli"/>
                <a:sym typeface="Muli"/>
              </a:rPr>
              <a:t>Thân rỗng </a:t>
            </a:r>
          </a:p>
        </p:txBody>
      </p:sp>
      <p:sp>
        <p:nvSpPr>
          <p:cNvPr id="8" name="TextBox 8"/>
          <p:cNvSpPr txBox="1"/>
          <p:nvPr/>
        </p:nvSpPr>
        <p:spPr>
          <a:xfrm>
            <a:off x="9144000" y="5561563"/>
            <a:ext cx="8678109" cy="2006087"/>
          </a:xfrm>
          <a:prstGeom prst="rect">
            <a:avLst/>
          </a:prstGeom>
        </p:spPr>
        <p:txBody>
          <a:bodyPr lIns="0" tIns="0" rIns="0" bIns="0" rtlCol="0" anchor="t">
            <a:spAutoFit/>
          </a:bodyPr>
          <a:lstStyle/>
          <a:p>
            <a:pPr marL="1245783" lvl="1" indent="-622891" algn="just">
              <a:lnSpc>
                <a:spcPts val="8078"/>
              </a:lnSpc>
              <a:buFont typeface="Arial"/>
              <a:buChar char="•"/>
            </a:pPr>
            <a:r>
              <a:rPr lang="en-US" sz="5770">
                <a:solidFill>
                  <a:srgbClr val="245D09"/>
                </a:solidFill>
                <a:latin typeface="Muli"/>
                <a:ea typeface="Muli"/>
                <a:cs typeface="Muli"/>
                <a:sym typeface="Muli"/>
              </a:rPr>
              <a:t>Lá hình ba cạnh, </a:t>
            </a:r>
          </a:p>
          <a:p>
            <a:pPr algn="just">
              <a:lnSpc>
                <a:spcPts val="8078"/>
              </a:lnSpc>
            </a:pPr>
            <a:r>
              <a:rPr lang="en-US" sz="5770">
                <a:solidFill>
                  <a:srgbClr val="245D09"/>
                </a:solidFill>
                <a:latin typeface="Muli"/>
                <a:ea typeface="Muli"/>
                <a:cs typeface="Muli"/>
                <a:sym typeface="Muli"/>
              </a:rPr>
              <a:t>      đầu nhọn/hẹp và dài. </a:t>
            </a:r>
          </a:p>
        </p:txBody>
      </p:sp>
      <p:sp>
        <p:nvSpPr>
          <p:cNvPr id="9" name="TextBox 9"/>
          <p:cNvSpPr txBox="1"/>
          <p:nvPr/>
        </p:nvSpPr>
        <p:spPr>
          <a:xfrm>
            <a:off x="5670460" y="3096853"/>
            <a:ext cx="2535257" cy="1464945"/>
          </a:xfrm>
          <a:prstGeom prst="rect">
            <a:avLst/>
          </a:prstGeom>
        </p:spPr>
        <p:txBody>
          <a:bodyPr lIns="0" tIns="0" rIns="0" bIns="0" rtlCol="0" anchor="t">
            <a:spAutoFit/>
          </a:bodyPr>
          <a:lstStyle/>
          <a:p>
            <a:pPr algn="just">
              <a:lnSpc>
                <a:spcPts val="5880"/>
              </a:lnSpc>
            </a:pPr>
            <a:r>
              <a:rPr lang="en-US" sz="4200">
                <a:solidFill>
                  <a:srgbClr val="245D09"/>
                </a:solidFill>
                <a:latin typeface="Chonburi"/>
                <a:ea typeface="Chonburi"/>
                <a:cs typeface="Chonburi"/>
                <a:sym typeface="Chonburi"/>
              </a:rPr>
              <a:t>Phần lá: Ăn được</a:t>
            </a:r>
          </a:p>
        </p:txBody>
      </p:sp>
      <p:sp>
        <p:nvSpPr>
          <p:cNvPr id="10" name="Freeform 10"/>
          <p:cNvSpPr/>
          <p:nvPr/>
        </p:nvSpPr>
        <p:spPr>
          <a:xfrm>
            <a:off x="3383904" y="8508163"/>
            <a:ext cx="2960136" cy="908401"/>
          </a:xfrm>
          <a:custGeom>
            <a:avLst/>
            <a:gdLst/>
            <a:ahLst/>
            <a:cxnLst/>
            <a:rect l="l" t="t" r="r" b="b"/>
            <a:pathLst>
              <a:path w="2960136" h="908401">
                <a:moveTo>
                  <a:pt x="0" y="0"/>
                </a:moveTo>
                <a:lnTo>
                  <a:pt x="2960136" y="0"/>
                </a:lnTo>
                <a:lnTo>
                  <a:pt x="2960136" y="908401"/>
                </a:lnTo>
                <a:lnTo>
                  <a:pt x="0" y="908401"/>
                </a:lnTo>
                <a:lnTo>
                  <a:pt x="0" y="0"/>
                </a:lnTo>
                <a:close/>
              </a:path>
            </a:pathLst>
          </a:custGeom>
          <a:blipFill>
            <a:blip r:embed="rId5"/>
            <a:stretch>
              <a:fillRect/>
            </a:stretch>
          </a:blipFill>
        </p:spPr>
      </p:sp>
      <p:sp>
        <p:nvSpPr>
          <p:cNvPr id="11" name="TextBox 11"/>
          <p:cNvSpPr txBox="1"/>
          <p:nvPr/>
        </p:nvSpPr>
        <p:spPr>
          <a:xfrm>
            <a:off x="5229505" y="7793355"/>
            <a:ext cx="4681298" cy="1464945"/>
          </a:xfrm>
          <a:prstGeom prst="rect">
            <a:avLst/>
          </a:prstGeom>
        </p:spPr>
        <p:txBody>
          <a:bodyPr lIns="0" tIns="0" rIns="0" bIns="0" rtlCol="0" anchor="t">
            <a:spAutoFit/>
          </a:bodyPr>
          <a:lstStyle/>
          <a:p>
            <a:pPr algn="l">
              <a:lnSpc>
                <a:spcPts val="5880"/>
              </a:lnSpc>
            </a:pPr>
            <a:r>
              <a:rPr lang="en-US" sz="4200">
                <a:solidFill>
                  <a:srgbClr val="245D09"/>
                </a:solidFill>
                <a:latin typeface="Chonburi"/>
                <a:ea typeface="Chonburi"/>
                <a:cs typeface="Chonburi"/>
                <a:sym typeface="Chonburi"/>
              </a:rPr>
              <a:t>Phần cuống: Không ăn được</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FFDC"/>
        </a:solidFill>
        <a:effectLst/>
      </p:bgPr>
    </p:bg>
    <p:spTree>
      <p:nvGrpSpPr>
        <p:cNvPr id="1" name=""/>
        <p:cNvGrpSpPr/>
        <p:nvPr/>
      </p:nvGrpSpPr>
      <p:grpSpPr>
        <a:xfrm>
          <a:off x="0" y="0"/>
          <a:ext cx="0" cy="0"/>
          <a:chOff x="0" y="0"/>
          <a:chExt cx="0" cy="0"/>
        </a:xfrm>
      </p:grpSpPr>
      <p:sp>
        <p:nvSpPr>
          <p:cNvPr id="2" name="TextBox 2"/>
          <p:cNvSpPr txBox="1"/>
          <p:nvPr/>
        </p:nvSpPr>
        <p:spPr>
          <a:xfrm>
            <a:off x="1565210" y="736341"/>
            <a:ext cx="15927289" cy="1295400"/>
          </a:xfrm>
          <a:prstGeom prst="rect">
            <a:avLst/>
          </a:prstGeom>
        </p:spPr>
        <p:txBody>
          <a:bodyPr lIns="0" tIns="0" rIns="0" bIns="0" rtlCol="0" anchor="t">
            <a:spAutoFit/>
          </a:bodyPr>
          <a:lstStyle/>
          <a:p>
            <a:pPr algn="ctr">
              <a:lnSpc>
                <a:spcPts val="10500"/>
              </a:lnSpc>
            </a:pPr>
            <a:r>
              <a:rPr lang="en-US" sz="7500">
                <a:solidFill>
                  <a:srgbClr val="245D09"/>
                </a:solidFill>
                <a:latin typeface="Chonburi"/>
                <a:ea typeface="Chonburi"/>
                <a:cs typeface="Chonburi"/>
                <a:sym typeface="Chonburi"/>
              </a:rPr>
              <a:t>Hướng dẫn nhặt rau muống:</a:t>
            </a:r>
          </a:p>
        </p:txBody>
      </p:sp>
      <p:sp>
        <p:nvSpPr>
          <p:cNvPr id="3" name="Freeform 3"/>
          <p:cNvSpPr/>
          <p:nvPr/>
        </p:nvSpPr>
        <p:spPr>
          <a:xfrm rot="1823889" flipH="1">
            <a:off x="-748620" y="8680508"/>
            <a:ext cx="2982337" cy="1573183"/>
          </a:xfrm>
          <a:custGeom>
            <a:avLst/>
            <a:gdLst/>
            <a:ahLst/>
            <a:cxnLst/>
            <a:rect l="l" t="t" r="r" b="b"/>
            <a:pathLst>
              <a:path w="2982337" h="1573183">
                <a:moveTo>
                  <a:pt x="2982338" y="0"/>
                </a:moveTo>
                <a:lnTo>
                  <a:pt x="0" y="0"/>
                </a:lnTo>
                <a:lnTo>
                  <a:pt x="0" y="1573183"/>
                </a:lnTo>
                <a:lnTo>
                  <a:pt x="2982338" y="1573183"/>
                </a:lnTo>
                <a:lnTo>
                  <a:pt x="298233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1958658" y="-805750"/>
            <a:ext cx="11468314" cy="11468314"/>
          </a:xfrm>
          <a:custGeom>
            <a:avLst/>
            <a:gdLst/>
            <a:ahLst/>
            <a:cxnLst/>
            <a:rect l="l" t="t" r="r" b="b"/>
            <a:pathLst>
              <a:path w="11468314" h="11468314">
                <a:moveTo>
                  <a:pt x="11468313" y="0"/>
                </a:moveTo>
                <a:lnTo>
                  <a:pt x="0" y="0"/>
                </a:lnTo>
                <a:lnTo>
                  <a:pt x="0" y="11468313"/>
                </a:lnTo>
                <a:lnTo>
                  <a:pt x="11468313" y="11468313"/>
                </a:lnTo>
                <a:lnTo>
                  <a:pt x="114683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7663668">
            <a:off x="14726980" y="5983370"/>
            <a:ext cx="10291528" cy="10356255"/>
          </a:xfrm>
          <a:custGeom>
            <a:avLst/>
            <a:gdLst/>
            <a:ahLst/>
            <a:cxnLst/>
            <a:rect l="l" t="t" r="r" b="b"/>
            <a:pathLst>
              <a:path w="10291528" h="10356255">
                <a:moveTo>
                  <a:pt x="0" y="0"/>
                </a:moveTo>
                <a:lnTo>
                  <a:pt x="10291528" y="0"/>
                </a:lnTo>
                <a:lnTo>
                  <a:pt x="10291528" y="10356255"/>
                </a:lnTo>
                <a:lnTo>
                  <a:pt x="0" y="10356255"/>
                </a:lnTo>
                <a:lnTo>
                  <a:pt x="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028700" y="2811910"/>
            <a:ext cx="7303126" cy="4108008"/>
          </a:xfrm>
          <a:custGeom>
            <a:avLst/>
            <a:gdLst/>
            <a:ahLst/>
            <a:cxnLst/>
            <a:rect l="l" t="t" r="r" b="b"/>
            <a:pathLst>
              <a:path w="7303126" h="4108008">
                <a:moveTo>
                  <a:pt x="0" y="0"/>
                </a:moveTo>
                <a:lnTo>
                  <a:pt x="7303126" y="0"/>
                </a:lnTo>
                <a:lnTo>
                  <a:pt x="7303126" y="4108009"/>
                </a:lnTo>
                <a:lnTo>
                  <a:pt x="0" y="4108009"/>
                </a:lnTo>
                <a:lnTo>
                  <a:pt x="0" y="0"/>
                </a:lnTo>
                <a:close/>
              </a:path>
            </a:pathLst>
          </a:custGeom>
          <a:blipFill>
            <a:blip r:embed="rId8"/>
            <a:stretch>
              <a:fillRect/>
            </a:stretch>
          </a:blipFill>
        </p:spPr>
      </p:sp>
      <p:sp>
        <p:nvSpPr>
          <p:cNvPr id="7" name="Freeform 7"/>
          <p:cNvSpPr/>
          <p:nvPr/>
        </p:nvSpPr>
        <p:spPr>
          <a:xfrm>
            <a:off x="9327660" y="2874402"/>
            <a:ext cx="7175337" cy="4108008"/>
          </a:xfrm>
          <a:custGeom>
            <a:avLst/>
            <a:gdLst/>
            <a:ahLst/>
            <a:cxnLst/>
            <a:rect l="l" t="t" r="r" b="b"/>
            <a:pathLst>
              <a:path w="7175337" h="4108008">
                <a:moveTo>
                  <a:pt x="0" y="0"/>
                </a:moveTo>
                <a:lnTo>
                  <a:pt x="7175338" y="0"/>
                </a:lnTo>
                <a:lnTo>
                  <a:pt x="7175338" y="4108009"/>
                </a:lnTo>
                <a:lnTo>
                  <a:pt x="0" y="4108009"/>
                </a:lnTo>
                <a:lnTo>
                  <a:pt x="0" y="0"/>
                </a:lnTo>
                <a:close/>
              </a:path>
            </a:pathLst>
          </a:custGeom>
          <a:blipFill>
            <a:blip r:embed="rId9"/>
            <a:stretch>
              <a:fillRect l="-9405" r="-9405"/>
            </a:stretch>
          </a:blipFill>
        </p:spPr>
      </p:sp>
      <p:sp>
        <p:nvSpPr>
          <p:cNvPr id="8" name="TextBox 8"/>
          <p:cNvSpPr txBox="1"/>
          <p:nvPr/>
        </p:nvSpPr>
        <p:spPr>
          <a:xfrm>
            <a:off x="1028700" y="7623888"/>
            <a:ext cx="14606252" cy="1953030"/>
          </a:xfrm>
          <a:prstGeom prst="rect">
            <a:avLst/>
          </a:prstGeom>
        </p:spPr>
        <p:txBody>
          <a:bodyPr lIns="0" tIns="0" rIns="0" bIns="0" rtlCol="0" anchor="t">
            <a:spAutoFit/>
          </a:bodyPr>
          <a:lstStyle/>
          <a:p>
            <a:pPr algn="ctr">
              <a:lnSpc>
                <a:spcPts val="5227"/>
              </a:lnSpc>
              <a:spcBef>
                <a:spcPct val="0"/>
              </a:spcBef>
            </a:pPr>
            <a:r>
              <a:rPr lang="en-US" sz="3734">
                <a:solidFill>
                  <a:srgbClr val="245D09"/>
                </a:solidFill>
                <a:latin typeface="Muli"/>
                <a:ea typeface="Muli"/>
                <a:cs typeface="Muli"/>
                <a:sym typeface="Muli"/>
              </a:rPr>
              <a:t>Đầu tiên tay phải các con cầm cọng rau, tay trái sử dụng sự khéo léo của các ngón tay đặc biệt là phần móng tay ngắt đi những phần lá vàng, già và bị sâu 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FFDC"/>
        </a:solidFill>
        <a:effectLst/>
      </p:bgPr>
    </p:bg>
    <p:spTree>
      <p:nvGrpSpPr>
        <p:cNvPr id="1" name=""/>
        <p:cNvGrpSpPr/>
        <p:nvPr/>
      </p:nvGrpSpPr>
      <p:grpSpPr>
        <a:xfrm>
          <a:off x="0" y="0"/>
          <a:ext cx="0" cy="0"/>
          <a:chOff x="0" y="0"/>
          <a:chExt cx="0" cy="0"/>
        </a:xfrm>
      </p:grpSpPr>
      <p:sp>
        <p:nvSpPr>
          <p:cNvPr id="2" name="TextBox 2"/>
          <p:cNvSpPr txBox="1"/>
          <p:nvPr/>
        </p:nvSpPr>
        <p:spPr>
          <a:xfrm>
            <a:off x="1565210" y="736341"/>
            <a:ext cx="15927289" cy="1295400"/>
          </a:xfrm>
          <a:prstGeom prst="rect">
            <a:avLst/>
          </a:prstGeom>
        </p:spPr>
        <p:txBody>
          <a:bodyPr lIns="0" tIns="0" rIns="0" bIns="0" rtlCol="0" anchor="t">
            <a:spAutoFit/>
          </a:bodyPr>
          <a:lstStyle/>
          <a:p>
            <a:pPr algn="ctr">
              <a:lnSpc>
                <a:spcPts val="10500"/>
              </a:lnSpc>
            </a:pPr>
            <a:r>
              <a:rPr lang="en-US" sz="7500">
                <a:solidFill>
                  <a:srgbClr val="245D09"/>
                </a:solidFill>
                <a:latin typeface="Chonburi"/>
                <a:ea typeface="Chonburi"/>
                <a:cs typeface="Chonburi"/>
                <a:sym typeface="Chonburi"/>
              </a:rPr>
              <a:t>Hướng dẫn nhặt rau muống:</a:t>
            </a:r>
          </a:p>
        </p:txBody>
      </p:sp>
      <p:sp>
        <p:nvSpPr>
          <p:cNvPr id="3" name="Freeform 3"/>
          <p:cNvSpPr/>
          <p:nvPr/>
        </p:nvSpPr>
        <p:spPr>
          <a:xfrm rot="1823889" flipH="1">
            <a:off x="-748620" y="8680508"/>
            <a:ext cx="2982337" cy="1573183"/>
          </a:xfrm>
          <a:custGeom>
            <a:avLst/>
            <a:gdLst/>
            <a:ahLst/>
            <a:cxnLst/>
            <a:rect l="l" t="t" r="r" b="b"/>
            <a:pathLst>
              <a:path w="2982337" h="1573183">
                <a:moveTo>
                  <a:pt x="2982338" y="0"/>
                </a:moveTo>
                <a:lnTo>
                  <a:pt x="0" y="0"/>
                </a:lnTo>
                <a:lnTo>
                  <a:pt x="0" y="1573183"/>
                </a:lnTo>
                <a:lnTo>
                  <a:pt x="2982338" y="1573183"/>
                </a:lnTo>
                <a:lnTo>
                  <a:pt x="298233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915045" y="-805750"/>
            <a:ext cx="11468314" cy="11468314"/>
          </a:xfrm>
          <a:custGeom>
            <a:avLst/>
            <a:gdLst/>
            <a:ahLst/>
            <a:cxnLst/>
            <a:rect l="l" t="t" r="r" b="b"/>
            <a:pathLst>
              <a:path w="11468314" h="11468314">
                <a:moveTo>
                  <a:pt x="11468314" y="0"/>
                </a:moveTo>
                <a:lnTo>
                  <a:pt x="0" y="0"/>
                </a:lnTo>
                <a:lnTo>
                  <a:pt x="0" y="11468313"/>
                </a:lnTo>
                <a:lnTo>
                  <a:pt x="11468314" y="11468313"/>
                </a:lnTo>
                <a:lnTo>
                  <a:pt x="114683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7663668">
            <a:off x="14726980" y="5983370"/>
            <a:ext cx="10291528" cy="10356255"/>
          </a:xfrm>
          <a:custGeom>
            <a:avLst/>
            <a:gdLst/>
            <a:ahLst/>
            <a:cxnLst/>
            <a:rect l="l" t="t" r="r" b="b"/>
            <a:pathLst>
              <a:path w="10291528" h="10356255">
                <a:moveTo>
                  <a:pt x="0" y="0"/>
                </a:moveTo>
                <a:lnTo>
                  <a:pt x="10291528" y="0"/>
                </a:lnTo>
                <a:lnTo>
                  <a:pt x="10291528" y="10356255"/>
                </a:lnTo>
                <a:lnTo>
                  <a:pt x="0" y="10356255"/>
                </a:lnTo>
                <a:lnTo>
                  <a:pt x="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308618" y="3266608"/>
            <a:ext cx="6583106" cy="3323597"/>
          </a:xfrm>
          <a:custGeom>
            <a:avLst/>
            <a:gdLst/>
            <a:ahLst/>
            <a:cxnLst/>
            <a:rect l="l" t="t" r="r" b="b"/>
            <a:pathLst>
              <a:path w="6583106" h="3323597">
                <a:moveTo>
                  <a:pt x="0" y="0"/>
                </a:moveTo>
                <a:lnTo>
                  <a:pt x="6583107" y="0"/>
                </a:lnTo>
                <a:lnTo>
                  <a:pt x="6583107" y="3323597"/>
                </a:lnTo>
                <a:lnTo>
                  <a:pt x="0" y="3323597"/>
                </a:lnTo>
                <a:lnTo>
                  <a:pt x="0" y="0"/>
                </a:lnTo>
                <a:close/>
              </a:path>
            </a:pathLst>
          </a:custGeom>
          <a:blipFill>
            <a:blip r:embed="rId8"/>
            <a:stretch>
              <a:fillRect l="-2583" r="-2583"/>
            </a:stretch>
          </a:blipFill>
        </p:spPr>
      </p:sp>
      <p:sp>
        <p:nvSpPr>
          <p:cNvPr id="7" name="Freeform 7"/>
          <p:cNvSpPr/>
          <p:nvPr/>
        </p:nvSpPr>
        <p:spPr>
          <a:xfrm>
            <a:off x="9421527" y="3288083"/>
            <a:ext cx="6413899" cy="3302122"/>
          </a:xfrm>
          <a:custGeom>
            <a:avLst/>
            <a:gdLst/>
            <a:ahLst/>
            <a:cxnLst/>
            <a:rect l="l" t="t" r="r" b="b"/>
            <a:pathLst>
              <a:path w="6413899" h="3302122">
                <a:moveTo>
                  <a:pt x="0" y="0"/>
                </a:moveTo>
                <a:lnTo>
                  <a:pt x="6413898" y="0"/>
                </a:lnTo>
                <a:lnTo>
                  <a:pt x="6413898" y="3302122"/>
                </a:lnTo>
                <a:lnTo>
                  <a:pt x="0" y="3302122"/>
                </a:lnTo>
                <a:lnTo>
                  <a:pt x="0" y="0"/>
                </a:lnTo>
                <a:close/>
              </a:path>
            </a:pathLst>
          </a:custGeom>
          <a:blipFill>
            <a:blip r:embed="rId9"/>
            <a:stretch>
              <a:fillRect r="-4843"/>
            </a:stretch>
          </a:blipFill>
        </p:spPr>
      </p:sp>
      <p:sp>
        <p:nvSpPr>
          <p:cNvPr id="8" name="TextBox 8"/>
          <p:cNvSpPr txBox="1"/>
          <p:nvPr/>
        </p:nvSpPr>
        <p:spPr>
          <a:xfrm>
            <a:off x="742549" y="7600561"/>
            <a:ext cx="14606252" cy="1295805"/>
          </a:xfrm>
          <a:prstGeom prst="rect">
            <a:avLst/>
          </a:prstGeom>
        </p:spPr>
        <p:txBody>
          <a:bodyPr lIns="0" tIns="0" rIns="0" bIns="0" rtlCol="0" anchor="t">
            <a:spAutoFit/>
          </a:bodyPr>
          <a:lstStyle/>
          <a:p>
            <a:pPr algn="ctr">
              <a:lnSpc>
                <a:spcPts val="5227"/>
              </a:lnSpc>
              <a:spcBef>
                <a:spcPct val="0"/>
              </a:spcBef>
            </a:pPr>
            <a:r>
              <a:rPr lang="en-US" sz="3734">
                <a:solidFill>
                  <a:srgbClr val="245D09"/>
                </a:solidFill>
                <a:latin typeface="Muli"/>
                <a:ea typeface="Muli"/>
                <a:cs typeface="Muli"/>
                <a:sym typeface="Muli"/>
              </a:rPr>
              <a:t>Sau đó ngắt lấy phần ngọn non, để vào rổ, còn phần gốc và lá già để vào một rổ khác.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FF2"/>
        </a:solidFill>
        <a:effectLst/>
      </p:bgPr>
    </p:bg>
    <p:spTree>
      <p:nvGrpSpPr>
        <p:cNvPr id="1" name=""/>
        <p:cNvGrpSpPr/>
        <p:nvPr/>
      </p:nvGrpSpPr>
      <p:grpSpPr>
        <a:xfrm>
          <a:off x="0" y="0"/>
          <a:ext cx="0" cy="0"/>
          <a:chOff x="0" y="0"/>
          <a:chExt cx="0" cy="0"/>
        </a:xfrm>
      </p:grpSpPr>
      <p:sp>
        <p:nvSpPr>
          <p:cNvPr id="2" name="Freeform 2"/>
          <p:cNvSpPr/>
          <p:nvPr/>
        </p:nvSpPr>
        <p:spPr>
          <a:xfrm>
            <a:off x="2003349" y="5621087"/>
            <a:ext cx="14281302" cy="8229600"/>
          </a:xfrm>
          <a:custGeom>
            <a:avLst/>
            <a:gdLst/>
            <a:ahLst/>
            <a:cxnLst/>
            <a:rect l="l" t="t" r="r" b="b"/>
            <a:pathLst>
              <a:path w="14281302" h="8229600">
                <a:moveTo>
                  <a:pt x="0" y="0"/>
                </a:moveTo>
                <a:lnTo>
                  <a:pt x="14281302" y="0"/>
                </a:lnTo>
                <a:lnTo>
                  <a:pt x="14281302" y="8229600"/>
                </a:lnTo>
                <a:lnTo>
                  <a:pt x="0" y="8229600"/>
                </a:lnTo>
                <a:lnTo>
                  <a:pt x="0" y="0"/>
                </a:lnTo>
                <a:close/>
              </a:path>
            </a:pathLst>
          </a:custGeom>
          <a:blipFill>
            <a:blip r:embed="rId2"/>
            <a:stretch>
              <a:fillRect/>
            </a:stretch>
          </a:blipFill>
        </p:spPr>
      </p:sp>
      <p:sp>
        <p:nvSpPr>
          <p:cNvPr id="3" name="TextBox 3"/>
          <p:cNvSpPr txBox="1"/>
          <p:nvPr/>
        </p:nvSpPr>
        <p:spPr>
          <a:xfrm>
            <a:off x="2003349" y="1897003"/>
            <a:ext cx="13884956" cy="3479801"/>
          </a:xfrm>
          <a:prstGeom prst="rect">
            <a:avLst/>
          </a:prstGeom>
        </p:spPr>
        <p:txBody>
          <a:bodyPr lIns="0" tIns="0" rIns="0" bIns="0" rtlCol="0" anchor="t">
            <a:spAutoFit/>
          </a:bodyPr>
          <a:lstStyle/>
          <a:p>
            <a:pPr algn="ctr">
              <a:lnSpc>
                <a:spcPts val="13999"/>
              </a:lnSpc>
            </a:pPr>
            <a:r>
              <a:rPr lang="en-US" sz="9999">
                <a:solidFill>
                  <a:srgbClr val="245D09"/>
                </a:solidFill>
                <a:latin typeface="Baloo"/>
                <a:ea typeface="Baloo"/>
                <a:cs typeface="Baloo"/>
                <a:sym typeface="Baloo"/>
              </a:rPr>
              <a:t>Hẹn gặp lại các bé ở các hoạt động tiếp theo!</a:t>
            </a:r>
          </a:p>
        </p:txBody>
      </p:sp>
      <p:sp>
        <p:nvSpPr>
          <p:cNvPr id="4" name="TextBox 4"/>
          <p:cNvSpPr txBox="1"/>
          <p:nvPr/>
        </p:nvSpPr>
        <p:spPr>
          <a:xfrm>
            <a:off x="5792875" y="9182100"/>
            <a:ext cx="6702251" cy="679450"/>
          </a:xfrm>
          <a:prstGeom prst="rect">
            <a:avLst/>
          </a:prstGeom>
        </p:spPr>
        <p:txBody>
          <a:bodyPr lIns="0" tIns="0" rIns="0" bIns="0" rtlCol="0" anchor="t">
            <a:spAutoFit/>
          </a:bodyPr>
          <a:lstStyle/>
          <a:p>
            <a:pPr algn="ctr">
              <a:lnSpc>
                <a:spcPts val="5599"/>
              </a:lnSpc>
            </a:pPr>
            <a:endParaRPr lang="en-US" sz="3999" dirty="0">
              <a:solidFill>
                <a:srgbClr val="F8FFF2"/>
              </a:solidFill>
              <a:latin typeface="Mali"/>
              <a:ea typeface="Mali"/>
              <a:cs typeface="Mali"/>
              <a:sym typeface="Mali"/>
            </a:endParaRPr>
          </a:p>
        </p:txBody>
      </p:sp>
      <p:sp>
        <p:nvSpPr>
          <p:cNvPr id="5" name="Freeform 5"/>
          <p:cNvSpPr/>
          <p:nvPr/>
        </p:nvSpPr>
        <p:spPr>
          <a:xfrm flipH="1">
            <a:off x="11958658" y="-805750"/>
            <a:ext cx="11468314" cy="11468314"/>
          </a:xfrm>
          <a:custGeom>
            <a:avLst/>
            <a:gdLst/>
            <a:ahLst/>
            <a:cxnLst/>
            <a:rect l="l" t="t" r="r" b="b"/>
            <a:pathLst>
              <a:path w="11468314" h="11468314">
                <a:moveTo>
                  <a:pt x="11468313" y="0"/>
                </a:moveTo>
                <a:lnTo>
                  <a:pt x="0" y="0"/>
                </a:lnTo>
                <a:lnTo>
                  <a:pt x="0" y="11468313"/>
                </a:lnTo>
                <a:lnTo>
                  <a:pt x="11468313" y="11468313"/>
                </a:lnTo>
                <a:lnTo>
                  <a:pt x="11468313"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197</Words>
  <Application>Microsoft Office PowerPoint</Application>
  <PresentationFormat>Custom</PresentationFormat>
  <Paragraphs>24</Paragraphs>
  <Slides>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Calibri</vt:lpstr>
      <vt:lpstr>Baloo</vt:lpstr>
      <vt:lpstr>Chonburi</vt:lpstr>
      <vt:lpstr>Mali</vt:lpstr>
      <vt:lpstr>Lilita One</vt:lpstr>
      <vt:lpstr>Arial</vt:lpstr>
      <vt:lpstr>Muli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Kỹ năng sống: Cách nhặt rau muống</dc:title>
  <dc:creator>NHAN</dc:creator>
  <cp:lastModifiedBy>WINDOWS 10 PRO</cp:lastModifiedBy>
  <cp:revision>2</cp:revision>
  <dcterms:created xsi:type="dcterms:W3CDTF">2006-08-16T00:00:00Z</dcterms:created>
  <dcterms:modified xsi:type="dcterms:W3CDTF">2025-01-20T12:08:41Z</dcterms:modified>
  <dc:identifier>DAGOgXJbtXs</dc:identifier>
</cp:coreProperties>
</file>