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7" r:id="rId8"/>
    <p:sldId id="262" r:id="rId9"/>
    <p:sldId id="268" r:id="rId10"/>
    <p:sldId id="2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67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59216"/>
            <a:ext cx="6528447" cy="919797"/>
          </a:xfrm>
        </p:spPr>
        <p:txBody>
          <a:bodyPr>
            <a:normAutofit/>
          </a:bodyPr>
          <a:lstStyle/>
          <a:p>
            <a:r>
              <a:rPr lang="en-US" sz="2000" b="1" dirty="0" smtClean="0">
                <a:solidFill>
                  <a:srgbClr val="7030A0"/>
                </a:solidFill>
                <a:latin typeface="Times New Roman" panose="02020603050405020304" pitchFamily="18" charset="0"/>
                <a:cs typeface="Times New Roman" panose="02020603050405020304" pitchFamily="18" charset="0"/>
              </a:rPr>
              <a:t>ỦY BAN NHÂN DÂN </a:t>
            </a:r>
            <a:r>
              <a:rPr lang="vi-VN" sz="2000" b="1" dirty="0" smtClean="0">
                <a:solidFill>
                  <a:srgbClr val="7030A0"/>
                </a:solidFill>
              </a:rPr>
              <a:t>QUẬN </a:t>
            </a:r>
            <a:r>
              <a:rPr lang="vi-VN" sz="2000" b="1" dirty="0" smtClean="0">
                <a:solidFill>
                  <a:srgbClr val="7030A0"/>
                </a:solidFill>
              </a:rPr>
              <a:t>LONG BIÊN</a:t>
            </a:r>
            <a:br>
              <a:rPr lang="vi-VN" sz="2000" b="1" dirty="0" smtClean="0">
                <a:solidFill>
                  <a:srgbClr val="7030A0"/>
                </a:solidFill>
              </a:rPr>
            </a:br>
            <a:r>
              <a:rPr lang="vi-VN" sz="2000" b="1" dirty="0" smtClean="0">
                <a:solidFill>
                  <a:srgbClr val="7030A0"/>
                </a:solidFill>
              </a:rPr>
              <a:t>TRƯỜNG MẦM NON </a:t>
            </a:r>
            <a:r>
              <a:rPr lang="en-US" sz="2000" b="1" dirty="0" smtClean="0">
                <a:solidFill>
                  <a:srgbClr val="7030A0"/>
                </a:solidFill>
              </a:rPr>
              <a:t>NGUYỆT QUẾ</a:t>
            </a:r>
            <a:endParaRPr lang="en-US" sz="2000" b="1" dirty="0">
              <a:solidFill>
                <a:srgbClr val="7030A0"/>
              </a:solidFill>
            </a:endParaRPr>
          </a:p>
        </p:txBody>
      </p:sp>
      <p:sp>
        <p:nvSpPr>
          <p:cNvPr id="3" name="Subtitle 2"/>
          <p:cNvSpPr>
            <a:spLocks noGrp="1"/>
          </p:cNvSpPr>
          <p:nvPr>
            <p:ph type="subTitle" idx="1"/>
          </p:nvPr>
        </p:nvSpPr>
        <p:spPr>
          <a:xfrm>
            <a:off x="3429018" y="5797880"/>
            <a:ext cx="2628900" cy="585099"/>
          </a:xfrm>
        </p:spPr>
        <p:txBody>
          <a:bodyPr>
            <a:noAutofit/>
          </a:bodyPr>
          <a:lstStyle/>
          <a:p>
            <a:endParaRPr lang="vi-VN" sz="1600" b="1" dirty="0">
              <a:solidFill>
                <a:srgbClr val="C00000"/>
              </a:solidFill>
              <a:latin typeface="+mj-lt"/>
            </a:endParaRPr>
          </a:p>
          <a:p>
            <a:r>
              <a:rPr lang="vi-VN" sz="1600" b="1" dirty="0" smtClean="0">
                <a:solidFill>
                  <a:srgbClr val="7030A0"/>
                </a:solidFill>
                <a:latin typeface="+mj-lt"/>
              </a:rPr>
              <a:t>NĂM HỌC : 20</a:t>
            </a:r>
            <a:r>
              <a:rPr lang="en-US" sz="1600" b="1" dirty="0" smtClean="0">
                <a:solidFill>
                  <a:srgbClr val="7030A0"/>
                </a:solidFill>
                <a:latin typeface="+mj-lt"/>
              </a:rPr>
              <a:t>24</a:t>
            </a:r>
            <a:r>
              <a:rPr lang="vi-VN" sz="1600" b="1" dirty="0" smtClean="0">
                <a:solidFill>
                  <a:srgbClr val="7030A0"/>
                </a:solidFill>
                <a:latin typeface="+mj-lt"/>
              </a:rPr>
              <a:t> </a:t>
            </a:r>
            <a:r>
              <a:rPr lang="vi-VN" sz="1600" b="1" dirty="0" smtClean="0">
                <a:solidFill>
                  <a:srgbClr val="7030A0"/>
                </a:solidFill>
                <a:latin typeface="+mj-lt"/>
              </a:rPr>
              <a:t>- 20</a:t>
            </a:r>
            <a:r>
              <a:rPr lang="en-US" sz="1600" b="1" dirty="0" smtClean="0">
                <a:solidFill>
                  <a:srgbClr val="7030A0"/>
                </a:solidFill>
                <a:latin typeface="+mj-lt"/>
              </a:rPr>
              <a:t>25</a:t>
            </a:r>
            <a:endParaRPr lang="en-US" sz="1600" b="1" dirty="0">
              <a:solidFill>
                <a:srgbClr val="7030A0"/>
              </a:solidFill>
              <a:latin typeface="+mj-lt"/>
            </a:endParaRPr>
          </a:p>
        </p:txBody>
      </p:sp>
      <p:sp>
        <p:nvSpPr>
          <p:cNvPr id="6" name="Title 1"/>
          <p:cNvSpPr txBox="1">
            <a:spLocks/>
          </p:cNvSpPr>
          <p:nvPr/>
        </p:nvSpPr>
        <p:spPr>
          <a:xfrm>
            <a:off x="914400" y="205740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8" name="Subtitle 2"/>
          <p:cNvSpPr txBox="1">
            <a:spLocks/>
          </p:cNvSpPr>
          <p:nvPr/>
        </p:nvSpPr>
        <p:spPr>
          <a:xfrm>
            <a:off x="1447800" y="2656353"/>
            <a:ext cx="7543800" cy="10556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r>
              <a:rPr lang="vi-VN" sz="3600" b="1" dirty="0" smtClean="0">
                <a:solidFill>
                  <a:srgbClr val="FF0000"/>
                </a:solidFill>
                <a:latin typeface="+mj-lt"/>
              </a:rPr>
              <a:t>HOẠT ĐỘNG TẠO HÌNH</a:t>
            </a:r>
          </a:p>
          <a:p>
            <a:pPr algn="l"/>
            <a:r>
              <a:rPr lang="vi-VN" sz="3600" b="1" dirty="0" smtClean="0">
                <a:solidFill>
                  <a:srgbClr val="FF0000"/>
                </a:solidFill>
                <a:latin typeface="+mj-lt"/>
              </a:rPr>
              <a:t>ĐỀ TÀI: </a:t>
            </a:r>
            <a:r>
              <a:rPr lang="en-US" sz="3600" b="1" dirty="0" smtClean="0">
                <a:solidFill>
                  <a:srgbClr val="FF0000"/>
                </a:solidFill>
                <a:latin typeface="+mj-lt"/>
              </a:rPr>
              <a:t>TÔ QUẢ BÓNG MÀU XANH</a:t>
            </a:r>
            <a:endParaRPr lang="vi-VN" sz="2000" b="1" dirty="0" smtClean="0">
              <a:solidFill>
                <a:srgbClr val="FF0000"/>
              </a:solidFill>
              <a:latin typeface="+mj-lt"/>
            </a:endParaRPr>
          </a:p>
          <a:p>
            <a:endParaRPr lang="en-US" sz="1800" dirty="0">
              <a:solidFill>
                <a:srgbClr val="FF0000"/>
              </a:solidFill>
            </a:endParaRPr>
          </a:p>
        </p:txBody>
      </p:sp>
      <p:sp>
        <p:nvSpPr>
          <p:cNvPr id="5" name="TextBox 4"/>
          <p:cNvSpPr txBox="1"/>
          <p:nvPr/>
        </p:nvSpPr>
        <p:spPr>
          <a:xfrm>
            <a:off x="2285922" y="4126378"/>
            <a:ext cx="5777607" cy="1815882"/>
          </a:xfrm>
          <a:prstGeom prst="rect">
            <a:avLst/>
          </a:prstGeom>
          <a:noFill/>
        </p:spPr>
        <p:txBody>
          <a:bodyPr wrap="none" rtlCol="0">
            <a:spAutoFit/>
          </a:bodyPr>
          <a:lstStyle/>
          <a:p>
            <a:r>
              <a:rPr lang="en-US" sz="2800" dirty="0" err="1">
                <a:solidFill>
                  <a:schemeClr val="accent6">
                    <a:lumMod val="75000"/>
                  </a:schemeClr>
                </a:solidFill>
                <a:latin typeface="Times New Roman" panose="02020603050405020304" pitchFamily="18" charset="0"/>
                <a:cs typeface="Times New Roman" panose="02020603050405020304" pitchFamily="18" charset="0"/>
              </a:rPr>
              <a:t>Lứa</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tuổi</a:t>
            </a:r>
            <a:r>
              <a:rPr lang="vi-VN" sz="2800" dirty="0">
                <a:solidFill>
                  <a:schemeClr val="accent6">
                    <a:lumMod val="75000"/>
                  </a:schemeClr>
                </a:solidFill>
                <a:latin typeface="Times New Roman" panose="02020603050405020304" pitchFamily="18" charset="0"/>
                <a:cs typeface="Times New Roman" panose="02020603050405020304" pitchFamily="18" charset="0"/>
              </a:rPr>
              <a:t>: 24 – 36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tháng</a:t>
            </a:r>
            <a:endParaRPr lang="vi-VN" sz="2800" dirty="0">
              <a:solidFill>
                <a:schemeClr val="accent6">
                  <a:lumMod val="75000"/>
                </a:schemeClr>
              </a:solidFill>
              <a:latin typeface="Times New Roman" panose="02020603050405020304" pitchFamily="18" charset="0"/>
              <a:cs typeface="Times New Roman" panose="02020603050405020304" pitchFamily="18" charset="0"/>
            </a:endParaRPr>
          </a:p>
          <a:p>
            <a:r>
              <a:rPr lang="en-US" sz="28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thực</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hiện</a:t>
            </a:r>
            <a:r>
              <a:rPr lang="vi-VN"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Trần</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Thị</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Bích</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Quyên</a:t>
            </a:r>
            <a:endParaRPr lang="vi-VN" sz="2800" dirty="0">
              <a:solidFill>
                <a:schemeClr val="accent6">
                  <a:lumMod val="75000"/>
                </a:schemeClr>
              </a:solidFill>
              <a:latin typeface="Times New Roman" panose="02020603050405020304" pitchFamily="18" charset="0"/>
              <a:cs typeface="Times New Roman" panose="02020603050405020304" pitchFamily="18" charset="0"/>
            </a:endParaRPr>
          </a:p>
          <a:p>
            <a:r>
              <a:rPr lang="en-US" sz="2800" dirty="0" err="1">
                <a:solidFill>
                  <a:schemeClr val="accent6">
                    <a:lumMod val="75000"/>
                  </a:schemeClr>
                </a:solidFill>
                <a:latin typeface="Times New Roman" panose="02020603050405020304" pitchFamily="18" charset="0"/>
                <a:cs typeface="Times New Roman" panose="02020603050405020304" pitchFamily="18" charset="0"/>
              </a:rPr>
              <a:t>Thời</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gian</a:t>
            </a:r>
            <a:r>
              <a:rPr lang="vi-VN" sz="2800" dirty="0">
                <a:solidFill>
                  <a:schemeClr val="accent6">
                    <a:lumMod val="75000"/>
                  </a:schemeClr>
                </a:solidFill>
                <a:latin typeface="Times New Roman" panose="02020603050405020304" pitchFamily="18" charset="0"/>
                <a:cs typeface="Times New Roman" panose="02020603050405020304" pitchFamily="18" charset="0"/>
              </a:rPr>
              <a:t>: 12</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vi-VN" sz="2800" dirty="0">
                <a:solidFill>
                  <a:schemeClr val="accent6">
                    <a:lumMod val="75000"/>
                  </a:schemeClr>
                </a:solidFill>
                <a:latin typeface="Times New Roman" panose="02020603050405020304" pitchFamily="18" charset="0"/>
                <a:cs typeface="Times New Roman" panose="02020603050405020304" pitchFamily="18" charset="0"/>
              </a:rPr>
              <a: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vi-VN" sz="2800" dirty="0">
                <a:solidFill>
                  <a:schemeClr val="accent6">
                    <a:lumMod val="75000"/>
                  </a:schemeClr>
                </a:solidFill>
                <a:latin typeface="Times New Roman" panose="02020603050405020304" pitchFamily="18" charset="0"/>
                <a:cs typeface="Times New Roman" panose="02020603050405020304" pitchFamily="18" charset="0"/>
              </a:rPr>
              <a:t>15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phút</a:t>
            </a:r>
            <a:endParaRPr lang="vi-VN" sz="2800" dirty="0">
              <a:solidFill>
                <a:schemeClr val="accent6">
                  <a:lumMod val="75000"/>
                </a:schemeClr>
              </a:solidFill>
              <a:latin typeface="Times New Roman" panose="02020603050405020304" pitchFamily="18" charset="0"/>
              <a:cs typeface="Times New Roman" panose="02020603050405020304" pitchFamily="18" charset="0"/>
            </a:endParaRPr>
          </a:p>
          <a:p>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685800"/>
            <a:ext cx="2133600" cy="1964715"/>
          </a:xfrm>
          <a:prstGeom prst="rect">
            <a:avLst/>
          </a:prstGeom>
        </p:spPr>
      </p:pic>
    </p:spTree>
    <p:extLst>
      <p:ext uri="{BB962C8B-B14F-4D97-AF65-F5344CB8AC3E}">
        <p14:creationId xmlns:p14="http://schemas.microsoft.com/office/powerpoint/2010/main" val="127812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057400"/>
            <a:ext cx="7696200" cy="1600200"/>
          </a:xfrm>
        </p:spPr>
        <p:txBody>
          <a:bodyPr>
            <a:noAutofit/>
          </a:bodyPr>
          <a:lstStyle/>
          <a:p>
            <a:pPr marL="2171700" lvl="5" indent="0">
              <a:buNone/>
            </a:pPr>
            <a:r>
              <a:rPr lang="en-US" sz="4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40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thúc</a:t>
            </a:r>
            <a:r>
              <a:rPr lang="en-US" sz="4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32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5334000" cy="715962"/>
          </a:xfrm>
        </p:spPr>
        <p:txBody>
          <a:bodyPr>
            <a:noAutofit/>
          </a:bodyPr>
          <a:lstStyle/>
          <a:p>
            <a:r>
              <a:rPr lang="vi-VN" sz="3200" b="1" dirty="0" smtClean="0">
                <a:solidFill>
                  <a:srgbClr val="00B050"/>
                </a:solidFill>
                <a:effectLst>
                  <a:outerShdw blurRad="38100" dist="38100" dir="2700000" algn="tl">
                    <a:srgbClr val="000000">
                      <a:alpha val="43137"/>
                    </a:srgbClr>
                  </a:outerShdw>
                </a:effectLst>
              </a:rPr>
              <a:t>I</a:t>
            </a:r>
            <a:r>
              <a:rPr lang="en-US" sz="3200" b="1" dirty="0" smtClean="0">
                <a:solidFill>
                  <a:srgbClr val="00B050"/>
                </a:solidFill>
                <a:effectLst>
                  <a:outerShdw blurRad="38100" dist="38100" dir="2700000" algn="tl">
                    <a:srgbClr val="000000">
                      <a:alpha val="43137"/>
                    </a:srgbClr>
                  </a:outerShdw>
                </a:effectLst>
              </a:rPr>
              <a:t>.</a:t>
            </a:r>
            <a:r>
              <a:rPr lang="vi-VN" sz="3200" b="1" dirty="0" smtClean="0">
                <a:solidFill>
                  <a:srgbClr val="00B050"/>
                </a:solidFill>
                <a:effectLst>
                  <a:outerShdw blurRad="38100" dist="38100" dir="2700000" algn="tl">
                    <a:srgbClr val="000000">
                      <a:alpha val="43137"/>
                    </a:srgbClr>
                  </a:outerShdw>
                </a:effectLst>
              </a:rPr>
              <a:t> MỤC ĐÍCH , YÊU CẦU</a:t>
            </a:r>
            <a:r>
              <a:rPr lang="en-US" sz="3200" b="1" dirty="0" smtClean="0">
                <a:solidFill>
                  <a:srgbClr val="00B050"/>
                </a:solidFill>
                <a:effectLst>
                  <a:outerShdw blurRad="38100" dist="38100" dir="2700000" algn="tl">
                    <a:srgbClr val="000000">
                      <a:alpha val="43137"/>
                    </a:srgbClr>
                  </a:outerShdw>
                </a:effectLst>
              </a:rPr>
              <a:t>:</a:t>
            </a:r>
            <a:endParaRPr lang="en-US" sz="32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49362"/>
            <a:ext cx="8229600" cy="5105400"/>
          </a:xfrm>
        </p:spPr>
        <p:txBody>
          <a:bodyPr>
            <a:noAutofit/>
          </a:bodyPr>
          <a:lstStyle/>
          <a:p>
            <a:pPr marL="400050" lvl="1" indent="0">
              <a:buNone/>
            </a:pPr>
            <a:r>
              <a:rPr lang="en-US" b="1" dirty="0" smtClean="0">
                <a:solidFill>
                  <a:srgbClr val="00B0F0"/>
                </a:solidFill>
                <a:latin typeface="Times New Roman" panose="02020603050405020304" pitchFamily="18" charset="0"/>
                <a:cs typeface="Times New Roman" panose="02020603050405020304" pitchFamily="18" charset="0"/>
              </a:rPr>
              <a:t>1.</a:t>
            </a:r>
            <a:r>
              <a:rPr lang="vi-VN" b="1" dirty="0" smtClean="0">
                <a:solidFill>
                  <a:srgbClr val="00B0F0"/>
                </a:solidFill>
                <a:latin typeface="Times New Roman" panose="02020603050405020304" pitchFamily="18" charset="0"/>
                <a:cs typeface="Times New Roman" panose="02020603050405020304" pitchFamily="18" charset="0"/>
              </a:rPr>
              <a:t> </a:t>
            </a:r>
            <a:r>
              <a:rPr lang="vi-VN" b="1" dirty="0">
                <a:solidFill>
                  <a:srgbClr val="00B0F0"/>
                </a:solidFill>
                <a:latin typeface="Times New Roman" panose="02020603050405020304" pitchFamily="18" charset="0"/>
                <a:cs typeface="Times New Roman" panose="02020603050405020304" pitchFamily="18" charset="0"/>
              </a:rPr>
              <a:t>Kiến </a:t>
            </a:r>
            <a:r>
              <a:rPr lang="vi-VN" b="1" dirty="0" smtClean="0">
                <a:solidFill>
                  <a:srgbClr val="00B0F0"/>
                </a:solidFill>
                <a:latin typeface="Times New Roman" panose="02020603050405020304" pitchFamily="18" charset="0"/>
                <a:cs typeface="Times New Roman" panose="02020603050405020304" pitchFamily="18" charset="0"/>
              </a:rPr>
              <a:t>thức</a:t>
            </a:r>
            <a:r>
              <a:rPr lang="en-US" b="1" dirty="0" smtClean="0">
                <a:solidFill>
                  <a:srgbClr val="00B0F0"/>
                </a:solidFill>
                <a:latin typeface="Times New Roman" panose="02020603050405020304" pitchFamily="18" charset="0"/>
                <a:cs typeface="Times New Roman" panose="02020603050405020304" pitchFamily="18" charset="0"/>
              </a:rPr>
              <a:t>:</a:t>
            </a:r>
            <a:endParaRPr lang="vi-VN" b="1" dirty="0">
              <a:solidFill>
                <a:srgbClr val="00B0F0"/>
              </a:solidFill>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400050" lvl="1" indent="0">
              <a:buNone/>
            </a:pPr>
            <a:r>
              <a:rPr lang="en-US" b="1" dirty="0" smtClean="0">
                <a:solidFill>
                  <a:srgbClr val="FF0000"/>
                </a:solidFill>
                <a:latin typeface="Times New Roman" panose="02020603050405020304" pitchFamily="18" charset="0"/>
                <a:cs typeface="Times New Roman" panose="02020603050405020304" pitchFamily="18" charset="0"/>
              </a:rPr>
              <a:t>2.</a:t>
            </a:r>
            <a:r>
              <a:rPr lang="vi-VN" b="1" dirty="0" smtClean="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Kỹ năng:</a:t>
            </a:r>
            <a:endParaRPr lang="vi-VN" dirty="0">
              <a:solidFill>
                <a:srgbClr val="FF0000"/>
              </a:solidFill>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Rèn kỹ năng cầm bút </a:t>
            </a:r>
            <a:r>
              <a:rPr lang="en-US" sz="2400" dirty="0" err="1" smtClean="0">
                <a:latin typeface="Times New Roman" panose="02020603050405020304" pitchFamily="18" charset="0"/>
                <a:cs typeface="Times New Roman" panose="02020603050405020304" pitchFamily="18" charset="0"/>
              </a:rPr>
              <a:t>tô</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màu đúng tay, tư thế ngồi thẳng lưng, không cúi mặt thấp.</a:t>
            </a:r>
          </a:p>
          <a:p>
            <a:pPr marL="0" indent="0">
              <a:buNone/>
            </a:pPr>
            <a:r>
              <a:rPr lang="vi-VN" sz="2400" dirty="0">
                <a:latin typeface="Times New Roman" panose="02020603050405020304" pitchFamily="18" charset="0"/>
                <a:cs typeface="Times New Roman" panose="02020603050405020304" pitchFamily="18" charset="0"/>
              </a:rPr>
              <a:t>- Rèn kỹ năng </a:t>
            </a:r>
            <a:r>
              <a:rPr lang="en-US" sz="2400" dirty="0" err="1" smtClean="0">
                <a:latin typeface="Times New Roman" panose="02020603050405020304" pitchFamily="18" charset="0"/>
                <a:cs typeface="Times New Roman" panose="02020603050405020304" pitchFamily="18" charset="0"/>
              </a:rPr>
              <a:t>tô</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màu đều tay.</a:t>
            </a:r>
          </a:p>
          <a:p>
            <a:pPr marL="0" indent="0">
              <a:buNone/>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Chọn đúng màu </a:t>
            </a:r>
            <a:r>
              <a:rPr lang="en-US" sz="2400" dirty="0" err="1" smtClean="0">
                <a:latin typeface="Times New Roman" panose="02020603050405020304" pitchFamily="18" charset="0"/>
                <a:cs typeface="Times New Roman" panose="02020603050405020304" pitchFamily="18" charset="0"/>
              </a:rPr>
              <a:t>xanh</a:t>
            </a:r>
            <a:endParaRPr lang="vi-VN" sz="2400" dirty="0">
              <a:latin typeface="Times New Roman" panose="02020603050405020304" pitchFamily="18" charset="0"/>
              <a:cs typeface="Times New Roman" panose="02020603050405020304" pitchFamily="18" charset="0"/>
            </a:endParaRPr>
          </a:p>
          <a:p>
            <a:pPr marL="400050" lvl="1" indent="0">
              <a:buNone/>
            </a:pPr>
            <a:r>
              <a:rPr lang="en-US" b="1" dirty="0" smtClean="0">
                <a:solidFill>
                  <a:srgbClr val="FFC000"/>
                </a:solidFill>
                <a:latin typeface="Times New Roman" panose="02020603050405020304" pitchFamily="18" charset="0"/>
                <a:cs typeface="Times New Roman" panose="02020603050405020304" pitchFamily="18" charset="0"/>
              </a:rPr>
              <a:t>3. </a:t>
            </a:r>
            <a:r>
              <a:rPr lang="vi-VN" b="1" dirty="0" smtClean="0">
                <a:solidFill>
                  <a:srgbClr val="FFC000"/>
                </a:solidFill>
                <a:latin typeface="Times New Roman" panose="02020603050405020304" pitchFamily="18" charset="0"/>
                <a:cs typeface="Times New Roman" panose="02020603050405020304" pitchFamily="18" charset="0"/>
              </a:rPr>
              <a:t>Thái </a:t>
            </a:r>
            <a:r>
              <a:rPr lang="vi-VN" b="1" dirty="0">
                <a:solidFill>
                  <a:srgbClr val="FFC000"/>
                </a:solidFill>
                <a:latin typeface="Times New Roman" panose="02020603050405020304" pitchFamily="18" charset="0"/>
                <a:cs typeface="Times New Roman" panose="02020603050405020304" pitchFamily="18" charset="0"/>
              </a:rPr>
              <a:t>độ:</a:t>
            </a:r>
            <a:endParaRPr lang="vi-VN" dirty="0">
              <a:solidFill>
                <a:srgbClr val="FFC000"/>
              </a:solidFill>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74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ipe(down)">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0" y="533400"/>
            <a:ext cx="4114800" cy="1143000"/>
          </a:xfrm>
        </p:spPr>
        <p:txBody>
          <a:bodyPr>
            <a:normAutofit/>
          </a:bodyPr>
          <a:lstStyle/>
          <a:p>
            <a:r>
              <a:rPr lang="vi-VN" sz="3600" b="1" dirty="0" smtClean="0">
                <a:solidFill>
                  <a:schemeClr val="accent6">
                    <a:lumMod val="75000"/>
                  </a:schemeClr>
                </a:solidFill>
                <a:latin typeface="Times New Roman (Headings)"/>
              </a:rPr>
              <a:t>II</a:t>
            </a:r>
            <a:r>
              <a:rPr lang="en-US" sz="3600" b="1" dirty="0" smtClean="0">
                <a:solidFill>
                  <a:schemeClr val="accent6">
                    <a:lumMod val="75000"/>
                  </a:schemeClr>
                </a:solidFill>
                <a:latin typeface="Times New Roman (Headings)"/>
              </a:rPr>
              <a:t>.</a:t>
            </a:r>
            <a:r>
              <a:rPr lang="vi-VN" sz="3600" b="1" dirty="0" smtClean="0">
                <a:solidFill>
                  <a:schemeClr val="accent6">
                    <a:lumMod val="75000"/>
                  </a:schemeClr>
                </a:solidFill>
                <a:latin typeface="Times New Roman (Headings)"/>
              </a:rPr>
              <a:t> CHUẨN BỊ</a:t>
            </a:r>
            <a:r>
              <a:rPr lang="en-US" sz="3600" b="1" dirty="0" smtClean="0">
                <a:solidFill>
                  <a:schemeClr val="accent6">
                    <a:lumMod val="75000"/>
                  </a:schemeClr>
                </a:solidFill>
                <a:latin typeface="Times New Roman (Headings)"/>
              </a:rPr>
              <a:t>:</a:t>
            </a:r>
            <a:endParaRPr lang="en-US" sz="3600" b="1" dirty="0">
              <a:solidFill>
                <a:schemeClr val="accent6">
                  <a:lumMod val="75000"/>
                </a:schemeClr>
              </a:solidFill>
              <a:latin typeface="Times New Roman (Headings)"/>
            </a:endParaRPr>
          </a:p>
        </p:txBody>
      </p:sp>
      <p:sp>
        <p:nvSpPr>
          <p:cNvPr id="3" name="Content Placeholder 2"/>
          <p:cNvSpPr>
            <a:spLocks noGrp="1"/>
          </p:cNvSpPr>
          <p:nvPr>
            <p:ph idx="1"/>
          </p:nvPr>
        </p:nvSpPr>
        <p:spPr>
          <a:xfrm>
            <a:off x="1651000" y="1981201"/>
            <a:ext cx="5156200" cy="4191000"/>
          </a:xfrm>
        </p:spPr>
        <p:txBody>
          <a:bodyPr>
            <a:noAutofit/>
          </a:bodyPr>
          <a:lstStyle/>
          <a:p>
            <a:pPr marL="400050" lvl="1" indent="0">
              <a:buNone/>
            </a:pPr>
            <a:r>
              <a:rPr lang="en-US" sz="2400" b="1" dirty="0" smtClean="0">
                <a:solidFill>
                  <a:schemeClr val="tx2">
                    <a:lumMod val="60000"/>
                    <a:lumOff val="40000"/>
                  </a:schemeClr>
                </a:solidFill>
                <a:latin typeface="Times New Roman" panose="02020603050405020304" pitchFamily="18" charset="0"/>
                <a:cs typeface="Times New Roman" panose="02020603050405020304" pitchFamily="18" charset="0"/>
              </a:rPr>
              <a:t>1.</a:t>
            </a:r>
            <a:r>
              <a:rPr lang="vi-VN" sz="24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vi-VN" sz="2400" b="1" dirty="0">
                <a:solidFill>
                  <a:schemeClr val="tx2">
                    <a:lumMod val="60000"/>
                    <a:lumOff val="40000"/>
                  </a:schemeClr>
                </a:solidFill>
                <a:latin typeface="Times New Roman" panose="02020603050405020304" pitchFamily="18" charset="0"/>
                <a:cs typeface="Times New Roman" panose="02020603050405020304" pitchFamily="18" charset="0"/>
              </a:rPr>
              <a:t>Đồ dùng của cô:</a:t>
            </a:r>
            <a:endParaRPr lang="vi-VN" sz="2400" dirty="0">
              <a:solidFill>
                <a:schemeClr val="tx2">
                  <a:lumMod val="60000"/>
                  <a:lumOff val="40000"/>
                </a:schemeClr>
              </a:solidFill>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Giáo án điện tử</a:t>
            </a:r>
          </a:p>
          <a:p>
            <a:pPr marL="0" indent="0">
              <a:buNone/>
            </a:pPr>
            <a:r>
              <a:rPr lang="vi-VN" sz="2400" dirty="0">
                <a:latin typeface="Times New Roman" panose="02020603050405020304" pitchFamily="18" charset="0"/>
                <a:cs typeface="Times New Roman" panose="02020603050405020304" pitchFamily="18" charset="0"/>
              </a:rPr>
              <a:t>- Bảng tương tác, que chỉ</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mẫu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a:p>
            <a:pPr marL="400050" lvl="1" indent="0">
              <a:buNone/>
            </a:pPr>
            <a:r>
              <a:rPr lang="en-US" sz="2400" b="1" dirty="0" smtClean="0">
                <a:solidFill>
                  <a:srgbClr val="FF0000"/>
                </a:solidFill>
                <a:latin typeface="Times New Roman" panose="02020603050405020304" pitchFamily="18" charset="0"/>
                <a:cs typeface="Times New Roman" panose="02020603050405020304" pitchFamily="18" charset="0"/>
              </a:rPr>
              <a:t>2. </a:t>
            </a:r>
            <a:r>
              <a:rPr lang="vi-VN" sz="2400" b="1" dirty="0" smtClean="0">
                <a:solidFill>
                  <a:srgbClr val="FF0000"/>
                </a:solidFill>
                <a:latin typeface="Times New Roman" panose="02020603050405020304" pitchFamily="18" charset="0"/>
                <a:cs typeface="Times New Roman" panose="02020603050405020304" pitchFamily="18" charset="0"/>
              </a:rPr>
              <a:t>Đồ </a:t>
            </a:r>
            <a:r>
              <a:rPr lang="vi-VN" sz="2400" b="1" dirty="0">
                <a:solidFill>
                  <a:srgbClr val="FF0000"/>
                </a:solidFill>
                <a:latin typeface="Times New Roman" panose="02020603050405020304" pitchFamily="18" charset="0"/>
                <a:cs typeface="Times New Roman" panose="02020603050405020304" pitchFamily="18" charset="0"/>
              </a:rPr>
              <a:t>dùng của trẻ:</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325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wipe(down)">
                                      <p:cBhvr>
                                        <p:cTn id="68" dur="580">
                                          <p:stCondLst>
                                            <p:cond delay="0"/>
                                          </p:stCondLst>
                                        </p:cTn>
                                        <p:tgtEl>
                                          <p:spTgt spid="3">
                                            <p:txEl>
                                              <p:pRg st="6" end="6"/>
                                            </p:txEl>
                                          </p:spTgt>
                                        </p:tgtEl>
                                      </p:cBhvr>
                                    </p:animEffect>
                                    <p:anim calcmode="lin" valueType="num">
                                      <p:cBhvr>
                                        <p:cTn id="69"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6" end="6"/>
                                            </p:txEl>
                                          </p:spTgt>
                                        </p:tgtEl>
                                      </p:cBhvr>
                                      <p:to x="100000" y="60000"/>
                                    </p:animScale>
                                    <p:animScale>
                                      <p:cBhvr>
                                        <p:cTn id="75" dur="166" decel="50000">
                                          <p:stCondLst>
                                            <p:cond delay="676"/>
                                          </p:stCondLst>
                                        </p:cTn>
                                        <p:tgtEl>
                                          <p:spTgt spid="3">
                                            <p:txEl>
                                              <p:pRg st="6" end="6"/>
                                            </p:txEl>
                                          </p:spTgt>
                                        </p:tgtEl>
                                      </p:cBhvr>
                                      <p:to x="100000" y="100000"/>
                                    </p:animScale>
                                    <p:animScale>
                                      <p:cBhvr>
                                        <p:cTn id="76" dur="26">
                                          <p:stCondLst>
                                            <p:cond delay="1312"/>
                                          </p:stCondLst>
                                        </p:cTn>
                                        <p:tgtEl>
                                          <p:spTgt spid="3">
                                            <p:txEl>
                                              <p:pRg st="6" end="6"/>
                                            </p:txEl>
                                          </p:spTgt>
                                        </p:tgtEl>
                                      </p:cBhvr>
                                      <p:to x="100000" y="80000"/>
                                    </p:animScale>
                                    <p:animScale>
                                      <p:cBhvr>
                                        <p:cTn id="77" dur="166" decel="50000">
                                          <p:stCondLst>
                                            <p:cond delay="1338"/>
                                          </p:stCondLst>
                                        </p:cTn>
                                        <p:tgtEl>
                                          <p:spTgt spid="3">
                                            <p:txEl>
                                              <p:pRg st="6" end="6"/>
                                            </p:txEl>
                                          </p:spTgt>
                                        </p:tgtEl>
                                      </p:cBhvr>
                                      <p:to x="100000" y="100000"/>
                                    </p:animScale>
                                    <p:animScale>
                                      <p:cBhvr>
                                        <p:cTn id="78" dur="26">
                                          <p:stCondLst>
                                            <p:cond delay="1642"/>
                                          </p:stCondLst>
                                        </p:cTn>
                                        <p:tgtEl>
                                          <p:spTgt spid="3">
                                            <p:txEl>
                                              <p:pRg st="6" end="6"/>
                                            </p:txEl>
                                          </p:spTgt>
                                        </p:tgtEl>
                                      </p:cBhvr>
                                      <p:to x="100000" y="90000"/>
                                    </p:animScale>
                                    <p:animScale>
                                      <p:cBhvr>
                                        <p:cTn id="79" dur="166" decel="50000">
                                          <p:stCondLst>
                                            <p:cond delay="1668"/>
                                          </p:stCondLst>
                                        </p:cTn>
                                        <p:tgtEl>
                                          <p:spTgt spid="3">
                                            <p:txEl>
                                              <p:pRg st="6" end="6"/>
                                            </p:txEl>
                                          </p:spTgt>
                                        </p:tgtEl>
                                      </p:cBhvr>
                                      <p:to x="100000" y="100000"/>
                                    </p:animScale>
                                    <p:animScale>
                                      <p:cBhvr>
                                        <p:cTn id="80" dur="26">
                                          <p:stCondLst>
                                            <p:cond delay="1808"/>
                                          </p:stCondLst>
                                        </p:cTn>
                                        <p:tgtEl>
                                          <p:spTgt spid="3">
                                            <p:txEl>
                                              <p:pRg st="6" end="6"/>
                                            </p:txEl>
                                          </p:spTgt>
                                        </p:tgtEl>
                                      </p:cBhvr>
                                      <p:to x="100000" y="95000"/>
                                    </p:animScale>
                                    <p:animScale>
                                      <p:cBhvr>
                                        <p:cTn id="81" dur="166" decel="50000">
                                          <p:stCondLst>
                                            <p:cond delay="1834"/>
                                          </p:stCondLst>
                                        </p:cTn>
                                        <p:tgtEl>
                                          <p:spTgt spid="3">
                                            <p:txEl>
                                              <p:pRg st="6" end="6"/>
                                            </p:txEl>
                                          </p:spTgt>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3">
                                            <p:txEl>
                                              <p:pRg st="3" end="3"/>
                                            </p:txEl>
                                          </p:spTgt>
                                        </p:tgtEl>
                                        <p:attrNameLst>
                                          <p:attrName>style.visibility</p:attrName>
                                        </p:attrNameLst>
                                      </p:cBhvr>
                                      <p:to>
                                        <p:strVal val="visible"/>
                                      </p:to>
                                    </p:set>
                                    <p:animEffect transition="in" filter="wipe(down)">
                                      <p:cBhvr>
                                        <p:cTn id="86" dur="580">
                                          <p:stCondLst>
                                            <p:cond delay="0"/>
                                          </p:stCondLst>
                                        </p:cTn>
                                        <p:tgtEl>
                                          <p:spTgt spid="3">
                                            <p:txEl>
                                              <p:pRg st="3" end="3"/>
                                            </p:txEl>
                                          </p:spTgt>
                                        </p:tgtEl>
                                      </p:cBhvr>
                                    </p:animEffect>
                                    <p:anim calcmode="lin" valueType="num">
                                      <p:cBhvr>
                                        <p:cTn id="8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3">
                                            <p:txEl>
                                              <p:pRg st="3" end="3"/>
                                            </p:txEl>
                                          </p:spTgt>
                                        </p:tgtEl>
                                      </p:cBhvr>
                                      <p:to x="100000" y="60000"/>
                                    </p:animScale>
                                    <p:animScale>
                                      <p:cBhvr>
                                        <p:cTn id="93" dur="166" decel="50000">
                                          <p:stCondLst>
                                            <p:cond delay="676"/>
                                          </p:stCondLst>
                                        </p:cTn>
                                        <p:tgtEl>
                                          <p:spTgt spid="3">
                                            <p:txEl>
                                              <p:pRg st="3" end="3"/>
                                            </p:txEl>
                                          </p:spTgt>
                                        </p:tgtEl>
                                      </p:cBhvr>
                                      <p:to x="100000" y="100000"/>
                                    </p:animScale>
                                    <p:animScale>
                                      <p:cBhvr>
                                        <p:cTn id="94" dur="26">
                                          <p:stCondLst>
                                            <p:cond delay="1312"/>
                                          </p:stCondLst>
                                        </p:cTn>
                                        <p:tgtEl>
                                          <p:spTgt spid="3">
                                            <p:txEl>
                                              <p:pRg st="3" end="3"/>
                                            </p:txEl>
                                          </p:spTgt>
                                        </p:tgtEl>
                                      </p:cBhvr>
                                      <p:to x="100000" y="80000"/>
                                    </p:animScale>
                                    <p:animScale>
                                      <p:cBhvr>
                                        <p:cTn id="95" dur="166" decel="50000">
                                          <p:stCondLst>
                                            <p:cond delay="1338"/>
                                          </p:stCondLst>
                                        </p:cTn>
                                        <p:tgtEl>
                                          <p:spTgt spid="3">
                                            <p:txEl>
                                              <p:pRg st="3" end="3"/>
                                            </p:txEl>
                                          </p:spTgt>
                                        </p:tgtEl>
                                      </p:cBhvr>
                                      <p:to x="100000" y="100000"/>
                                    </p:animScale>
                                    <p:animScale>
                                      <p:cBhvr>
                                        <p:cTn id="96" dur="26">
                                          <p:stCondLst>
                                            <p:cond delay="1642"/>
                                          </p:stCondLst>
                                        </p:cTn>
                                        <p:tgtEl>
                                          <p:spTgt spid="3">
                                            <p:txEl>
                                              <p:pRg st="3" end="3"/>
                                            </p:txEl>
                                          </p:spTgt>
                                        </p:tgtEl>
                                      </p:cBhvr>
                                      <p:to x="100000" y="90000"/>
                                    </p:animScale>
                                    <p:animScale>
                                      <p:cBhvr>
                                        <p:cTn id="97" dur="166" decel="50000">
                                          <p:stCondLst>
                                            <p:cond delay="1668"/>
                                          </p:stCondLst>
                                        </p:cTn>
                                        <p:tgtEl>
                                          <p:spTgt spid="3">
                                            <p:txEl>
                                              <p:pRg st="3" end="3"/>
                                            </p:txEl>
                                          </p:spTgt>
                                        </p:tgtEl>
                                      </p:cBhvr>
                                      <p:to x="100000" y="100000"/>
                                    </p:animScale>
                                    <p:animScale>
                                      <p:cBhvr>
                                        <p:cTn id="98" dur="26">
                                          <p:stCondLst>
                                            <p:cond delay="1808"/>
                                          </p:stCondLst>
                                        </p:cTn>
                                        <p:tgtEl>
                                          <p:spTgt spid="3">
                                            <p:txEl>
                                              <p:pRg st="3" end="3"/>
                                            </p:txEl>
                                          </p:spTgt>
                                        </p:tgtEl>
                                      </p:cBhvr>
                                      <p:to x="100000" y="95000"/>
                                    </p:animScale>
                                    <p:animScale>
                                      <p:cBhvr>
                                        <p:cTn id="99" dur="166" decel="50000">
                                          <p:stCondLst>
                                            <p:cond delay="1834"/>
                                          </p:stCondLst>
                                        </p:cTn>
                                        <p:tgtEl>
                                          <p:spTgt spid="3">
                                            <p:txEl>
                                              <p:pRg st="3" end="3"/>
                                            </p:txEl>
                                          </p:spTgt>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nodeType="clickEffect">
                                  <p:stCondLst>
                                    <p:cond delay="0"/>
                                  </p:stCondLst>
                                  <p:childTnLst>
                                    <p:set>
                                      <p:cBhvr>
                                        <p:cTn id="103" dur="1" fill="hold">
                                          <p:stCondLst>
                                            <p:cond delay="0"/>
                                          </p:stCondLst>
                                        </p:cTn>
                                        <p:tgtEl>
                                          <p:spTgt spid="3">
                                            <p:txEl>
                                              <p:pRg st="4" end="4"/>
                                            </p:txEl>
                                          </p:spTgt>
                                        </p:tgtEl>
                                        <p:attrNameLst>
                                          <p:attrName>style.visibility</p:attrName>
                                        </p:attrNameLst>
                                      </p:cBhvr>
                                      <p:to>
                                        <p:strVal val="visible"/>
                                      </p:to>
                                    </p:set>
                                    <p:animEffect transition="in" filter="wipe(down)">
                                      <p:cBhvr>
                                        <p:cTn id="104" dur="580">
                                          <p:stCondLst>
                                            <p:cond delay="0"/>
                                          </p:stCondLst>
                                        </p:cTn>
                                        <p:tgtEl>
                                          <p:spTgt spid="3">
                                            <p:txEl>
                                              <p:pRg st="4" end="4"/>
                                            </p:txEl>
                                          </p:spTgt>
                                        </p:tgtEl>
                                      </p:cBhvr>
                                    </p:animEffect>
                                    <p:anim calcmode="lin" valueType="num">
                                      <p:cBhvr>
                                        <p:cTn id="10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10" dur="26">
                                          <p:stCondLst>
                                            <p:cond delay="650"/>
                                          </p:stCondLst>
                                        </p:cTn>
                                        <p:tgtEl>
                                          <p:spTgt spid="3">
                                            <p:txEl>
                                              <p:pRg st="4" end="4"/>
                                            </p:txEl>
                                          </p:spTgt>
                                        </p:tgtEl>
                                      </p:cBhvr>
                                      <p:to x="100000" y="60000"/>
                                    </p:animScale>
                                    <p:animScale>
                                      <p:cBhvr>
                                        <p:cTn id="111" dur="166" decel="50000">
                                          <p:stCondLst>
                                            <p:cond delay="676"/>
                                          </p:stCondLst>
                                        </p:cTn>
                                        <p:tgtEl>
                                          <p:spTgt spid="3">
                                            <p:txEl>
                                              <p:pRg st="4" end="4"/>
                                            </p:txEl>
                                          </p:spTgt>
                                        </p:tgtEl>
                                      </p:cBhvr>
                                      <p:to x="100000" y="100000"/>
                                    </p:animScale>
                                    <p:animScale>
                                      <p:cBhvr>
                                        <p:cTn id="112" dur="26">
                                          <p:stCondLst>
                                            <p:cond delay="1312"/>
                                          </p:stCondLst>
                                        </p:cTn>
                                        <p:tgtEl>
                                          <p:spTgt spid="3">
                                            <p:txEl>
                                              <p:pRg st="4" end="4"/>
                                            </p:txEl>
                                          </p:spTgt>
                                        </p:tgtEl>
                                      </p:cBhvr>
                                      <p:to x="100000" y="80000"/>
                                    </p:animScale>
                                    <p:animScale>
                                      <p:cBhvr>
                                        <p:cTn id="113" dur="166" decel="50000">
                                          <p:stCondLst>
                                            <p:cond delay="1338"/>
                                          </p:stCondLst>
                                        </p:cTn>
                                        <p:tgtEl>
                                          <p:spTgt spid="3">
                                            <p:txEl>
                                              <p:pRg st="4" end="4"/>
                                            </p:txEl>
                                          </p:spTgt>
                                        </p:tgtEl>
                                      </p:cBhvr>
                                      <p:to x="100000" y="100000"/>
                                    </p:animScale>
                                    <p:animScale>
                                      <p:cBhvr>
                                        <p:cTn id="114" dur="26">
                                          <p:stCondLst>
                                            <p:cond delay="1642"/>
                                          </p:stCondLst>
                                        </p:cTn>
                                        <p:tgtEl>
                                          <p:spTgt spid="3">
                                            <p:txEl>
                                              <p:pRg st="4" end="4"/>
                                            </p:txEl>
                                          </p:spTgt>
                                        </p:tgtEl>
                                      </p:cBhvr>
                                      <p:to x="100000" y="90000"/>
                                    </p:animScale>
                                    <p:animScale>
                                      <p:cBhvr>
                                        <p:cTn id="115" dur="166" decel="50000">
                                          <p:stCondLst>
                                            <p:cond delay="1668"/>
                                          </p:stCondLst>
                                        </p:cTn>
                                        <p:tgtEl>
                                          <p:spTgt spid="3">
                                            <p:txEl>
                                              <p:pRg st="4" end="4"/>
                                            </p:txEl>
                                          </p:spTgt>
                                        </p:tgtEl>
                                      </p:cBhvr>
                                      <p:to x="100000" y="100000"/>
                                    </p:animScale>
                                    <p:animScale>
                                      <p:cBhvr>
                                        <p:cTn id="116" dur="26">
                                          <p:stCondLst>
                                            <p:cond delay="1808"/>
                                          </p:stCondLst>
                                        </p:cTn>
                                        <p:tgtEl>
                                          <p:spTgt spid="3">
                                            <p:txEl>
                                              <p:pRg st="4" end="4"/>
                                            </p:txEl>
                                          </p:spTgt>
                                        </p:tgtEl>
                                      </p:cBhvr>
                                      <p:to x="100000" y="95000"/>
                                    </p:animScale>
                                    <p:animScale>
                                      <p:cBhvr>
                                        <p:cTn id="117" dur="166" decel="50000">
                                          <p:stCondLst>
                                            <p:cond delay="1834"/>
                                          </p:stCondLst>
                                        </p:cTn>
                                        <p:tgtEl>
                                          <p:spTgt spid="3">
                                            <p:txEl>
                                              <p:pRg st="4" end="4"/>
                                            </p:txEl>
                                          </p:spTgt>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nodeType="clickEffect">
                                  <p:stCondLst>
                                    <p:cond delay="0"/>
                                  </p:stCondLst>
                                  <p:childTnLst>
                                    <p:set>
                                      <p:cBhvr>
                                        <p:cTn id="121" dur="1" fill="hold">
                                          <p:stCondLst>
                                            <p:cond delay="0"/>
                                          </p:stCondLst>
                                        </p:cTn>
                                        <p:tgtEl>
                                          <p:spTgt spid="3">
                                            <p:txEl>
                                              <p:pRg st="5" end="5"/>
                                            </p:txEl>
                                          </p:spTgt>
                                        </p:tgtEl>
                                        <p:attrNameLst>
                                          <p:attrName>style.visibility</p:attrName>
                                        </p:attrNameLst>
                                      </p:cBhvr>
                                      <p:to>
                                        <p:strVal val="visible"/>
                                      </p:to>
                                    </p:set>
                                    <p:animEffect transition="in" filter="wipe(down)">
                                      <p:cBhvr>
                                        <p:cTn id="122" dur="580">
                                          <p:stCondLst>
                                            <p:cond delay="0"/>
                                          </p:stCondLst>
                                        </p:cTn>
                                        <p:tgtEl>
                                          <p:spTgt spid="3">
                                            <p:txEl>
                                              <p:pRg st="5" end="5"/>
                                            </p:txEl>
                                          </p:spTgt>
                                        </p:tgtEl>
                                      </p:cBhvr>
                                    </p:animEffect>
                                    <p:anim calcmode="lin" valueType="num">
                                      <p:cBhvr>
                                        <p:cTn id="123"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28" dur="26">
                                          <p:stCondLst>
                                            <p:cond delay="650"/>
                                          </p:stCondLst>
                                        </p:cTn>
                                        <p:tgtEl>
                                          <p:spTgt spid="3">
                                            <p:txEl>
                                              <p:pRg st="5" end="5"/>
                                            </p:txEl>
                                          </p:spTgt>
                                        </p:tgtEl>
                                      </p:cBhvr>
                                      <p:to x="100000" y="60000"/>
                                    </p:animScale>
                                    <p:animScale>
                                      <p:cBhvr>
                                        <p:cTn id="129" dur="166" decel="50000">
                                          <p:stCondLst>
                                            <p:cond delay="676"/>
                                          </p:stCondLst>
                                        </p:cTn>
                                        <p:tgtEl>
                                          <p:spTgt spid="3">
                                            <p:txEl>
                                              <p:pRg st="5" end="5"/>
                                            </p:txEl>
                                          </p:spTgt>
                                        </p:tgtEl>
                                      </p:cBhvr>
                                      <p:to x="100000" y="100000"/>
                                    </p:animScale>
                                    <p:animScale>
                                      <p:cBhvr>
                                        <p:cTn id="130" dur="26">
                                          <p:stCondLst>
                                            <p:cond delay="1312"/>
                                          </p:stCondLst>
                                        </p:cTn>
                                        <p:tgtEl>
                                          <p:spTgt spid="3">
                                            <p:txEl>
                                              <p:pRg st="5" end="5"/>
                                            </p:txEl>
                                          </p:spTgt>
                                        </p:tgtEl>
                                      </p:cBhvr>
                                      <p:to x="100000" y="80000"/>
                                    </p:animScale>
                                    <p:animScale>
                                      <p:cBhvr>
                                        <p:cTn id="131" dur="166" decel="50000">
                                          <p:stCondLst>
                                            <p:cond delay="1338"/>
                                          </p:stCondLst>
                                        </p:cTn>
                                        <p:tgtEl>
                                          <p:spTgt spid="3">
                                            <p:txEl>
                                              <p:pRg st="5" end="5"/>
                                            </p:txEl>
                                          </p:spTgt>
                                        </p:tgtEl>
                                      </p:cBhvr>
                                      <p:to x="100000" y="100000"/>
                                    </p:animScale>
                                    <p:animScale>
                                      <p:cBhvr>
                                        <p:cTn id="132" dur="26">
                                          <p:stCondLst>
                                            <p:cond delay="1642"/>
                                          </p:stCondLst>
                                        </p:cTn>
                                        <p:tgtEl>
                                          <p:spTgt spid="3">
                                            <p:txEl>
                                              <p:pRg st="5" end="5"/>
                                            </p:txEl>
                                          </p:spTgt>
                                        </p:tgtEl>
                                      </p:cBhvr>
                                      <p:to x="100000" y="90000"/>
                                    </p:animScale>
                                    <p:animScale>
                                      <p:cBhvr>
                                        <p:cTn id="133" dur="166" decel="50000">
                                          <p:stCondLst>
                                            <p:cond delay="1668"/>
                                          </p:stCondLst>
                                        </p:cTn>
                                        <p:tgtEl>
                                          <p:spTgt spid="3">
                                            <p:txEl>
                                              <p:pRg st="5" end="5"/>
                                            </p:txEl>
                                          </p:spTgt>
                                        </p:tgtEl>
                                      </p:cBhvr>
                                      <p:to x="100000" y="100000"/>
                                    </p:animScale>
                                    <p:animScale>
                                      <p:cBhvr>
                                        <p:cTn id="134" dur="26">
                                          <p:stCondLst>
                                            <p:cond delay="1808"/>
                                          </p:stCondLst>
                                        </p:cTn>
                                        <p:tgtEl>
                                          <p:spTgt spid="3">
                                            <p:txEl>
                                              <p:pRg st="5" end="5"/>
                                            </p:txEl>
                                          </p:spTgt>
                                        </p:tgtEl>
                                      </p:cBhvr>
                                      <p:to x="100000" y="95000"/>
                                    </p:animScale>
                                    <p:animScale>
                                      <p:cBhvr>
                                        <p:cTn id="135"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914400"/>
            <a:ext cx="5943600" cy="1143000"/>
          </a:xfrm>
        </p:spPr>
        <p:txBody>
          <a:bodyPr>
            <a:normAutofit/>
          </a:bodyPr>
          <a:lstStyle/>
          <a:p>
            <a:r>
              <a:rPr lang="vi-VN" sz="3600" b="1" dirty="0" smtClean="0">
                <a:solidFill>
                  <a:srgbClr val="FFC000"/>
                </a:solidFill>
                <a:latin typeface="Times New Roman" panose="02020603050405020304" pitchFamily="18" charset="0"/>
                <a:cs typeface="Times New Roman" panose="02020603050405020304" pitchFamily="18" charset="0"/>
              </a:rPr>
              <a:t>III</a:t>
            </a:r>
            <a:r>
              <a:rPr lang="en-US" sz="3600" b="1" dirty="0" smtClean="0">
                <a:solidFill>
                  <a:srgbClr val="FFC000"/>
                </a:solidFill>
                <a:latin typeface="Times New Roman" panose="02020603050405020304" pitchFamily="18" charset="0"/>
                <a:cs typeface="Times New Roman" panose="02020603050405020304" pitchFamily="18" charset="0"/>
              </a:rPr>
              <a:t>.</a:t>
            </a:r>
            <a:r>
              <a:rPr lang="vi-VN" sz="3600" b="1" dirty="0" smtClean="0">
                <a:solidFill>
                  <a:srgbClr val="FFC000"/>
                </a:solidFill>
                <a:latin typeface="Times New Roman" panose="02020603050405020304" pitchFamily="18" charset="0"/>
                <a:cs typeface="Times New Roman" panose="02020603050405020304" pitchFamily="18" charset="0"/>
              </a:rPr>
              <a:t> CÁCH TIẾN HÀNH</a:t>
            </a:r>
            <a:r>
              <a:rPr lang="en-US" sz="3600" b="1" dirty="0" smtClean="0">
                <a:solidFill>
                  <a:srgbClr val="FFC000"/>
                </a:solidFill>
                <a:latin typeface="Times New Roman" panose="02020603050405020304" pitchFamily="18" charset="0"/>
                <a:cs typeface="Times New Roman" panose="02020603050405020304" pitchFamily="18" charset="0"/>
              </a:rPr>
              <a:t>:</a:t>
            </a:r>
            <a:endParaRPr lang="en-US" sz="3600" b="1" dirty="0">
              <a:solidFill>
                <a:srgbClr val="FFC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2362200"/>
            <a:ext cx="8229600" cy="1828799"/>
          </a:xfrm>
        </p:spPr>
        <p:txBody>
          <a:bodyPr>
            <a:normAutofit/>
          </a:bodyPr>
          <a:lstStyle/>
          <a:p>
            <a:pPr marL="0" indent="0" algn="ctr">
              <a:buNone/>
            </a:pPr>
            <a:r>
              <a:rPr lang="en-US" sz="2800" b="1" dirty="0" smtClean="0">
                <a:solidFill>
                  <a:srgbClr val="00B050"/>
                </a:solidFill>
                <a:latin typeface="Times New Roman" panose="02020603050405020304" pitchFamily="18" charset="0"/>
                <a:cs typeface="Times New Roman" pitchFamily="18" charset="0"/>
              </a:rPr>
              <a:t> </a:t>
            </a:r>
            <a:r>
              <a:rPr lang="en-US" b="1" dirty="0" smtClean="0">
                <a:solidFill>
                  <a:srgbClr val="00B050"/>
                </a:solidFill>
                <a:latin typeface="Times New Roman" pitchFamily="18" charset="0"/>
                <a:cs typeface="Times New Roman" pitchFamily="18" charset="0"/>
              </a:rPr>
              <a:t>1. </a:t>
            </a:r>
            <a:r>
              <a:rPr lang="en-US" b="1" dirty="0" err="1" smtClean="0">
                <a:solidFill>
                  <a:srgbClr val="00B050"/>
                </a:solidFill>
                <a:latin typeface="Times New Roman" pitchFamily="18" charset="0"/>
                <a:cs typeface="Times New Roman" pitchFamily="18" charset="0"/>
              </a:rPr>
              <a:t>Ổn</a:t>
            </a:r>
            <a:r>
              <a:rPr lang="en-US" b="1" dirty="0" smtClean="0">
                <a:solidFill>
                  <a:srgbClr val="00B050"/>
                </a:solidFill>
                <a:latin typeface="Times New Roman" pitchFamily="18" charset="0"/>
                <a:cs typeface="Times New Roman" pitchFamily="18" charset="0"/>
              </a:rPr>
              <a:t> </a:t>
            </a:r>
            <a:r>
              <a:rPr lang="en-US" b="1" dirty="0">
                <a:solidFill>
                  <a:srgbClr val="00B050"/>
                </a:solidFill>
                <a:latin typeface="Times New Roman" pitchFamily="18" charset="0"/>
                <a:cs typeface="Times New Roman" pitchFamily="18" charset="0"/>
              </a:rPr>
              <a:t>định tổ chức</a:t>
            </a:r>
            <a:r>
              <a:rPr lang="en-US" dirty="0">
                <a:solidFill>
                  <a:srgbClr val="00B050"/>
                </a:solidFill>
                <a:latin typeface="Times New Roman" pitchFamily="18" charset="0"/>
                <a:cs typeface="Times New Roman" pitchFamily="18" charset="0"/>
              </a:rPr>
              <a:t>: </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a:t>
            </a:r>
          </a:p>
        </p:txBody>
      </p:sp>
      <p:pic>
        <p:nvPicPr>
          <p:cNvPr id="5" name="QuaBongTron-VA_j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1800" y="4800600"/>
            <a:ext cx="609600" cy="609600"/>
          </a:xfrm>
          <a:prstGeom prst="rect">
            <a:avLst/>
          </a:prstGeom>
        </p:spPr>
      </p:pic>
    </p:spTree>
    <p:extLst>
      <p:ext uri="{BB962C8B-B14F-4D97-AF65-F5344CB8AC3E}">
        <p14:creationId xmlns:p14="http://schemas.microsoft.com/office/powerpoint/2010/main" val="170527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9573" fill="hold"/>
                                        <p:tgtEl>
                                          <p:spTgt spid="5"/>
                                        </p:tgtEl>
                                      </p:cBhvr>
                                    </p:cmd>
                                  </p:childTnLst>
                                </p:cTn>
                              </p:par>
                            </p:childTnLst>
                          </p:cTn>
                        </p:par>
                      </p:childTnLst>
                    </p:cTn>
                  </p:par>
                </p:childTnLst>
              </p:cTn>
              <p:nextCondLst>
                <p:cond evt="onClick" delay="0">
                  <p:tgtEl>
                    <p:spTgt spid="5"/>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 y="1066800"/>
            <a:ext cx="8016240" cy="1143000"/>
          </a:xfrm>
        </p:spPr>
        <p:txBody>
          <a:bodyPr>
            <a:noAutofit/>
          </a:bodyPr>
          <a:lstStyle/>
          <a:p>
            <a:pPr algn="l"/>
            <a:r>
              <a:rPr lang="vi-VN" sz="4000" b="1" dirty="0">
                <a:solidFill>
                  <a:srgbClr val="FFFF00"/>
                </a:solidFill>
              </a:rPr>
              <a:t>2. Phương pháp, hình thức tổ chức:</a:t>
            </a:r>
            <a:endParaRPr lang="en-US" sz="3600" dirty="0">
              <a:solidFill>
                <a:srgbClr val="FFFF00"/>
              </a:solidFill>
            </a:endParaRPr>
          </a:p>
        </p:txBody>
      </p:sp>
      <p:sp>
        <p:nvSpPr>
          <p:cNvPr id="4" name="Title 1"/>
          <p:cNvSpPr txBox="1">
            <a:spLocks/>
          </p:cNvSpPr>
          <p:nvPr/>
        </p:nvSpPr>
        <p:spPr>
          <a:xfrm>
            <a:off x="1021080" y="2362200"/>
            <a:ext cx="7391400" cy="3048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4"/>
            <a:r>
              <a:rPr lang="vi-VN" sz="3200" b="1" i="1" dirty="0" smtClean="0">
                <a:solidFill>
                  <a:srgbClr val="C00000"/>
                </a:solidFill>
                <a:latin typeface="+mj-lt"/>
              </a:rPr>
              <a:t>* </a:t>
            </a:r>
            <a:r>
              <a:rPr lang="vi-VN" sz="3200" b="1" i="1" dirty="0">
                <a:solidFill>
                  <a:srgbClr val="C00000"/>
                </a:solidFill>
                <a:latin typeface="+mj-lt"/>
              </a:rPr>
              <a:t>Quan sát, nhận xét </a:t>
            </a:r>
            <a:r>
              <a:rPr lang="vi-VN" sz="3200" b="1" i="1" dirty="0" smtClean="0">
                <a:solidFill>
                  <a:srgbClr val="C00000"/>
                </a:solidFill>
                <a:latin typeface="+mj-lt"/>
              </a:rPr>
              <a:t>mẫu</a:t>
            </a:r>
            <a:r>
              <a:rPr lang="en-US" sz="3200" b="1" i="1" dirty="0" smtClean="0">
                <a:solidFill>
                  <a:srgbClr val="C00000"/>
                </a:solidFill>
                <a:latin typeface="+mj-lt"/>
              </a:rPr>
              <a:t>:</a:t>
            </a:r>
            <a:endParaRPr lang="vi-VN" sz="3200" b="1" i="1" dirty="0">
              <a:solidFill>
                <a:srgbClr val="C00000"/>
              </a:solidFill>
              <a:latin typeface="+mj-lt"/>
            </a:endParaRPr>
          </a:p>
          <a:p>
            <a:pPr algn="l"/>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Cô </a:t>
            </a:r>
            <a:r>
              <a:rPr lang="vi-VN" sz="2400" dirty="0">
                <a:latin typeface="Times New Roman" panose="02020603050405020304" pitchFamily="18" charset="0"/>
                <a:cs typeface="Times New Roman" panose="02020603050405020304" pitchFamily="18" charset="0"/>
              </a:rPr>
              <a:t>cho trẻ quan sát tranh cô đã tô màu và hướng dẫn </a:t>
            </a:r>
            <a:r>
              <a:rPr lang="vi-VN" sz="2400" dirty="0" smtClean="0">
                <a:latin typeface="Times New Roman" panose="02020603050405020304" pitchFamily="18" charset="0"/>
                <a:cs typeface="Times New Roman" panose="02020603050405020304" pitchFamily="18" charset="0"/>
              </a:rPr>
              <a:t>trẻ </a:t>
            </a:r>
            <a:r>
              <a:rPr lang="vi-VN" sz="2400" dirty="0">
                <a:latin typeface="Times New Roman" panose="02020603050405020304" pitchFamily="18" charset="0"/>
                <a:cs typeface="Times New Roman" panose="02020603050405020304" pitchFamily="18" charset="0"/>
              </a:rPr>
              <a:t>nhận xét</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l"/>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Cô có cái gì đây?</a:t>
            </a:r>
          </a:p>
          <a:p>
            <a:pPr algn="l"/>
            <a:r>
              <a:rPr lang="vi-VN" sz="2400" dirty="0">
                <a:latin typeface="Times New Roman" panose="02020603050405020304" pitchFamily="18" charset="0"/>
                <a:cs typeface="Times New Roman" panose="02020603050405020304" pitchFamily="18" charset="0"/>
              </a:rPr>
              <a:t>+ Tranh có hình gì?</a:t>
            </a:r>
          </a:p>
          <a:p>
            <a:pPr algn="l"/>
            <a:r>
              <a:rPr lang="vi-VN" sz="2400" dirty="0">
                <a:latin typeface="Times New Roman" panose="02020603050405020304" pitchFamily="18" charset="0"/>
                <a:cs typeface="Times New Roman" panose="02020603050405020304" pitchFamily="18" charset="0"/>
              </a:rPr>
              <a:t>+ Quả bóng  màu gì?</a:t>
            </a:r>
          </a:p>
          <a:p>
            <a:pPr algn="l"/>
            <a:r>
              <a:rPr lang="vi-VN" sz="2400" dirty="0">
                <a:latin typeface="Times New Roman" panose="02020603050405020304" pitchFamily="18" charset="0"/>
                <a:cs typeface="Times New Roman" panose="02020603050405020304" pitchFamily="18" charset="0"/>
              </a:rPr>
              <a:t>+ Làm thế nào để có bức tranh này?</a:t>
            </a:r>
          </a:p>
        </p:txBody>
      </p:sp>
    </p:spTree>
    <p:extLst>
      <p:ext uri="{BB962C8B-B14F-4D97-AF65-F5344CB8AC3E}">
        <p14:creationId xmlns:p14="http://schemas.microsoft.com/office/powerpoint/2010/main" val="373705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8610600" cy="3048000"/>
          </a:xfrm>
        </p:spPr>
        <p:txBody>
          <a:bodyPr>
            <a:noAutofit/>
          </a:bodyPr>
          <a:lstStyle/>
          <a:p>
            <a:pPr marL="0" indent="0" algn="ctr">
              <a:buNone/>
            </a:pPr>
            <a:r>
              <a:rPr lang="vi-VN" sz="3600" b="1" i="1" dirty="0">
                <a:solidFill>
                  <a:srgbClr val="00B0F0"/>
                </a:solidFill>
                <a:latin typeface="Times New Roman" panose="02020603050405020304" pitchFamily="18" charset="0"/>
                <a:cs typeface="Times New Roman" panose="02020603050405020304" pitchFamily="18" charset="0"/>
              </a:rPr>
              <a:t>* Cô làm mẫu:</a:t>
            </a:r>
          </a:p>
          <a:p>
            <a:pPr marL="0" indent="0">
              <a:buNone/>
            </a:pPr>
            <a:r>
              <a:rPr lang="vi-VN" sz="2400" dirty="0">
                <a:latin typeface="Times New Roman" panose="02020603050405020304" pitchFamily="18" charset="0"/>
                <a:cs typeface="Times New Roman" panose="02020603050405020304" pitchFamily="18" charset="0"/>
              </a:rPr>
              <a:t>- Tay trái (Tay giữ bát) cô giữ vở. Tay phải (Tay cầm thìa) cô cầm bút bằng ba đàu ngón tay (cho trẻ nhìn), cô cầm bút để thừa một đoạn vừa phải. Cô đặt bút xuống vở và tô màu từ trái sang phải, từ trên xuống dưới. Cô tô màu thật đều tay cho đến hết.</a:t>
            </a:r>
          </a:p>
          <a:p>
            <a:pPr marL="0" indent="0">
              <a:buNone/>
            </a:pPr>
            <a:r>
              <a:rPr lang="vi-VN" sz="2400" dirty="0">
                <a:latin typeface="Times New Roman" panose="02020603050405020304" pitchFamily="18" charset="0"/>
                <a:cs typeface="Times New Roman" panose="02020603050405020304" pitchFamily="18" charset="0"/>
              </a:rPr>
              <a:t>+ Các con thấy cô tô màu thế nào? (Đều tay, mịn ...)</a:t>
            </a:r>
          </a:p>
          <a:p>
            <a:pPr marL="0" indent="0">
              <a:buNone/>
            </a:pPr>
            <a:r>
              <a:rPr lang="vi-VN" sz="2400" dirty="0">
                <a:latin typeface="Times New Roman" panose="02020603050405020304" pitchFamily="18" charset="0"/>
                <a:cs typeface="Times New Roman" panose="02020603050405020304" pitchFamily="18" charset="0"/>
              </a:rPr>
              <a:t>- Cô và trẻ cùng làm động tác di màu tay không.</a:t>
            </a:r>
          </a:p>
        </p:txBody>
      </p:sp>
    </p:spTree>
    <p:extLst>
      <p:ext uri="{BB962C8B-B14F-4D97-AF65-F5344CB8AC3E}">
        <p14:creationId xmlns:p14="http://schemas.microsoft.com/office/powerpoint/2010/main" val="376457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12700"/>
            <a:ext cx="2971800" cy="563562"/>
          </a:xfrm>
        </p:spPr>
        <p:txBody>
          <a:bodyPr>
            <a:no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Video </a:t>
            </a:r>
            <a:r>
              <a:rPr lang="en-US" sz="2800" b="1" dirty="0" err="1" smtClean="0">
                <a:solidFill>
                  <a:srgbClr val="C00000"/>
                </a:solidFill>
                <a:latin typeface="Times New Roman" panose="02020603050405020304" pitchFamily="18" charset="0"/>
                <a:cs typeface="Times New Roman" panose="02020603050405020304" pitchFamily="18" charset="0"/>
              </a:rPr>
              <a:t>cô</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làm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mẫu</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3" name="video d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264"/>
          <a:stretch/>
        </p:blipFill>
        <p:spPr>
          <a:xfrm rot="5400000">
            <a:off x="1418432" y="-867568"/>
            <a:ext cx="6307138" cy="9144002"/>
          </a:xfrm>
          <a:prstGeom prst="rect">
            <a:avLst/>
          </a:prstGeom>
        </p:spPr>
      </p:pic>
    </p:spTree>
    <p:extLst>
      <p:ext uri="{BB962C8B-B14F-4D97-AF65-F5344CB8AC3E}">
        <p14:creationId xmlns:p14="http://schemas.microsoft.com/office/powerpoint/2010/main" val="3187963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914400"/>
            <a:ext cx="7467600" cy="3429000"/>
          </a:xfrm>
        </p:spPr>
        <p:txBody>
          <a:bodyPr>
            <a:noAutofit/>
          </a:bodyPr>
          <a:lstStyle/>
          <a:p>
            <a:pPr marL="0" indent="0" algn="ctr">
              <a:buNone/>
            </a:pPr>
            <a:r>
              <a:rPr lang="vi-VN" sz="4000" b="1" i="1" dirty="0">
                <a:solidFill>
                  <a:schemeClr val="accent4">
                    <a:lumMod val="60000"/>
                    <a:lumOff val="40000"/>
                  </a:schemeClr>
                </a:solidFill>
                <a:latin typeface="Times New Roman" panose="02020603050405020304" pitchFamily="18" charset="0"/>
                <a:cs typeface="Times New Roman" panose="02020603050405020304" pitchFamily="18" charset="0"/>
              </a:rPr>
              <a:t>* Trẻ thực </a:t>
            </a:r>
            <a:r>
              <a:rPr lang="vi-VN" sz="4000" b="1" i="1" dirty="0" smtClean="0">
                <a:solidFill>
                  <a:schemeClr val="accent4">
                    <a:lumMod val="60000"/>
                    <a:lumOff val="40000"/>
                  </a:schemeClr>
                </a:solidFill>
                <a:latin typeface="Times New Roman" panose="02020603050405020304" pitchFamily="18" charset="0"/>
                <a:cs typeface="Times New Roman" panose="02020603050405020304" pitchFamily="18" charset="0"/>
              </a:rPr>
              <a:t>hiện</a:t>
            </a:r>
            <a:r>
              <a:rPr lang="en-US" sz="4000" b="1" i="1" dirty="0" smtClean="0">
                <a:solidFill>
                  <a:schemeClr val="accent4">
                    <a:lumMod val="60000"/>
                    <a:lumOff val="40000"/>
                  </a:schemeClr>
                </a:solidFill>
                <a:latin typeface="Times New Roman" panose="02020603050405020304" pitchFamily="18" charset="0"/>
                <a:cs typeface="Times New Roman" panose="02020603050405020304" pitchFamily="18" charset="0"/>
              </a:rPr>
              <a:t>:</a:t>
            </a:r>
            <a:endParaRPr lang="vi-VN" sz="4000" b="1" dirty="0">
              <a:solidFill>
                <a:schemeClr val="accent4">
                  <a:lumMod val="60000"/>
                  <a:lumOff val="40000"/>
                </a:schemeClr>
              </a:solidFill>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 Cô chú ý quan sát hướng dẫn, khuyến khích trẻ chọn đúng  màu để tô.</a:t>
            </a:r>
          </a:p>
          <a:p>
            <a:pPr marL="0" indent="0">
              <a:buNone/>
            </a:pPr>
            <a:r>
              <a:rPr lang="vi-VN" sz="2400" dirty="0">
                <a:latin typeface="Times New Roman" panose="02020603050405020304" pitchFamily="18" charset="0"/>
                <a:cs typeface="Times New Roman" panose="02020603050405020304" pitchFamily="18" charset="0"/>
              </a:rPr>
              <a:t>- Khi trẻ làm, cô chú ý hỏi trẻ:</a:t>
            </a:r>
          </a:p>
          <a:p>
            <a:pPr marL="0" indent="0">
              <a:buNone/>
            </a:pPr>
            <a:r>
              <a:rPr lang="vi-VN" sz="2400" dirty="0">
                <a:latin typeface="Times New Roman" panose="02020603050405020304" pitchFamily="18" charset="0"/>
                <a:cs typeface="Times New Roman" panose="02020603050405020304" pitchFamily="18" charset="0"/>
              </a:rPr>
              <a:t>+ Con đang làm gì?  </a:t>
            </a:r>
            <a:endParaRPr lang="en-US" sz="2400" dirty="0" smtClean="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Tay nào con cầm bút? </a:t>
            </a:r>
            <a:endParaRPr lang="en-US" sz="2400" dirty="0" smtClean="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Con </a:t>
            </a:r>
            <a:r>
              <a:rPr lang="en-US" sz="2400" dirty="0" err="1" smtClean="0">
                <a:latin typeface="Times New Roman" panose="02020603050405020304" pitchFamily="18" charset="0"/>
                <a:cs typeface="Times New Roman" panose="02020603050405020304" pitchFamily="18" charset="0"/>
              </a:rPr>
              <a:t>tô</a:t>
            </a:r>
            <a:r>
              <a:rPr lang="vi-VN" sz="2400" dirty="0" smtClean="0">
                <a:latin typeface="Times New Roman" panose="02020603050405020304" pitchFamily="18" charset="0"/>
                <a:cs typeface="Times New Roman" panose="02020603050405020304" pitchFamily="18" charset="0"/>
              </a:rPr>
              <a:t> 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gì?</a:t>
            </a:r>
          </a:p>
        </p:txBody>
      </p:sp>
    </p:spTree>
    <p:extLst>
      <p:ext uri="{BB962C8B-B14F-4D97-AF65-F5344CB8AC3E}">
        <p14:creationId xmlns:p14="http://schemas.microsoft.com/office/powerpoint/2010/main" val="56134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normAutofit/>
          </a:bodyPr>
          <a:lstStyle/>
          <a:p>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Nhận</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xét</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sản</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phẩm</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400" y="2514600"/>
            <a:ext cx="7239000" cy="1905000"/>
          </a:xfrm>
        </p:spPr>
        <p:txBody>
          <a:bodyPr>
            <a:normAutofit/>
          </a:bodyPr>
          <a:lstStyle/>
          <a:p>
            <a:pPr marL="0" indent="0">
              <a:buNone/>
            </a:pPr>
            <a:r>
              <a:rPr lang="vi-VN" sz="2400" dirty="0">
                <a:latin typeface="Times New Roman" panose="02020603050405020304" pitchFamily="18" charset="0"/>
                <a:cs typeface="Times New Roman" panose="02020603050405020304" pitchFamily="18" charset="0"/>
              </a:rPr>
              <a:t>- Cô treo bài của trẻ lên giá sản phẩm và nhận xét bài trẻ làm, hướng dẫn trẻ nhận xét bài của mình của bạn</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Con thích bài nào?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Bạn </a:t>
            </a:r>
            <a:r>
              <a:rPr lang="en-US" sz="2400" dirty="0" err="1" smtClean="0">
                <a:latin typeface="Times New Roman" panose="02020603050405020304" pitchFamily="18" charset="0"/>
                <a:cs typeface="Times New Roman" panose="02020603050405020304" pitchFamily="18" charset="0"/>
              </a:rPr>
              <a:t>tô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như </a:t>
            </a:r>
            <a:r>
              <a:rPr lang="vi-VN" sz="2400" dirty="0">
                <a:latin typeface="Times New Roman" panose="02020603050405020304" pitchFamily="18" charset="0"/>
                <a:cs typeface="Times New Roman" panose="02020603050405020304" pitchFamily="18" charset="0"/>
              </a:rPr>
              <a:t>thế nào?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21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388</Words>
  <Application>Microsoft Office PowerPoint</Application>
  <PresentationFormat>On-screen Show (4:3)</PresentationFormat>
  <Paragraphs>56</Paragraphs>
  <Slides>10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Times New Roman</vt:lpstr>
      <vt:lpstr>Times New Roman (Headings)</vt:lpstr>
      <vt:lpstr>Office Theme</vt:lpstr>
      <vt:lpstr>ỦY BAN NHÂN DÂN QUẬN LONG BIÊN TRƯỜNG MẦM NON NGUYỆT QUẾ</vt:lpstr>
      <vt:lpstr>I. MỤC ĐÍCH , YÊU CẦU:</vt:lpstr>
      <vt:lpstr>II. CHUẨN BỊ:</vt:lpstr>
      <vt:lpstr>III. CÁCH TIẾN HÀNH:</vt:lpstr>
      <vt:lpstr>2. Phương pháp, hình thức tổ chức:</vt:lpstr>
      <vt:lpstr>PowerPoint Presentation</vt:lpstr>
      <vt:lpstr>Video cô làm mẫu</vt:lpstr>
      <vt:lpstr>PowerPoint Presentation</vt:lpstr>
      <vt:lpstr>* Nhận xét sản phẩm: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Gia Thượng</dc:title>
  <dc:creator>Administrator</dc:creator>
  <cp:lastModifiedBy>Techsi.vn</cp:lastModifiedBy>
  <cp:revision>31</cp:revision>
  <dcterms:created xsi:type="dcterms:W3CDTF">2006-08-16T00:00:00Z</dcterms:created>
  <dcterms:modified xsi:type="dcterms:W3CDTF">2025-05-07T22:21:13Z</dcterms:modified>
</cp:coreProperties>
</file>