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3" r:id="rId3"/>
    <p:sldId id="268" r:id="rId4"/>
    <p:sldId id="259" r:id="rId5"/>
    <p:sldId id="277" r:id="rId6"/>
    <p:sldId id="278" r:id="rId7"/>
    <p:sldId id="272" r:id="rId8"/>
    <p:sldId id="276"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CC"/>
    <a:srgbClr val="FF00FF"/>
    <a:srgbClr val="D6009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674" y="6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4009595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2890633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3840693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DA1A63-B286-42B7-AF80-5835F41F5EE6}"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26174634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BDA1A63-B286-42B7-AF80-5835F41F5EE6}"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470634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BDA1A63-B286-42B7-AF80-5835F41F5EE6}"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499208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BDA1A63-B286-42B7-AF80-5835F41F5EE6}" type="datetimeFigureOut">
              <a:rPr lang="en-US" smtClean="0"/>
              <a:t>5/8/2025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3851326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BDA1A63-B286-42B7-AF80-5835F41F5EE6}" type="datetimeFigureOut">
              <a:rPr lang="en-US" smtClean="0"/>
              <a:t>5/8/2025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1589004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DA1A63-B286-42B7-AF80-5835F41F5EE6}" type="datetimeFigureOut">
              <a:rPr lang="en-US" smtClean="0"/>
              <a:t>5/8/2025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38085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DA1A63-B286-42B7-AF80-5835F41F5EE6}"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3518006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DA1A63-B286-42B7-AF80-5835F41F5EE6}"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C5EB84-5D89-49B2-8479-E64C9577A1E1}" type="slidenum">
              <a:rPr lang="en-US" smtClean="0"/>
              <a:t>‹#›</a:t>
            </a:fld>
            <a:endParaRPr lang="en-US"/>
          </a:p>
        </p:txBody>
      </p:sp>
    </p:spTree>
    <p:extLst>
      <p:ext uri="{BB962C8B-B14F-4D97-AF65-F5344CB8AC3E}">
        <p14:creationId xmlns:p14="http://schemas.microsoft.com/office/powerpoint/2010/main" val="3864457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DA1A63-B286-42B7-AF80-5835F41F5EE6}" type="datetimeFigureOut">
              <a:rPr lang="en-US" smtClean="0"/>
              <a:t>5/8/2025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C5EB84-5D89-49B2-8479-E64C9577A1E1}" type="slidenum">
              <a:rPr lang="en-US" smtClean="0"/>
              <a:t>‹#›</a:t>
            </a:fld>
            <a:endParaRPr lang="en-US"/>
          </a:p>
        </p:txBody>
      </p:sp>
    </p:spTree>
    <p:extLst>
      <p:ext uri="{BB962C8B-B14F-4D97-AF65-F5344CB8AC3E}">
        <p14:creationId xmlns:p14="http://schemas.microsoft.com/office/powerpoint/2010/main" val="2219702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3.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1.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Kết quả hình ảnh cho hinh nen don gi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715"/>
            <a:ext cx="9144000" cy="688371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581400" y="1828800"/>
            <a:ext cx="184731" cy="369332"/>
          </a:xfrm>
          <a:prstGeom prst="rect">
            <a:avLst/>
          </a:prstGeom>
          <a:noFill/>
        </p:spPr>
        <p:txBody>
          <a:bodyPr wrap="none" rtlCol="0">
            <a:spAutoFit/>
          </a:bodyPr>
          <a:lstStyle/>
          <a:p>
            <a:endParaRPr lang="en-US" dirty="0"/>
          </a:p>
        </p:txBody>
      </p:sp>
      <p:pic>
        <p:nvPicPr>
          <p:cNvPr id="5" name="Picture 4" descr="Kết quả hình ảnh cho hinh nen power point de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09" y="-25715"/>
            <a:ext cx="9178636" cy="6949268"/>
          </a:xfrm>
          <a:prstGeom prst="rect">
            <a:avLst/>
          </a:prstGeom>
          <a:noFill/>
          <a:extLst>
            <a:ext uri="{909E8E84-426E-40DD-AFC4-6F175D3DCCD1}">
              <a14:hiddenFill xmlns:a14="http://schemas.microsoft.com/office/drawing/2010/main">
                <a:solidFill>
                  <a:srgbClr val="FFFFFF"/>
                </a:solidFill>
              </a14:hiddenFill>
            </a:ext>
          </a:extLst>
        </p:spPr>
      </p:pic>
      <p:sp>
        <p:nvSpPr>
          <p:cNvPr id="6" name="WordArt 4"/>
          <p:cNvSpPr>
            <a:spLocks noChangeArrowheads="1" noChangeShapeType="1" noTextEdit="1"/>
          </p:cNvSpPr>
          <p:nvPr/>
        </p:nvSpPr>
        <p:spPr bwMode="auto">
          <a:xfrm>
            <a:off x="486508" y="233923"/>
            <a:ext cx="8323263" cy="3189753"/>
          </a:xfrm>
          <a:prstGeom prst="rect">
            <a:avLst/>
          </a:prstGeom>
        </p:spPr>
        <p:txBody>
          <a:bodyPr spcFirstLastPara="1" wrap="none" numCol="1" fromWordArt="1">
            <a:prstTxWarp prst="textArchUp">
              <a:avLst>
                <a:gd name="adj" fmla="val 10800004"/>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600" kern="10" dirty="0">
              <a:ln w="9525">
                <a:solidFill>
                  <a:srgbClr val="CC99FF"/>
                </a:solidFill>
                <a:round/>
                <a:headEnd/>
                <a:tailEnd/>
              </a:ln>
              <a:solidFill>
                <a:srgbClr val="0000FF"/>
              </a:solidFill>
              <a:effectLst>
                <a:outerShdw dist="53882" dir="2700000" algn="ctr" rotWithShape="0">
                  <a:srgbClr val="9999FF">
                    <a:alpha val="79999"/>
                  </a:srgbClr>
                </a:outerShdw>
              </a:effectLst>
              <a:latin typeface="Times New Roman"/>
              <a:cs typeface="Times New Roman"/>
            </a:endParaRPr>
          </a:p>
        </p:txBody>
      </p:sp>
      <p:sp>
        <p:nvSpPr>
          <p:cNvPr id="9" name="TextBox 8"/>
          <p:cNvSpPr txBox="1"/>
          <p:nvPr/>
        </p:nvSpPr>
        <p:spPr>
          <a:xfrm>
            <a:off x="440564" y="2446690"/>
            <a:ext cx="9008236" cy="646331"/>
          </a:xfrm>
          <a:prstGeom prst="rect">
            <a:avLst/>
          </a:prstGeom>
          <a:noFill/>
        </p:spPr>
        <p:txBody>
          <a:bodyPr wrap="square" rtlCol="0">
            <a:spAutoFit/>
          </a:bodyPr>
          <a:lstStyle/>
          <a:p>
            <a:pPr lvl="0"/>
            <a:r>
              <a:rPr lang="en-US" sz="3600" dirty="0" smtClean="0">
                <a:solidFill>
                  <a:srgbClr val="FF0000"/>
                </a:solidFill>
                <a:latin typeface="Times New Roman" panose="02020603050405020304" pitchFamily="18" charset="0"/>
                <a:ea typeface="Times New Roman" panose="02020603050405020304" pitchFamily="18" charset="0"/>
              </a:rPr>
              <a:t>HĐVĐV</a:t>
            </a:r>
            <a:r>
              <a:rPr lang="en-US" sz="3600" dirty="0">
                <a:solidFill>
                  <a:srgbClr val="FF0000"/>
                </a:solidFill>
                <a:latin typeface="Times New Roman" panose="02020603050405020304" pitchFamily="18" charset="0"/>
                <a:ea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rPr>
              <a:t>Cắm</a:t>
            </a:r>
            <a:r>
              <a:rPr lang="en-US" sz="3600" dirty="0">
                <a:solidFill>
                  <a:srgbClr val="FF0000"/>
                </a:solidFill>
                <a:latin typeface="Times New Roman" panose="02020603050405020304" pitchFamily="18" charset="0"/>
                <a:ea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rPr>
              <a:t>hoa</a:t>
            </a:r>
            <a:r>
              <a:rPr lang="en-US" sz="3600" dirty="0">
                <a:solidFill>
                  <a:srgbClr val="FF0000"/>
                </a:solidFill>
                <a:latin typeface="Times New Roman" panose="02020603050405020304" pitchFamily="18" charset="0"/>
                <a:ea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rPr>
              <a:t>về</a:t>
            </a:r>
            <a:r>
              <a:rPr lang="en-US" sz="3600" dirty="0">
                <a:solidFill>
                  <a:srgbClr val="FF0000"/>
                </a:solidFill>
                <a:latin typeface="Times New Roman" panose="02020603050405020304" pitchFamily="18" charset="0"/>
                <a:ea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rPr>
              <a:t>đúng</a:t>
            </a:r>
            <a:r>
              <a:rPr lang="en-US" sz="3600" dirty="0">
                <a:solidFill>
                  <a:srgbClr val="FF0000"/>
                </a:solidFill>
                <a:latin typeface="Times New Roman" panose="02020603050405020304" pitchFamily="18" charset="0"/>
                <a:ea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rPr>
              <a:t>lọ</a:t>
            </a:r>
            <a:r>
              <a:rPr lang="en-US" sz="3600" dirty="0">
                <a:solidFill>
                  <a:srgbClr val="FF0000"/>
                </a:solidFill>
                <a:latin typeface="Times New Roman" panose="02020603050405020304" pitchFamily="18" charset="0"/>
                <a:ea typeface="Times New Roman" panose="02020603050405020304" pitchFamily="18" charset="0"/>
              </a:rPr>
              <a:t> </a:t>
            </a:r>
            <a:r>
              <a:rPr lang="en-US" sz="3600" dirty="0" err="1" smtClean="0">
                <a:solidFill>
                  <a:srgbClr val="FF0000"/>
                </a:solidFill>
                <a:latin typeface="Times New Roman" panose="02020603050405020304" pitchFamily="18" charset="0"/>
                <a:ea typeface="Times New Roman" panose="02020603050405020304" pitchFamily="18" charset="0"/>
              </a:rPr>
              <a:t>Xanh</a:t>
            </a:r>
            <a:r>
              <a:rPr lang="en-US" sz="3600" dirty="0" smtClean="0">
                <a:solidFill>
                  <a:srgbClr val="FF0000"/>
                </a:solidFill>
                <a:latin typeface="Times New Roman" panose="02020603050405020304" pitchFamily="18" charset="0"/>
                <a:ea typeface="Times New Roman" panose="02020603050405020304" pitchFamily="18" charset="0"/>
              </a:rPr>
              <a:t>- </a:t>
            </a:r>
            <a:r>
              <a:rPr lang="en-US" sz="3600" dirty="0" err="1">
                <a:solidFill>
                  <a:srgbClr val="FF0000"/>
                </a:solidFill>
                <a:latin typeface="Times New Roman" panose="02020603050405020304" pitchFamily="18" charset="0"/>
                <a:ea typeface="Times New Roman" panose="02020603050405020304" pitchFamily="18" charset="0"/>
              </a:rPr>
              <a:t>đỏ-vàng</a:t>
            </a:r>
            <a:endParaRPr lang="en-US" sz="3600" b="1" dirty="0">
              <a:solidFill>
                <a:srgbClr val="FF0000"/>
              </a:solidFill>
              <a:latin typeface="Times New Roman" pitchFamily="18" charset="0"/>
              <a:cs typeface="Times New Roman" pitchFamily="18" charset="0"/>
            </a:endParaRPr>
          </a:p>
        </p:txBody>
      </p:sp>
      <p:sp>
        <p:nvSpPr>
          <p:cNvPr id="10" name="TextBox 9"/>
          <p:cNvSpPr txBox="1"/>
          <p:nvPr/>
        </p:nvSpPr>
        <p:spPr>
          <a:xfrm>
            <a:off x="2972948" y="6476776"/>
            <a:ext cx="2767104" cy="461665"/>
          </a:xfrm>
          <a:prstGeom prst="rect">
            <a:avLst/>
          </a:prstGeom>
          <a:noFill/>
        </p:spPr>
        <p:txBody>
          <a:bodyPr wrap="none" rtlCol="0">
            <a:spAutoFit/>
          </a:bodyPr>
          <a:lstStyle/>
          <a:p>
            <a:r>
              <a:rPr lang="en-US" sz="2400" b="1" dirty="0" smtClean="0">
                <a:latin typeface="Times New Roman" pitchFamily="18" charset="0"/>
                <a:cs typeface="Times New Roman" pitchFamily="18" charset="0"/>
              </a:rPr>
              <a:t>Năm </a:t>
            </a:r>
            <a:r>
              <a:rPr lang="en-US" sz="2400" b="1" dirty="0" err="1" smtClean="0">
                <a:latin typeface="Times New Roman" pitchFamily="18" charset="0"/>
                <a:cs typeface="Times New Roman" pitchFamily="18" charset="0"/>
              </a:rPr>
              <a:t>học</a:t>
            </a:r>
            <a:r>
              <a:rPr lang="en-US" sz="2400" b="1" smtClean="0">
                <a:latin typeface="Times New Roman" pitchFamily="18" charset="0"/>
                <a:cs typeface="Times New Roman" pitchFamily="18" charset="0"/>
              </a:rPr>
              <a:t> </a:t>
            </a:r>
            <a:r>
              <a:rPr lang="en-US" sz="2400" b="1" smtClean="0">
                <a:latin typeface="Times New Roman" pitchFamily="18" charset="0"/>
                <a:cs typeface="Times New Roman" pitchFamily="18" charset="0"/>
              </a:rPr>
              <a:t>2024-2025</a:t>
            </a:r>
            <a:endParaRPr lang="en-US" sz="2400" b="1" dirty="0">
              <a:latin typeface="Times New Roman" pitchFamily="18" charset="0"/>
              <a:cs typeface="Times New Roman" pitchFamily="18" charset="0"/>
            </a:endParaRPr>
          </a:p>
        </p:txBody>
      </p:sp>
      <p:pic>
        <p:nvPicPr>
          <p:cNvPr id="2" name="Mau-Hoa-beat-Mam-n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5800" y="5959733"/>
            <a:ext cx="609600" cy="609600"/>
          </a:xfrm>
          <a:prstGeom prst="rect">
            <a:avLst/>
          </a:prstGeom>
        </p:spPr>
      </p:pic>
      <p:sp>
        <p:nvSpPr>
          <p:cNvPr id="12" name="TextBox 11"/>
          <p:cNvSpPr txBox="1"/>
          <p:nvPr/>
        </p:nvSpPr>
        <p:spPr>
          <a:xfrm>
            <a:off x="2201280" y="120134"/>
            <a:ext cx="4835106" cy="400110"/>
          </a:xfrm>
          <a:prstGeom prst="rect">
            <a:avLst/>
          </a:prstGeom>
          <a:noFill/>
        </p:spPr>
        <p:txBody>
          <a:bodyPr wrap="none" rtlCol="0">
            <a:spAutoFit/>
          </a:bodyPr>
          <a:lstStyle/>
          <a:p>
            <a:pPr algn="ctr"/>
            <a:r>
              <a:rPr lang="en-US" sz="2000" dirty="0" smtClean="0">
                <a:latin typeface="Times New Roman" panose="02020603050405020304" pitchFamily="18" charset="0"/>
                <a:cs typeface="Times New Roman" panose="02020603050405020304" pitchFamily="18" charset="0"/>
              </a:rPr>
              <a:t>ỦY BAN NHÂN DÂN </a:t>
            </a:r>
            <a:r>
              <a:rPr lang="vi-VN" sz="2000" dirty="0" smtClean="0">
                <a:latin typeface="+mj-lt"/>
              </a:rPr>
              <a:t>QUẬN </a:t>
            </a:r>
            <a:r>
              <a:rPr lang="vi-VN" sz="2000" dirty="0" smtClean="0">
                <a:latin typeface="+mj-lt"/>
              </a:rPr>
              <a:t>LONG BIÊN</a:t>
            </a:r>
            <a:endParaRPr lang="en-US" sz="2000" dirty="0">
              <a:latin typeface="+mj-lt"/>
            </a:endParaRPr>
          </a:p>
        </p:txBody>
      </p:sp>
      <p:sp>
        <p:nvSpPr>
          <p:cNvPr id="13" name="TextBox 12"/>
          <p:cNvSpPr txBox="1"/>
          <p:nvPr/>
        </p:nvSpPr>
        <p:spPr>
          <a:xfrm>
            <a:off x="2784606" y="634792"/>
            <a:ext cx="4171335" cy="400110"/>
          </a:xfrm>
          <a:prstGeom prst="rect">
            <a:avLst/>
          </a:prstGeom>
          <a:noFill/>
        </p:spPr>
        <p:txBody>
          <a:bodyPr wrap="none" rtlCol="0">
            <a:spAutoFit/>
          </a:bodyPr>
          <a:lstStyle/>
          <a:p>
            <a:pPr algn="ctr"/>
            <a:r>
              <a:rPr lang="vi-VN" sz="2000" b="1" dirty="0" smtClean="0">
                <a:latin typeface="+mj-lt"/>
              </a:rPr>
              <a:t>TRƯỜNG MẦM NON </a:t>
            </a:r>
            <a:r>
              <a:rPr lang="en-US" sz="2000" b="1" dirty="0" smtClean="0">
                <a:latin typeface="+mj-lt"/>
              </a:rPr>
              <a:t>NGUYỆT QUẾ</a:t>
            </a:r>
            <a:endParaRPr lang="en-US" sz="2000" b="1" dirty="0">
              <a:latin typeface="+mj-lt"/>
            </a:endParaRPr>
          </a:p>
        </p:txBody>
      </p:sp>
      <p:sp>
        <p:nvSpPr>
          <p:cNvPr id="11" name="TextBox 10"/>
          <p:cNvSpPr txBox="1"/>
          <p:nvPr/>
        </p:nvSpPr>
        <p:spPr>
          <a:xfrm>
            <a:off x="2524237" y="3681694"/>
            <a:ext cx="4166975" cy="461665"/>
          </a:xfrm>
          <a:prstGeom prst="rect">
            <a:avLst/>
          </a:prstGeom>
          <a:noFill/>
        </p:spPr>
        <p:txBody>
          <a:bodyPr wrap="none" rtlCol="0">
            <a:spAutoFit/>
          </a:bodyPr>
          <a:lstStyle/>
          <a:p>
            <a:r>
              <a:rPr lang="en-US" sz="2400" dirty="0" smtClean="0">
                <a:solidFill>
                  <a:srgbClr val="0000FF"/>
                </a:solidFill>
                <a:latin typeface="Times New Roman" pitchFamily="18" charset="0"/>
                <a:cs typeface="Times New Roman" pitchFamily="18" charset="0"/>
              </a:rPr>
              <a:t>Giáo viên: </a:t>
            </a:r>
            <a:r>
              <a:rPr lang="en-US" sz="2400" dirty="0" err="1" smtClean="0">
                <a:solidFill>
                  <a:srgbClr val="0000FF"/>
                </a:solidFill>
                <a:latin typeface="Times New Roman" pitchFamily="18" charset="0"/>
                <a:cs typeface="Times New Roman" pitchFamily="18" charset="0"/>
              </a:rPr>
              <a:t>Trần</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Thị</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Bích</a:t>
            </a:r>
            <a:r>
              <a:rPr lang="en-US" sz="2400" dirty="0" smtClean="0">
                <a:solidFill>
                  <a:srgbClr val="0000FF"/>
                </a:solidFill>
                <a:latin typeface="Times New Roman" pitchFamily="18" charset="0"/>
                <a:cs typeface="Times New Roman" pitchFamily="18" charset="0"/>
              </a:rPr>
              <a:t> </a:t>
            </a:r>
            <a:r>
              <a:rPr lang="en-US" sz="2400" dirty="0" err="1" smtClean="0">
                <a:solidFill>
                  <a:srgbClr val="0000FF"/>
                </a:solidFill>
                <a:latin typeface="Times New Roman" pitchFamily="18" charset="0"/>
                <a:cs typeface="Times New Roman" pitchFamily="18" charset="0"/>
              </a:rPr>
              <a:t>Quyên</a:t>
            </a:r>
            <a:endParaRPr lang="en-US" sz="2400" dirty="0">
              <a:solidFill>
                <a:srgbClr val="0000FF"/>
              </a:solidFill>
              <a:latin typeface="Times New Roman" pitchFamily="18" charset="0"/>
              <a:cs typeface="Times New Roman" pitchFamily="18" charset="0"/>
            </a:endParaRPr>
          </a:p>
        </p:txBody>
      </p:sp>
      <p:sp>
        <p:nvSpPr>
          <p:cNvPr id="14" name="TextBox 13"/>
          <p:cNvSpPr txBox="1"/>
          <p:nvPr/>
        </p:nvSpPr>
        <p:spPr>
          <a:xfrm>
            <a:off x="2717963" y="4267200"/>
            <a:ext cx="3860352" cy="830997"/>
          </a:xfrm>
          <a:prstGeom prst="rect">
            <a:avLst/>
          </a:prstGeom>
          <a:noFill/>
        </p:spPr>
        <p:txBody>
          <a:bodyPr wrap="none" rtlCol="0">
            <a:spAutoFit/>
          </a:bodyPr>
          <a:lstStyle/>
          <a:p>
            <a:r>
              <a:rPr lang="en-US" sz="2400" dirty="0" smtClean="0">
                <a:solidFill>
                  <a:srgbClr val="0000FF"/>
                </a:solidFill>
                <a:latin typeface="Times New Roman" pitchFamily="18" charset="0"/>
                <a:cs typeface="Times New Roman" pitchFamily="18" charset="0"/>
              </a:rPr>
              <a:t>Lứa tuổi: Nhà trẻ 24-36 tháng</a:t>
            </a:r>
          </a:p>
          <a:p>
            <a:r>
              <a:rPr lang="en-US" sz="2400" dirty="0" smtClean="0">
                <a:solidFill>
                  <a:srgbClr val="0000FF"/>
                </a:solidFill>
                <a:latin typeface="Times New Roman" pitchFamily="18" charset="0"/>
                <a:cs typeface="Times New Roman" pitchFamily="18" charset="0"/>
              </a:rPr>
              <a:t>Thời gian: 12-15 phút.</a:t>
            </a:r>
            <a:endParaRPr lang="en-US" sz="2400" dirty="0">
              <a:solidFill>
                <a:srgbClr val="0000FF"/>
              </a:solidFill>
              <a:latin typeface="Times New Roman" pitchFamily="18" charset="0"/>
              <a:cs typeface="Times New Roman" pitchFamily="18" charset="0"/>
            </a:endParaRPr>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05200" y="1034902"/>
            <a:ext cx="2234852" cy="1472495"/>
          </a:xfrm>
          <a:prstGeom prst="rect">
            <a:avLst/>
          </a:prstGeom>
        </p:spPr>
      </p:pic>
    </p:spTree>
    <p:extLst>
      <p:ext uri="{BB962C8B-B14F-4D97-AF65-F5344CB8AC3E}">
        <p14:creationId xmlns:p14="http://schemas.microsoft.com/office/powerpoint/2010/main" val="42988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4500"/>
                                  </p:stCondLst>
                                  <p:childTnLst>
                                    <p:cmd type="call" cmd="playFrom(0.0)">
                                      <p:cBhvr>
                                        <p:cTn id="6" dur="8921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33" fill="hold" display="0">
                  <p:stCondLst>
                    <p:cond delay="indefinite"/>
                  </p:stCondLst>
                  <p:endCondLst>
                    <p:cond evt="onStopAudio" delay="0">
                      <p:tgtEl>
                        <p:sldTgt/>
                      </p:tgtEl>
                    </p:cond>
                  </p:endCondLst>
                </p:cTn>
                <p:tgtEl>
                  <p:spTgt spid="2"/>
                </p:tgtEl>
              </p:cMediaNode>
            </p:audio>
          </p:childTnLst>
        </p:cTn>
      </p:par>
    </p:tnLst>
    <p:bldLst>
      <p:bldP spid="9" grpId="0"/>
      <p:bldP spid="10" grpId="0"/>
      <p:bldP spid="12" grpId="0"/>
      <p:bldP spid="13" grpId="0"/>
      <p:bldP spid="11"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hoa anh pp\images (1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352812" y="457200"/>
            <a:ext cx="4846198" cy="707886"/>
          </a:xfrm>
          <a:prstGeom prst="rect">
            <a:avLst/>
          </a:prstGeom>
        </p:spPr>
        <p:txBody>
          <a:bodyPr wrap="none">
            <a:spAutoFit/>
          </a:bodyPr>
          <a:lstStyle/>
          <a:p>
            <a:pPr lvl="0" algn="ctr"/>
            <a:r>
              <a:rPr lang="en-US" sz="4000" b="1" dirty="0" smtClean="0">
                <a:solidFill>
                  <a:srgbClr val="FF0000"/>
                </a:solidFill>
                <a:latin typeface="Times New Roman" pitchFamily="18" charset="0"/>
                <a:cs typeface="Times New Roman" pitchFamily="18" charset="0"/>
              </a:rPr>
              <a:t>I - </a:t>
            </a:r>
            <a:r>
              <a:rPr lang="en-US" sz="4000" b="1" dirty="0" err="1" smtClean="0">
                <a:solidFill>
                  <a:srgbClr val="FF0000"/>
                </a:solidFill>
                <a:latin typeface="Times New Roman" pitchFamily="18" charset="0"/>
                <a:cs typeface="Times New Roman" pitchFamily="18" charset="0"/>
              </a:rPr>
              <a:t>Mục</a:t>
            </a:r>
            <a:r>
              <a:rPr lang="en-US" sz="4000" b="1" dirty="0" smtClean="0">
                <a:solidFill>
                  <a:srgbClr val="FF0000"/>
                </a:solidFill>
                <a:latin typeface="Times New Roman" pitchFamily="18" charset="0"/>
                <a:cs typeface="Times New Roman" pitchFamily="18" charset="0"/>
              </a:rPr>
              <a:t> </a:t>
            </a:r>
            <a:r>
              <a:rPr lang="en-US" sz="4000" b="1" dirty="0">
                <a:solidFill>
                  <a:srgbClr val="FF0000"/>
                </a:solidFill>
                <a:latin typeface="Times New Roman" pitchFamily="18" charset="0"/>
                <a:cs typeface="Times New Roman" pitchFamily="18" charset="0"/>
              </a:rPr>
              <a:t>đích- yêu cầu</a:t>
            </a:r>
          </a:p>
        </p:txBody>
      </p:sp>
      <p:sp>
        <p:nvSpPr>
          <p:cNvPr id="4" name="Rectangle 3"/>
          <p:cNvSpPr/>
          <p:nvPr/>
        </p:nvSpPr>
        <p:spPr>
          <a:xfrm>
            <a:off x="1295400" y="1752600"/>
            <a:ext cx="5562600" cy="3880871"/>
          </a:xfrm>
          <a:prstGeom prst="rect">
            <a:avLst/>
          </a:prstGeom>
        </p:spPr>
        <p:txBody>
          <a:bodyPr wrap="square">
            <a:spAutoFit/>
          </a:bodyPr>
          <a:lstStyle/>
          <a:p>
            <a:pPr>
              <a:lnSpc>
                <a:spcPct val="115000"/>
              </a:lnSpc>
              <a:spcBef>
                <a:spcPts val="600"/>
              </a:spcBef>
              <a:spcAft>
                <a:spcPts val="0"/>
              </a:spcAft>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Kiến</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thức</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biết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hoa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lọ</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màu</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xanh</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đỏ</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vàng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b="1" dirty="0">
                <a:latin typeface="Times New Roman" panose="02020603050405020304" pitchFamily="18" charset="0"/>
                <a:ea typeface="Times New Roman" panose="02020603050405020304" pitchFamily="18" charset="0"/>
                <a:cs typeface="Times New Roman" panose="02020603050405020304" pitchFamily="18" charset="0"/>
              </a:rPr>
              <a:t>* Kỹ năng</a:t>
            </a:r>
            <a:r>
              <a:rPr lang="pt-BR" sz="2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Trẻ phân biệt được màu đỏ, vàng, xanh</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Trẻ biết chọn hoa màu đỏ, vàng, xanh cắm đúng lọ có màu tương ứng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Thái</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độ</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hứng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thú</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1794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hoa anh pp\images (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0" y="-13855"/>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123209" y="356484"/>
            <a:ext cx="4180609" cy="769441"/>
          </a:xfrm>
          <a:prstGeom prst="rect">
            <a:avLst/>
          </a:prstGeom>
          <a:noFill/>
        </p:spPr>
        <p:txBody>
          <a:bodyPr wrap="square" rtlCol="0">
            <a:spAutoFit/>
          </a:bodyPr>
          <a:lstStyle/>
          <a:p>
            <a:pPr algn="ctr"/>
            <a:r>
              <a:rPr lang="en-US" sz="4400" b="1" dirty="0">
                <a:solidFill>
                  <a:srgbClr val="FF0000"/>
                </a:solidFill>
                <a:latin typeface="Times New Roman" pitchFamily="18" charset="0"/>
                <a:cs typeface="Times New Roman" pitchFamily="18" charset="0"/>
              </a:rPr>
              <a:t> </a:t>
            </a:r>
            <a:r>
              <a:rPr lang="en-US" sz="4400" b="1" dirty="0" smtClean="0">
                <a:solidFill>
                  <a:srgbClr val="FF0000"/>
                </a:solidFill>
                <a:latin typeface="Times New Roman" pitchFamily="18" charset="0"/>
                <a:cs typeface="Times New Roman" pitchFamily="18" charset="0"/>
              </a:rPr>
              <a:t>II - </a:t>
            </a:r>
            <a:r>
              <a:rPr lang="en-US" sz="4400" b="1" dirty="0" err="1" smtClean="0">
                <a:solidFill>
                  <a:srgbClr val="FF0000"/>
                </a:solidFill>
                <a:latin typeface="Times New Roman" pitchFamily="18" charset="0"/>
                <a:cs typeface="Times New Roman" pitchFamily="18" charset="0"/>
              </a:rPr>
              <a:t>Chuẩn</a:t>
            </a:r>
            <a:r>
              <a:rPr lang="en-US" sz="4400" b="1" dirty="0" smtClean="0">
                <a:solidFill>
                  <a:srgbClr val="FF0000"/>
                </a:solidFill>
                <a:latin typeface="Times New Roman" pitchFamily="18" charset="0"/>
                <a:cs typeface="Times New Roman" pitchFamily="18" charset="0"/>
              </a:rPr>
              <a:t> bị</a:t>
            </a:r>
            <a:endParaRPr lang="en-US" sz="4400" b="1" dirty="0">
              <a:solidFill>
                <a:srgbClr val="FF0000"/>
              </a:solidFill>
              <a:latin typeface="Times New Roman" pitchFamily="18" charset="0"/>
              <a:cs typeface="Times New Roman" pitchFamily="18" charset="0"/>
            </a:endParaRPr>
          </a:p>
        </p:txBody>
      </p:sp>
      <p:sp>
        <p:nvSpPr>
          <p:cNvPr id="2" name="Rectangle 1"/>
          <p:cNvSpPr/>
          <p:nvPr/>
        </p:nvSpPr>
        <p:spPr>
          <a:xfrm>
            <a:off x="1828800" y="1650550"/>
            <a:ext cx="6096000" cy="4284250"/>
          </a:xfrm>
          <a:prstGeom prst="rect">
            <a:avLst/>
          </a:prstGeom>
        </p:spPr>
        <p:txBody>
          <a:bodyPr wrap="square">
            <a:spAutoFit/>
          </a:bodyPr>
          <a:lstStyle/>
          <a:p>
            <a:pPr>
              <a:lnSpc>
                <a:spcPct val="115000"/>
              </a:lnSpc>
              <a:spcBef>
                <a:spcPts val="600"/>
              </a:spcBef>
              <a:spcAft>
                <a:spcPts val="0"/>
              </a:spcAft>
            </a:pP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cô</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nhạc</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cs typeface="Times New Roman" panose="02020603050405020304" pitchFamily="18" charset="0"/>
              </a:rPr>
              <a:t>Lý</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cs typeface="Times New Roman" panose="02020603050405020304" pitchFamily="18" charset="0"/>
              </a:rPr>
              <a:t>cây</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cs typeface="Times New Roman" panose="02020603050405020304" pitchFamily="18" charset="0"/>
              </a:rPr>
              <a:t>bông</a:t>
            </a:r>
            <a:r>
              <a:rPr lang="en-US" sz="2400" i="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Các bông hoa đỏ, vàng, xanh</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a:t>
            </a:r>
            <a:r>
              <a:rPr lang="pt-BR" sz="2400" dirty="0" smtClean="0">
                <a:latin typeface="Times New Roman" panose="02020603050405020304" pitchFamily="18" charset="0"/>
                <a:ea typeface="Times New Roman" panose="02020603050405020304" pitchFamily="18" charset="0"/>
                <a:cs typeface="Times New Roman" panose="02020603050405020304" pitchFamily="18" charset="0"/>
              </a:rPr>
              <a:t>3 lọ </a:t>
            </a:r>
            <a:r>
              <a:rPr lang="pt-BR" sz="2400" dirty="0">
                <a:latin typeface="Times New Roman" panose="02020603050405020304" pitchFamily="18" charset="0"/>
                <a:ea typeface="Times New Roman" panose="02020603050405020304" pitchFamily="18" charset="0"/>
                <a:cs typeface="Times New Roman" panose="02020603050405020304" pitchFamily="18" charset="0"/>
              </a:rPr>
              <a:t>hoa đỏ, vàng, xanh.</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Đồ</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dùng</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cs typeface="Times New Roman" panose="02020603050405020304" pitchFamily="18" charset="0"/>
              </a:rPr>
              <a:t>trẻ</a:t>
            </a:r>
            <a:r>
              <a:rPr lang="pt-BR" sz="2400"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Mỗi nhóm trẻ ba giỏ hoa có màu: xanh, đỏ, vàng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Mỗi nhóm trẻ 3 lọ hoa có màu xanh, đỏ, vàng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400" dirty="0">
                <a:latin typeface="Times New Roman" panose="02020603050405020304" pitchFamily="18" charset="0"/>
                <a:ea typeface="Times New Roman" panose="02020603050405020304" pitchFamily="18" charset="0"/>
                <a:cs typeface="Times New Roman" panose="02020603050405020304" pitchFamily="18" charset="0"/>
              </a:rPr>
              <a:t>- Trang phục gọn gàng.</a:t>
            </a:r>
            <a:endParaRPr lang="en-US" sz="2400" dirty="0">
              <a:latin typeface="Times New Roman" panose="02020603050405020304" pitchFamily="18" charset="0"/>
              <a:ea typeface="Calibri" panose="020F0502020204030204" pitchFamily="34" charset="0"/>
              <a:cs typeface="Times New Roman" panose="02020603050405020304" pitchFamily="18" charset="0"/>
            </a:endParaRPr>
          </a:p>
          <a:p>
            <a:r>
              <a:rPr lang="pt-BR" sz="2400" dirty="0">
                <a:latin typeface="Times New Roman" panose="02020603050405020304" pitchFamily="18" charset="0"/>
                <a:ea typeface="Times New Roman" panose="02020603050405020304" pitchFamily="18" charset="0"/>
              </a:rPr>
              <a:t>- Chỗ ngồi cho trẻ.</a:t>
            </a:r>
            <a:endParaRPr lang="en-US" sz="3200" dirty="0"/>
          </a:p>
        </p:txBody>
      </p:sp>
    </p:spTree>
    <p:extLst>
      <p:ext uri="{BB962C8B-B14F-4D97-AF65-F5344CB8AC3E}">
        <p14:creationId xmlns:p14="http://schemas.microsoft.com/office/powerpoint/2010/main" val="1213736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dministrator\Desktop\hoa anh pp\20-hinh-nen-don-gian-danh-cho-nguoi-thich-su-don-gian-148686870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8" y="0"/>
            <a:ext cx="9143999" cy="68961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332115" y="776368"/>
            <a:ext cx="3853940" cy="769441"/>
          </a:xfrm>
          <a:prstGeom prst="rect">
            <a:avLst/>
          </a:prstGeom>
          <a:noFill/>
        </p:spPr>
        <p:txBody>
          <a:bodyPr wrap="none" rtlCol="0">
            <a:spAutoFit/>
          </a:bodyPr>
          <a:lstStyle/>
          <a:p>
            <a:pPr algn="ctr"/>
            <a:r>
              <a:rPr lang="en-US" sz="4400" b="1" dirty="0" smtClean="0">
                <a:solidFill>
                  <a:srgbClr val="7030A0"/>
                </a:solidFill>
                <a:latin typeface="Times New Roman" pitchFamily="18" charset="0"/>
                <a:cs typeface="Times New Roman" pitchFamily="18" charset="0"/>
              </a:rPr>
              <a:t>Cách tiến hành</a:t>
            </a:r>
            <a:endParaRPr lang="en-US" sz="4400" b="1" dirty="0">
              <a:solidFill>
                <a:srgbClr val="7030A0"/>
              </a:solidFill>
              <a:latin typeface="Times New Roman" pitchFamily="18" charset="0"/>
              <a:cs typeface="Times New Roman" pitchFamily="18" charset="0"/>
            </a:endParaRPr>
          </a:p>
        </p:txBody>
      </p:sp>
      <p:sp>
        <p:nvSpPr>
          <p:cNvPr id="8" name="Rectangle 7"/>
          <p:cNvSpPr/>
          <p:nvPr/>
        </p:nvSpPr>
        <p:spPr>
          <a:xfrm>
            <a:off x="1295400" y="1905000"/>
            <a:ext cx="6781800" cy="2039917"/>
          </a:xfrm>
          <a:prstGeom prst="rect">
            <a:avLst/>
          </a:prstGeom>
        </p:spPr>
        <p:txBody>
          <a:bodyPr wrap="square">
            <a:spAutoFit/>
          </a:bodyPr>
          <a:lstStyle/>
          <a:p>
            <a:pPr>
              <a:lnSpc>
                <a:spcPct val="115000"/>
              </a:lnSpc>
              <a:spcBef>
                <a:spcPts val="600"/>
              </a:spcBef>
              <a:spcAft>
                <a:spcPts val="0"/>
              </a:spcAft>
            </a:pPr>
            <a:r>
              <a:rPr lang="en-US" sz="2800" b="1" dirty="0" smtClean="0">
                <a:latin typeface="Times New Roman" panose="02020603050405020304" pitchFamily="18" charset="0"/>
                <a:ea typeface="Times New Roman" panose="02020603050405020304" pitchFamily="18" charset="0"/>
                <a:cs typeface="Times New Roman" panose="02020603050405020304" pitchFamily="18" charset="0"/>
              </a:rPr>
              <a:t>1</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Ổn</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tổ</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chức</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800" dirty="0">
                <a:latin typeface="Times New Roman" panose="02020603050405020304" pitchFamily="18" charset="0"/>
                <a:ea typeface="Times New Roman" panose="02020603050405020304" pitchFamily="18" charset="0"/>
                <a:cs typeface="Times New Roman" panose="02020603050405020304" pitchFamily="18" charset="0"/>
              </a:rPr>
              <a:t>- Cô và trẻ chơi trò chơi: “</a:t>
            </a:r>
            <a:r>
              <a:rPr lang="pt-BR" sz="2800" i="1" dirty="0">
                <a:latin typeface="Times New Roman" panose="02020603050405020304" pitchFamily="18" charset="0"/>
                <a:ea typeface="Times New Roman" panose="02020603050405020304" pitchFamily="18" charset="0"/>
                <a:cs typeface="Times New Roman" panose="02020603050405020304" pitchFamily="18" charset="0"/>
              </a:rPr>
              <a:t>Ảo thuật”</a:t>
            </a:r>
            <a:r>
              <a:rPr lang="pt-BR" sz="2800" dirty="0">
                <a:latin typeface="Times New Roman" panose="02020603050405020304" pitchFamily="18" charset="0"/>
                <a:ea typeface="Times New Roman" panose="02020603050405020304" pitchFamily="18" charset="0"/>
                <a:cs typeface="Times New Roman" panose="02020603050405020304" pitchFamily="18" charset="0"/>
              </a:rPr>
              <a:t> làm xuất hiện giỏ hoa nhiều màu.</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pPr lvl="0">
              <a:lnSpc>
                <a:spcPct val="107000"/>
              </a:lnSpc>
            </a:pPr>
            <a:r>
              <a:rPr lang="en-US" sz="2800" dirty="0" smtClean="0">
                <a:solidFill>
                  <a:srgbClr val="0000FF"/>
                </a:solidFill>
                <a:latin typeface="Times New Roman" pitchFamily="18" charset="0"/>
                <a:ea typeface="Calibri"/>
                <a:cs typeface="Times New Roman" pitchFamily="18" charset="0"/>
              </a:rPr>
              <a:t>- </a:t>
            </a:r>
            <a:r>
              <a:rPr lang="en-US" sz="2800" dirty="0" err="1" smtClean="0">
                <a:latin typeface="Times New Roman" pitchFamily="18" charset="0"/>
                <a:ea typeface="Calibri"/>
                <a:cs typeface="Times New Roman" pitchFamily="18" charset="0"/>
              </a:rPr>
              <a:t>Đàm</a:t>
            </a:r>
            <a:r>
              <a:rPr lang="en-US" sz="2800" dirty="0" smtClean="0">
                <a:latin typeface="Times New Roman" pitchFamily="18" charset="0"/>
                <a:ea typeface="Calibri"/>
                <a:cs typeface="Times New Roman" pitchFamily="18" charset="0"/>
              </a:rPr>
              <a:t> thoại dẫn dắt vào bài.</a:t>
            </a:r>
            <a:endParaRPr lang="en-US" sz="2800" dirty="0">
              <a:latin typeface="Times New Roman" pitchFamily="18" charset="0"/>
              <a:ea typeface="Calibri"/>
              <a:cs typeface="Times New Roman" pitchFamily="18" charset="0"/>
            </a:endParaRPr>
          </a:p>
        </p:txBody>
      </p:sp>
    </p:spTree>
    <p:extLst>
      <p:ext uri="{BB962C8B-B14F-4D97-AF65-F5344CB8AC3E}">
        <p14:creationId xmlns:p14="http://schemas.microsoft.com/office/powerpoint/2010/main" val="398806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Administrator\Desktop\hoa anh p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30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676400" y="233793"/>
            <a:ext cx="5623655" cy="553357"/>
          </a:xfrm>
          <a:prstGeom prst="rect">
            <a:avLst/>
          </a:prstGeom>
        </p:spPr>
        <p:txBody>
          <a:bodyPr wrap="none">
            <a:spAutoFit/>
          </a:bodyPr>
          <a:lstStyle/>
          <a:p>
            <a:pPr lvl="0">
              <a:lnSpc>
                <a:spcPct val="107000"/>
              </a:lnSpc>
            </a:pPr>
            <a:r>
              <a:rPr lang="pt-BR" sz="2800" b="1" dirty="0" smtClean="0">
                <a:solidFill>
                  <a:srgbClr val="0000FF"/>
                </a:solidFill>
                <a:latin typeface="Times New Roman"/>
                <a:ea typeface="Times New Roman"/>
                <a:cs typeface="Times New Roman"/>
              </a:rPr>
              <a:t>2. </a:t>
            </a:r>
            <a:r>
              <a:rPr lang="en-US" sz="2800" b="1" dirty="0" smtClean="0">
                <a:solidFill>
                  <a:srgbClr val="0000FF"/>
                </a:solidFill>
                <a:latin typeface="Times New Roman"/>
                <a:ea typeface="Calibri"/>
                <a:cs typeface="Times New Roman"/>
              </a:rPr>
              <a:t>Phương pháp, hình thức tổ chức</a:t>
            </a:r>
            <a:r>
              <a:rPr lang="vi-VN" sz="2800" b="1" dirty="0" smtClean="0">
                <a:solidFill>
                  <a:srgbClr val="0000FF"/>
                </a:solidFill>
                <a:latin typeface="Times New Roman"/>
                <a:ea typeface="Calibri"/>
                <a:cs typeface="Times New Roman"/>
              </a:rPr>
              <a:t>:</a:t>
            </a:r>
            <a:endParaRPr lang="en-US" sz="2800" dirty="0">
              <a:solidFill>
                <a:srgbClr val="0000FF"/>
              </a:solidFill>
              <a:ea typeface="Calibri"/>
              <a:cs typeface="Times New Roman"/>
            </a:endParaRPr>
          </a:p>
        </p:txBody>
      </p:sp>
      <p:sp>
        <p:nvSpPr>
          <p:cNvPr id="3" name="Rectangle 2"/>
          <p:cNvSpPr/>
          <p:nvPr/>
        </p:nvSpPr>
        <p:spPr>
          <a:xfrm>
            <a:off x="868727" y="787150"/>
            <a:ext cx="7239000" cy="6109365"/>
          </a:xfrm>
          <a:prstGeom prst="rect">
            <a:avLst/>
          </a:prstGeom>
        </p:spPr>
        <p:txBody>
          <a:bodyPr wrap="square">
            <a:spAutoFit/>
          </a:bodyPr>
          <a:lstStyle/>
          <a:p>
            <a:pPr marL="342900" indent="-342900">
              <a:lnSpc>
                <a:spcPct val="115000"/>
              </a:lnSpc>
              <a:spcAft>
                <a:spcPts val="0"/>
              </a:spcAft>
              <a:buFont typeface="Arial" panose="020B0604020202020204" pitchFamily="34" charset="0"/>
              <a:buChar char="•"/>
            </a:pPr>
            <a:r>
              <a:rPr lang="pt-BR" sz="2000" i="1"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Quan </a:t>
            </a:r>
            <a:r>
              <a:rPr lang="pt-BR" sz="2000"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sát nhận xét mẫu:</a:t>
            </a: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Cô đưa ra 3 lọ hoa cho trẻ  quan sát và nhận xét. Hỏi trẻ hoa màu đỏ cắm vào lọ màu gì? Hoa màu vàng, xanh cắm lọ màu gì? Muốn làm được như vậy các con phải làm gì</a:t>
            </a:r>
            <a:r>
              <a:rPr lang="pt-BR" sz="200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nSpc>
                <a:spcPct val="115000"/>
              </a:lnSpc>
              <a:spcAft>
                <a:spcPts val="0"/>
              </a:spcAft>
            </a:pPr>
            <a:r>
              <a:rPr lang="es-ES"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s-ES" sz="2000"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s-ES" sz="2000"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s-ES" sz="2000"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s-ES" sz="2000"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s-ES" sz="2000"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s-ES" sz="2000"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s-ES" sz="2000" i="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mẫu</a:t>
            </a:r>
            <a:r>
              <a:rPr lang="es-ES" sz="2000" i="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Cô và trẻ cùng làm, cô đưa ra lần lượt từng bông hoa màu đỏ, vàng,  xanh và hỏi trẻ: + Bông hoa cô cầm có màu gì? + Đây là lọ hoa màu gì?</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Bông hoa màu đỏ cắm vào lọ màu đỏ.</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Cô chọn bông hoa màu đỏ, cho trẻ chọn bông hoa màu đỏ giống cô và cắm vào lọ màu đỏ.</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Tương tự với bông hoa màu vàng, xanh.</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Câu hỏi khi làm : + Bông hoa màu gì?</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 Hoa màu... cắm vào lọ màu gì?</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 Cô và các con đang làm gì?</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0"/>
              </a:spcAft>
            </a:pPr>
            <a:r>
              <a:rPr lang="pt-BR" sz="20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Cô và trẻ cùng nhận xét sản phẩm mà cô và trẻ cắm.</a:t>
            </a:r>
            <a:endParaRPr lang="en-US" sz="2000" dirty="0">
              <a:solidFill>
                <a:srgbClr val="C00000"/>
              </a:solidFill>
              <a:latin typeface="Times New Roman" panose="02020603050405020304" pitchFamily="18" charset="0"/>
              <a:ea typeface="Calibri" panose="020F0502020204030204" pitchFamily="34" charset="0"/>
              <a:cs typeface="Times New Roman" panose="02020603050405020304" pitchFamily="18" charset="0"/>
            </a:endParaRPr>
          </a:p>
          <a:p>
            <a:pPr marL="342900" indent="-342900">
              <a:lnSpc>
                <a:spcPct val="115000"/>
              </a:lnSpc>
              <a:spcAft>
                <a:spcPts val="0"/>
              </a:spcAft>
              <a:buFont typeface="Arial" panose="020B0604020202020204" pitchFamily="34" charset="0"/>
              <a:buChar char="•"/>
            </a:pP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647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down)">
                                      <p:cBhvr>
                                        <p:cTn id="7" dur="500"/>
                                        <p:tgtEl>
                                          <p:spTgt spid="921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lnSpc>
                <a:spcPct val="115000"/>
              </a:lnSpc>
              <a:spcAft>
                <a:spcPts val="0"/>
              </a:spcAft>
            </a:pPr>
            <a:r>
              <a:rPr lang="pt-BR" sz="2700" i="1" dirty="0">
                <a:latin typeface="Times New Roman" panose="02020603050405020304" pitchFamily="18" charset="0"/>
                <a:ea typeface="Times New Roman" panose="02020603050405020304" pitchFamily="18" charset="0"/>
                <a:cs typeface="Times New Roman" panose="02020603050405020304" pitchFamily="18" charset="0"/>
              </a:rPr>
              <a:t>* Bài tập sáng tạo:</a:t>
            </a:r>
            <a:r>
              <a:rPr lang="pt-BR" sz="2700" dirty="0">
                <a:latin typeface="Times New Roman" panose="02020603050405020304" pitchFamily="18" charset="0"/>
                <a:ea typeface="Times New Roman" panose="02020603050405020304" pitchFamily="18" charset="0"/>
                <a:cs typeface="Times New Roman" panose="02020603050405020304" pitchFamily="18" charset="0"/>
              </a:rPr>
              <a:t> (</a:t>
            </a:r>
            <a:r>
              <a:rPr lang="pt-BR" sz="2700" i="1" dirty="0">
                <a:latin typeface="Times New Roman" panose="02020603050405020304" pitchFamily="18" charset="0"/>
                <a:ea typeface="Times New Roman" panose="02020603050405020304" pitchFamily="18" charset="0"/>
                <a:cs typeface="Times New Roman" panose="02020603050405020304" pitchFamily="18" charset="0"/>
              </a:rPr>
              <a:t>Bật nhạc không lời)</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Cô cho trẻ làm theo nhóm dựa trên lời nói của cô về cách cắm hoa theo màu. Chia trẻ thành 3 nhóm. Mỗi nhóm 3 lọ hoa màu xanh, đỏ, vàng và ba giỏ hoa màu xanh, đỏ, vàng.</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Trẻ chọn các màu hoa xanh, đỏ, vàng và cắm vào lọ có màu tương ứng.</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Câu hỏi khi trẻ thực hiện: </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Con đang làm gì?  + Bông hoa này có màu gì?</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Bông hoa màu... cắm vào lọ màu gì?</a:t>
            </a:r>
            <a:r>
              <a:rPr lang="en-US" sz="2700" dirty="0">
                <a:latin typeface="Times New Roman" panose="02020603050405020304" pitchFamily="18" charset="0"/>
                <a:ea typeface="Calibri" panose="020F0502020204030204" pitchFamily="34" charset="0"/>
                <a:cs typeface="Times New Roman" panose="02020603050405020304" pitchFamily="18" charset="0"/>
              </a:rPr>
              <a:t/>
            </a:r>
            <a:br>
              <a:rPr lang="en-US" sz="2700" dirty="0">
                <a:latin typeface="Times New Roman" panose="02020603050405020304" pitchFamily="18" charset="0"/>
                <a:ea typeface="Calibri" panose="020F0502020204030204" pitchFamily="34" charset="0"/>
                <a:cs typeface="Times New Roman" panose="02020603050405020304" pitchFamily="18" charset="0"/>
              </a:rPr>
            </a:br>
            <a:r>
              <a:rPr lang="pt-BR" sz="2700" dirty="0">
                <a:latin typeface="Times New Roman" panose="02020603050405020304" pitchFamily="18" charset="0"/>
                <a:ea typeface="Times New Roman" panose="02020603050405020304" pitchFamily="18" charset="0"/>
                <a:cs typeface="Times New Roman" panose="02020603050405020304" pitchFamily="18" charset="0"/>
              </a:rPr>
              <a:t>- Cô và trẻ cùng nhận xét sản phẩm.</a:t>
            </a:r>
            <a:r>
              <a:rPr lang="en-US" dirty="0">
                <a:latin typeface="Times New Roman" panose="02020603050405020304" pitchFamily="18" charset="0"/>
                <a:ea typeface="Calibri" panose="020F0502020204030204" pitchFamily="34" charset="0"/>
                <a:cs typeface="Times New Roman" panose="02020603050405020304" pitchFamily="18" charset="0"/>
              </a:rPr>
              <a:t/>
            </a:r>
            <a:br>
              <a:rPr lang="en-US" dirty="0">
                <a:latin typeface="Times New Roman" panose="02020603050405020304" pitchFamily="18" charset="0"/>
                <a:ea typeface="Calibri" panose="020F0502020204030204" pitchFamily="34" charset="0"/>
                <a:cs typeface="Times New Roman" panose="02020603050405020304" pitchFamily="18" charset="0"/>
              </a:rPr>
            </a:br>
            <a:endParaRPr lang="en-US" dirty="0"/>
          </a:p>
        </p:txBody>
      </p:sp>
    </p:spTree>
    <p:extLst>
      <p:ext uri="{BB962C8B-B14F-4D97-AF65-F5344CB8AC3E}">
        <p14:creationId xmlns:p14="http://schemas.microsoft.com/office/powerpoint/2010/main" val="160096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Administrator\Desktop\hoa anh pp\images (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838200" y="914400"/>
            <a:ext cx="6934200" cy="2858475"/>
          </a:xfrm>
          <a:prstGeom prst="rect">
            <a:avLst/>
          </a:prstGeom>
        </p:spPr>
        <p:txBody>
          <a:bodyPr wrap="square">
            <a:spAutoFit/>
          </a:bodyPr>
          <a:lstStyle/>
          <a:p>
            <a:pPr lvl="0">
              <a:lnSpc>
                <a:spcPct val="107000"/>
              </a:lnSpc>
            </a:pPr>
            <a:r>
              <a:rPr lang="en-US" sz="2800" b="1" dirty="0" smtClean="0">
                <a:solidFill>
                  <a:srgbClr val="0000FF"/>
                </a:solidFill>
                <a:latin typeface="Times New Roman" pitchFamily="18" charset="0"/>
                <a:ea typeface="Times New Roman"/>
                <a:cs typeface="Times New Roman" pitchFamily="18" charset="0"/>
              </a:rPr>
              <a:t>* Trẻ thực hiện:</a:t>
            </a:r>
          </a:p>
          <a:p>
            <a:pPr lvl="0">
              <a:lnSpc>
                <a:spcPct val="107000"/>
              </a:lnSpc>
            </a:pPr>
            <a:r>
              <a:rPr lang="en-US" sz="2800" b="1" i="1" dirty="0" smtClean="0">
                <a:solidFill>
                  <a:srgbClr val="0000FF"/>
                </a:solidFill>
                <a:latin typeface="Times New Roman" pitchFamily="18" charset="0"/>
                <a:ea typeface="Times New Roman"/>
                <a:cs typeface="Times New Roman" pitchFamily="18" charset="0"/>
              </a:rPr>
              <a:t> </a:t>
            </a:r>
            <a:r>
              <a:rPr lang="vi-VN" sz="2800" b="1" i="1" dirty="0">
                <a:solidFill>
                  <a:srgbClr val="0000FF"/>
                </a:solidFill>
                <a:latin typeface="Times New Roman" pitchFamily="18" charset="0"/>
                <a:ea typeface="Times New Roman"/>
                <a:cs typeface="Times New Roman" pitchFamily="18" charset="0"/>
              </a:rPr>
              <a:t>- </a:t>
            </a:r>
            <a:r>
              <a:rPr lang="en-US" sz="2800" b="1" i="1" dirty="0" smtClean="0">
                <a:solidFill>
                  <a:srgbClr val="0000FF"/>
                </a:solidFill>
                <a:latin typeface="Times New Roman" pitchFamily="18" charset="0"/>
                <a:ea typeface="Times New Roman"/>
                <a:cs typeface="Times New Roman" pitchFamily="18" charset="0"/>
              </a:rPr>
              <a:t>Khi t</a:t>
            </a:r>
            <a:r>
              <a:rPr lang="vi-VN" sz="2800" b="1" i="1" dirty="0" smtClean="0">
                <a:solidFill>
                  <a:srgbClr val="0000FF"/>
                </a:solidFill>
                <a:latin typeface="Times New Roman" pitchFamily="18" charset="0"/>
                <a:ea typeface="Times New Roman"/>
                <a:cs typeface="Times New Roman" pitchFamily="18" charset="0"/>
              </a:rPr>
              <a:t>rẻ </a:t>
            </a:r>
            <a:r>
              <a:rPr lang="vi-VN" sz="2800" b="1" i="1" dirty="0">
                <a:solidFill>
                  <a:srgbClr val="0000FF"/>
                </a:solidFill>
                <a:latin typeface="Times New Roman" pitchFamily="18" charset="0"/>
                <a:ea typeface="Times New Roman"/>
                <a:cs typeface="Times New Roman" pitchFamily="18" charset="0"/>
              </a:rPr>
              <a:t>thực hiện cô hỏi trẻ: Con đang làm gì? Con </a:t>
            </a:r>
            <a:r>
              <a:rPr lang="en-US" sz="2800" b="1" i="1" dirty="0" err="1" smtClean="0">
                <a:solidFill>
                  <a:srgbClr val="0000FF"/>
                </a:solidFill>
                <a:latin typeface="Times New Roman" pitchFamily="18" charset="0"/>
                <a:ea typeface="Times New Roman"/>
                <a:cs typeface="Times New Roman" pitchFamily="18" charset="0"/>
              </a:rPr>
              <a:t>cắm</a:t>
            </a:r>
            <a:r>
              <a:rPr lang="vi-VN" sz="2800" b="1" i="1" dirty="0" smtClean="0">
                <a:solidFill>
                  <a:srgbClr val="0000FF"/>
                </a:solidFill>
                <a:latin typeface="Times New Roman" pitchFamily="18" charset="0"/>
                <a:ea typeface="Times New Roman"/>
                <a:cs typeface="Times New Roman" pitchFamily="18" charset="0"/>
              </a:rPr>
              <a:t> </a:t>
            </a:r>
            <a:r>
              <a:rPr lang="vi-VN" sz="2800" b="1" i="1" dirty="0">
                <a:solidFill>
                  <a:srgbClr val="0000FF"/>
                </a:solidFill>
                <a:latin typeface="Times New Roman" pitchFamily="18" charset="0"/>
                <a:ea typeface="Times New Roman"/>
                <a:cs typeface="Times New Roman" pitchFamily="18" charset="0"/>
              </a:rPr>
              <a:t>hoa màu gì? Con </a:t>
            </a:r>
            <a:r>
              <a:rPr lang="en-US" sz="2800" b="1" i="1" dirty="0" err="1" smtClean="0">
                <a:solidFill>
                  <a:srgbClr val="0000FF"/>
                </a:solidFill>
                <a:latin typeface="Times New Roman" pitchFamily="18" charset="0"/>
                <a:ea typeface="Times New Roman"/>
                <a:cs typeface="Times New Roman" pitchFamily="18" charset="0"/>
              </a:rPr>
              <a:t>cắm</a:t>
            </a:r>
            <a:r>
              <a:rPr lang="vi-VN" sz="2800" b="1" i="1" dirty="0" smtClean="0">
                <a:solidFill>
                  <a:srgbClr val="0000FF"/>
                </a:solidFill>
                <a:latin typeface="Times New Roman" pitchFamily="18" charset="0"/>
                <a:ea typeface="Times New Roman"/>
                <a:cs typeface="Times New Roman" pitchFamily="18" charset="0"/>
              </a:rPr>
              <a:t> </a:t>
            </a:r>
            <a:r>
              <a:rPr lang="vi-VN" sz="2800" b="1" i="1" dirty="0">
                <a:solidFill>
                  <a:srgbClr val="0000FF"/>
                </a:solidFill>
                <a:latin typeface="Times New Roman" pitchFamily="18" charset="0"/>
                <a:ea typeface="Times New Roman"/>
                <a:cs typeface="Times New Roman" pitchFamily="18" charset="0"/>
              </a:rPr>
              <a:t>như thế nào?</a:t>
            </a:r>
          </a:p>
          <a:p>
            <a:pPr lvl="0">
              <a:lnSpc>
                <a:spcPct val="107000"/>
              </a:lnSpc>
            </a:pPr>
            <a:r>
              <a:rPr lang="vi-VN" sz="2800" b="1" i="1" dirty="0">
                <a:solidFill>
                  <a:srgbClr val="0000FF"/>
                </a:solidFill>
                <a:latin typeface="Times New Roman" pitchFamily="18" charset="0"/>
                <a:ea typeface="Times New Roman"/>
                <a:cs typeface="Times New Roman" pitchFamily="18" charset="0"/>
              </a:rPr>
              <a:t>- Khi đã có trẻ </a:t>
            </a:r>
            <a:r>
              <a:rPr lang="en-US" sz="2800" b="1" i="1" dirty="0" err="1" smtClean="0">
                <a:solidFill>
                  <a:srgbClr val="0000FF"/>
                </a:solidFill>
                <a:latin typeface="Times New Roman" pitchFamily="18" charset="0"/>
                <a:ea typeface="Times New Roman"/>
                <a:cs typeface="Times New Roman" pitchFamily="18" charset="0"/>
              </a:rPr>
              <a:t>cắm</a:t>
            </a:r>
            <a:r>
              <a:rPr lang="vi-VN" sz="2800" b="1" i="1" dirty="0" smtClean="0">
                <a:solidFill>
                  <a:srgbClr val="0000FF"/>
                </a:solidFill>
                <a:latin typeface="Times New Roman" pitchFamily="18" charset="0"/>
                <a:ea typeface="Times New Roman"/>
                <a:cs typeface="Times New Roman" pitchFamily="18" charset="0"/>
              </a:rPr>
              <a:t> </a:t>
            </a:r>
            <a:r>
              <a:rPr lang="vi-VN" sz="2800" b="1" i="1" dirty="0">
                <a:solidFill>
                  <a:srgbClr val="0000FF"/>
                </a:solidFill>
                <a:latin typeface="Times New Roman" pitchFamily="18" charset="0"/>
                <a:ea typeface="Times New Roman"/>
                <a:cs typeface="Times New Roman" pitchFamily="18" charset="0"/>
              </a:rPr>
              <a:t>xong cô </a:t>
            </a:r>
            <a:r>
              <a:rPr lang="en-US" sz="2800" b="1" i="1" dirty="0" err="1" smtClean="0">
                <a:solidFill>
                  <a:srgbClr val="0000FF"/>
                </a:solidFill>
                <a:latin typeface="Times New Roman" pitchFamily="18" charset="0"/>
                <a:ea typeface="Times New Roman"/>
                <a:cs typeface="Times New Roman" pitchFamily="18" charset="0"/>
              </a:rPr>
              <a:t>cùng</a:t>
            </a:r>
            <a:r>
              <a:rPr lang="en-US" sz="2800" b="1" i="1" dirty="0" smtClean="0">
                <a:solidFill>
                  <a:srgbClr val="0000FF"/>
                </a:solidFill>
                <a:latin typeface="Times New Roman" pitchFamily="18" charset="0"/>
                <a:ea typeface="Times New Roman"/>
                <a:cs typeface="Times New Roman" pitchFamily="18" charset="0"/>
              </a:rPr>
              <a:t> </a:t>
            </a:r>
            <a:r>
              <a:rPr lang="vi-VN" sz="2800" b="1" i="1" dirty="0" smtClean="0">
                <a:solidFill>
                  <a:srgbClr val="0000FF"/>
                </a:solidFill>
                <a:latin typeface="Times New Roman" pitchFamily="18" charset="0"/>
                <a:ea typeface="Times New Roman"/>
                <a:cs typeface="Times New Roman" pitchFamily="18" charset="0"/>
              </a:rPr>
              <a:t>trẻ </a:t>
            </a:r>
            <a:r>
              <a:rPr lang="vi-VN" sz="2800" b="1" i="1" dirty="0">
                <a:solidFill>
                  <a:srgbClr val="0000FF"/>
                </a:solidFill>
                <a:latin typeface="Times New Roman" pitchFamily="18" charset="0"/>
                <a:ea typeface="Times New Roman"/>
                <a:cs typeface="Times New Roman" pitchFamily="18" charset="0"/>
              </a:rPr>
              <a:t>nhận xét luôn bài của trẻ tại chỗ trẻ.</a:t>
            </a:r>
          </a:p>
        </p:txBody>
      </p:sp>
      <p:pic>
        <p:nvPicPr>
          <p:cNvPr id="2" name="Nhac khong loi.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91000" y="3772875"/>
            <a:ext cx="609600" cy="609600"/>
          </a:xfrm>
          <a:prstGeom prst="rect">
            <a:avLst/>
          </a:prstGeom>
        </p:spPr>
      </p:pic>
    </p:spTree>
    <p:extLst>
      <p:ext uri="{BB962C8B-B14F-4D97-AF65-F5344CB8AC3E}">
        <p14:creationId xmlns:p14="http://schemas.microsoft.com/office/powerpoint/2010/main" val="79007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8911"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hoa anh pp\images (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82" y="-27709"/>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33400" y="1447800"/>
            <a:ext cx="7543800" cy="1018740"/>
          </a:xfrm>
          <a:prstGeom prst="rect">
            <a:avLst/>
          </a:prstGeom>
        </p:spPr>
        <p:txBody>
          <a:bodyPr wrap="square">
            <a:spAutoFit/>
          </a:bodyPr>
          <a:lstStyle/>
          <a:p>
            <a:pPr>
              <a:lnSpc>
                <a:spcPct val="115000"/>
              </a:lnSpc>
              <a:spcAft>
                <a:spcPts val="0"/>
              </a:spcAft>
            </a:pPr>
            <a:r>
              <a:rPr lang="pt-BR" sz="2800" b="1" dirty="0">
                <a:latin typeface="Times New Roman" panose="02020603050405020304" pitchFamily="18" charset="0"/>
                <a:ea typeface="Times New Roman" panose="02020603050405020304" pitchFamily="18" charset="0"/>
                <a:cs typeface="Times New Roman" panose="02020603050405020304" pitchFamily="18" charset="0"/>
              </a:rPr>
              <a:t>3. Kết thúc:</a:t>
            </a:r>
            <a:endParaRPr lang="en-US" sz="2800" dirty="0">
              <a:latin typeface="Times New Roman" panose="02020603050405020304" pitchFamily="18" charset="0"/>
              <a:ea typeface="Calibri" panose="020F0502020204030204" pitchFamily="34" charset="0"/>
              <a:cs typeface="Times New Roman" panose="02020603050405020304" pitchFamily="18" charset="0"/>
            </a:endParaRPr>
          </a:p>
          <a:p>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Cô</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và</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trẻ</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cùng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hát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theo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nhạc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Lý</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cây</a:t>
            </a:r>
            <a:r>
              <a:rPr lang="en-US" sz="2800" i="1" dirty="0">
                <a:latin typeface="Times New Roman" panose="02020603050405020304" pitchFamily="18" charset="0"/>
                <a:ea typeface="Times New Roman" panose="02020603050405020304" pitchFamily="18" charset="0"/>
              </a:rPr>
              <a:t> </a:t>
            </a:r>
            <a:r>
              <a:rPr lang="en-US" sz="2800" i="1" dirty="0" err="1">
                <a:latin typeface="Times New Roman" panose="02020603050405020304" pitchFamily="18" charset="0"/>
                <a:ea typeface="Times New Roman" panose="02020603050405020304" pitchFamily="18" charset="0"/>
              </a:rPr>
              <a:t>bông</a:t>
            </a:r>
            <a:r>
              <a:rPr lang="en-US" sz="2800" i="1" dirty="0">
                <a:latin typeface="Times New Roman" panose="02020603050405020304" pitchFamily="18" charset="0"/>
                <a:ea typeface="Times New Roman" panose="02020603050405020304" pitchFamily="18" charset="0"/>
              </a:rPr>
              <a:t>”</a:t>
            </a:r>
            <a:endParaRPr lang="en-US" sz="3600" dirty="0"/>
          </a:p>
        </p:txBody>
      </p:sp>
      <p:pic>
        <p:nvPicPr>
          <p:cNvPr id="4" name="LyCayBong-VA_4eqm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590466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207725" fill="hold"/>
                                        <p:tgtEl>
                                          <p:spTgt spid="4"/>
                                        </p:tgtEl>
                                      </p:cBhvr>
                                    </p:cmd>
                                  </p:childTnLst>
                                </p:cTn>
                              </p:par>
                            </p:childTnLst>
                          </p:cTn>
                        </p:par>
                      </p:childTnLst>
                    </p:cTn>
                  </p:par>
                </p:childTnLst>
              </p:cTn>
              <p:nextCondLst>
                <p:cond evt="onClick" delay="0">
                  <p:tgtEl>
                    <p:spTgt spid="4"/>
                  </p:tgtEl>
                </p:cond>
              </p:nextCondLst>
            </p:seq>
            <p:audio>
              <p:cMediaNode vol="80000">
                <p:cTn id="26" fill="hold" display="0">
                  <p:stCondLst>
                    <p:cond delay="indefinite"/>
                  </p:stCondLst>
                  <p:endCondLst>
                    <p:cond evt="onStopAudio" delay="0">
                      <p:tgtEl>
                        <p:sldTgt/>
                      </p:tgtEl>
                    </p:cond>
                  </p:endCondLst>
                </p:cTn>
                <p:tgtEl>
                  <p:spTgt spid="4"/>
                </p:tgtEl>
              </p:cMediaNode>
            </p:audio>
          </p:childTnLst>
        </p:cTn>
      </p:par>
    </p:tnLst>
    <p:bldLst>
      <p:bldP spid="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TotalTime>
  <Words>530</Words>
  <Application>Microsoft Office PowerPoint</Application>
  <PresentationFormat>On-screen Show (4:3)</PresentationFormat>
  <Paragraphs>46</Paragraphs>
  <Slides>8</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 Bài tập sáng tạo: (Bật nhạc không lời) - Cô cho trẻ làm theo nhóm dựa trên lời nói của cô về cách cắm hoa theo màu. Chia trẻ thành 3 nhóm. Mỗi nhóm 3 lọ hoa màu xanh, đỏ, vàng và ba giỏ hoa màu xanh, đỏ, vàng. - Trẻ chọn các màu hoa xanh, đỏ, vàng và cắm vào lọ có màu tương ứng. - Câu hỏi khi trẻ thực hiện:  + Con đang làm gì?  + Bông hoa này có màu gì? + Bông hoa màu... cắm vào lọ màu gì? - Cô và trẻ cùng nhận xét sản phẩm. </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huy_ctn</dc:creator>
  <cp:lastModifiedBy>Techsi.vn</cp:lastModifiedBy>
  <cp:revision>38</cp:revision>
  <dcterms:created xsi:type="dcterms:W3CDTF">2017-10-30T05:50:21Z</dcterms:created>
  <dcterms:modified xsi:type="dcterms:W3CDTF">2025-05-08T21:35:27Z</dcterms:modified>
</cp:coreProperties>
</file>