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5" r:id="rId9"/>
    <p:sldId id="266" r:id="rId10"/>
    <p:sldId id="263" r:id="rId11"/>
    <p:sldId id="267" r:id="rId12"/>
    <p:sldId id="268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4775"/>
    <a:srgbClr val="B2A2C7"/>
    <a:srgbClr val="2F1444"/>
    <a:srgbClr val="E6E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1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8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1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9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70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2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3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8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8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1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51A76-A71C-44AD-9725-AA56D3D7FF8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6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6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/>
          <p:nvPr/>
        </p:nvSpPr>
        <p:spPr>
          <a:xfrm>
            <a:off x="4308393" y="681943"/>
            <a:ext cx="3575211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 dirty="0">
                <a:latin typeface="Times New Roman" panose="02020603050405020304" charset="0"/>
                <a:cs typeface="Times New Roman" panose="02020603050405020304" charset="0"/>
              </a:rPr>
              <a:t>UBND Quận Long Biên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000" b="1" dirty="0">
                <a:latin typeface="Times New Roman" panose="02020603050405020304" charset="0"/>
                <a:cs typeface="Times New Roman" panose="02020603050405020304" charset="0"/>
              </a:rPr>
              <a:t>Trường </a:t>
            </a:r>
            <a:r>
              <a:rPr lang="en-US" altLang="vi-VN" sz="2000" b="1" dirty="0" err="1">
                <a:latin typeface="Times New Roman" panose="02020603050405020304" charset="0"/>
                <a:cs typeface="Times New Roman" panose="02020603050405020304" charset="0"/>
              </a:rPr>
              <a:t>Mầm</a:t>
            </a:r>
            <a:r>
              <a:rPr lang="en-US" altLang="vi-VN" sz="20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2000" b="1" dirty="0" smtClean="0">
                <a:latin typeface="Times New Roman" panose="02020603050405020304" charset="0"/>
                <a:cs typeface="Times New Roman" panose="02020603050405020304" charset="0"/>
              </a:rPr>
              <a:t>non </a:t>
            </a:r>
            <a:r>
              <a:rPr lang="en-US" altLang="vi-VN" sz="2000" b="1" dirty="0" err="1" smtClean="0">
                <a:latin typeface="Times New Roman" panose="02020603050405020304" charset="0"/>
                <a:cs typeface="Times New Roman" panose="02020603050405020304" charset="0"/>
              </a:rPr>
              <a:t>Nguyệt</a:t>
            </a:r>
            <a:r>
              <a:rPr lang="en-US" altLang="vi-VN" sz="20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2000" b="1" dirty="0" err="1" smtClean="0">
                <a:latin typeface="Times New Roman" panose="02020603050405020304" charset="0"/>
                <a:cs typeface="Times New Roman" panose="02020603050405020304" charset="0"/>
              </a:rPr>
              <a:t>Quế</a:t>
            </a:r>
            <a:r>
              <a:rPr lang="en-US" altLang="vi-VN" sz="20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vi-VN" sz="20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382447" y="3068223"/>
            <a:ext cx="7427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4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Một số cây thuốc Nam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44475" y="3985921"/>
            <a:ext cx="480886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5 - 6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Trần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Hải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Ngân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897005" y="6020507"/>
            <a:ext cx="2116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2024 - 2025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1281" y="1690417"/>
            <a:ext cx="10849445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 động </a:t>
            </a:r>
            <a:r>
              <a:rPr lang="en-US" sz="6000" b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Khám Phá Khoa Học</a:t>
            </a:r>
            <a:endParaRPr lang="en-US"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1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700463" y="95534"/>
            <a:ext cx="8858833" cy="791570"/>
          </a:xfrm>
          <a:prstGeom prst="roundRect">
            <a:avLst/>
          </a:prstGeom>
          <a:solidFill>
            <a:srgbClr val="E6E0EC"/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đinh lăng là cây thuốc nam, đúng hay sai?</a:t>
            </a:r>
            <a:endParaRPr lang="en-US" sz="2800">
              <a:solidFill>
                <a:srgbClr val="2F1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25016" y="2291385"/>
            <a:ext cx="3739487" cy="99724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5B47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Đúng</a:t>
            </a:r>
            <a:endParaRPr lang="en-US" sz="3600" b="1">
              <a:solidFill>
                <a:srgbClr val="5B47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71" y="1472974"/>
            <a:ext cx="5587203" cy="4350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ounded Rectangle 15"/>
          <p:cNvSpPr/>
          <p:nvPr/>
        </p:nvSpPr>
        <p:spPr>
          <a:xfrm>
            <a:off x="7325015" y="3967785"/>
            <a:ext cx="3739487" cy="99724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5B47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Sai</a:t>
            </a:r>
            <a:endParaRPr lang="en-US" sz="3600" b="1">
              <a:solidFill>
                <a:srgbClr val="5B47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1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00247 0.13588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  <p:bldP spid="12" grpId="2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700463" y="95534"/>
            <a:ext cx="8858833" cy="791570"/>
          </a:xfrm>
          <a:prstGeom prst="roundRect">
            <a:avLst/>
          </a:prstGeom>
          <a:solidFill>
            <a:srgbClr val="E6E0EC"/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</a:t>
            </a:r>
            <a:r>
              <a:rPr lang="en-US" sz="2800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rau muống là cây thuốc nam, đúng hay sai?</a:t>
            </a:r>
            <a:endParaRPr lang="en-US" sz="2800">
              <a:solidFill>
                <a:srgbClr val="2F1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25016" y="2291385"/>
            <a:ext cx="3739487" cy="99724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5B47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Đúng</a:t>
            </a:r>
            <a:endParaRPr lang="en-US" sz="3600" b="1">
              <a:solidFill>
                <a:srgbClr val="5B47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25015" y="3967785"/>
            <a:ext cx="3739487" cy="99724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5B47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Sai</a:t>
            </a:r>
            <a:endParaRPr lang="en-US" sz="3600" b="1">
              <a:solidFill>
                <a:srgbClr val="5B47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Bài thuốc từ cây rau muống | Báo Dân tộc và Phát triể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t="2464" b="3287"/>
          <a:stretch/>
        </p:blipFill>
        <p:spPr bwMode="auto">
          <a:xfrm>
            <a:off x="465221" y="1748588"/>
            <a:ext cx="6143683" cy="4272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44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00247 -0.0898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  <p:bldP spid="16" grpId="0" animBg="1"/>
      <p:bldP spid="16" grpId="1" animBg="1"/>
      <p:bldP spid="1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0463" y="95534"/>
            <a:ext cx="8858833" cy="791570"/>
          </a:xfrm>
          <a:prstGeom prst="roundRect">
            <a:avLst/>
          </a:prstGeom>
          <a:solidFill>
            <a:srgbClr val="E6E0EC"/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</a:t>
            </a:r>
            <a:r>
              <a:rPr lang="en-US" sz="280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hình ảnh dưới đây, đâu là cây </a:t>
            </a:r>
            <a:r>
              <a:rPr lang="en-US" sz="2800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 nam?</a:t>
            </a:r>
            <a:endParaRPr lang="en-US" sz="2800">
              <a:solidFill>
                <a:srgbClr val="2F1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413458" y="3871101"/>
            <a:ext cx="3609474" cy="2579751"/>
            <a:chOff x="481263" y="1315453"/>
            <a:chExt cx="3609474" cy="2579751"/>
          </a:xfrm>
        </p:grpSpPr>
        <p:pic>
          <p:nvPicPr>
            <p:cNvPr id="6" name="Picture 4" descr="Cây Lá lốt - Trường Tiểu học Phú Thọ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806" y="1379621"/>
              <a:ext cx="3279710" cy="20184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481263" y="1315453"/>
              <a:ext cx="3609474" cy="2566736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86069" y="3371984"/>
              <a:ext cx="16610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5B477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 lá lốt</a:t>
              </a:r>
              <a:endParaRPr lang="en-US" sz="2800" b="1">
                <a:solidFill>
                  <a:srgbClr val="5B477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23517" y="1192110"/>
            <a:ext cx="3609474" cy="2579751"/>
            <a:chOff x="4995543" y="1379621"/>
            <a:chExt cx="3609474" cy="2579751"/>
          </a:xfrm>
        </p:grpSpPr>
        <p:grpSp>
          <p:nvGrpSpPr>
            <p:cNvPr id="10" name="Group 9"/>
            <p:cNvGrpSpPr/>
            <p:nvPr/>
          </p:nvGrpSpPr>
          <p:grpSpPr>
            <a:xfrm>
              <a:off x="4995543" y="1379621"/>
              <a:ext cx="3609474" cy="2579751"/>
              <a:chOff x="481263" y="1315453"/>
              <a:chExt cx="3609474" cy="2579751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481263" y="1315453"/>
                <a:ext cx="3609474" cy="2566736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347969" y="3371984"/>
                <a:ext cx="19800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5B47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 xà lách</a:t>
                </a:r>
                <a:endParaRPr lang="en-US" sz="2800" b="1">
                  <a:solidFill>
                    <a:srgbClr val="5B477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050" name="Picture 2" descr="Xà Lách Xoăn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5" t="11627" r="822" b="12725"/>
            <a:stretch/>
          </p:blipFill>
          <p:spPr bwMode="auto">
            <a:xfrm>
              <a:off x="5150751" y="1418704"/>
              <a:ext cx="3299057" cy="20184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8171880" y="1192110"/>
            <a:ext cx="3609474" cy="2579751"/>
            <a:chOff x="8171880" y="1354536"/>
            <a:chExt cx="3609474" cy="2579751"/>
          </a:xfrm>
        </p:grpSpPr>
        <p:grpSp>
          <p:nvGrpSpPr>
            <p:cNvPr id="17" name="Group 16"/>
            <p:cNvGrpSpPr/>
            <p:nvPr/>
          </p:nvGrpSpPr>
          <p:grpSpPr>
            <a:xfrm>
              <a:off x="8171880" y="1354536"/>
              <a:ext cx="3609474" cy="2579751"/>
              <a:chOff x="481263" y="1315453"/>
              <a:chExt cx="3609474" cy="2579751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481263" y="1315453"/>
                <a:ext cx="3609474" cy="2566736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271769" y="3371984"/>
                <a:ext cx="21210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5B47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 rau mùi</a:t>
                </a:r>
                <a:endParaRPr lang="en-US" sz="2800" b="1">
                  <a:solidFill>
                    <a:srgbClr val="5B477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052" name="Picture 4" descr="Cách để Trồng rau mùi - Thảo Cầm Viên - Saigon Zoo &amp; Botanical Garden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8268" y="1418704"/>
              <a:ext cx="3292167" cy="20184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335898" y="1179095"/>
            <a:ext cx="3609474" cy="2579751"/>
            <a:chOff x="359961" y="1227221"/>
            <a:chExt cx="3609474" cy="2579751"/>
          </a:xfrm>
        </p:grpSpPr>
        <p:pic>
          <p:nvPicPr>
            <p:cNvPr id="23" name="Picture 4" descr="Uống nước tía tô cần lưu ý gì?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53" y="1279319"/>
              <a:ext cx="3253090" cy="20184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359961" y="1227221"/>
              <a:ext cx="3609474" cy="2579751"/>
              <a:chOff x="481263" y="1315453"/>
              <a:chExt cx="3609474" cy="2579751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481263" y="1315453"/>
                <a:ext cx="3609474" cy="2566736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347969" y="3371984"/>
                <a:ext cx="1681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5B47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 tía tô</a:t>
                </a:r>
                <a:endParaRPr lang="en-US" sz="2800" b="1">
                  <a:solidFill>
                    <a:srgbClr val="5B477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2181189" y="3875298"/>
            <a:ext cx="3609474" cy="2579751"/>
            <a:chOff x="2181189" y="3923424"/>
            <a:chExt cx="3609474" cy="2579751"/>
          </a:xfrm>
        </p:grpSpPr>
        <p:pic>
          <p:nvPicPr>
            <p:cNvPr id="2054" name="Picture 6" descr="Hành Lá - Dala Food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84" b="13667"/>
            <a:stretch/>
          </p:blipFill>
          <p:spPr bwMode="auto">
            <a:xfrm>
              <a:off x="2417800" y="3983395"/>
              <a:ext cx="3231857" cy="19923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30"/>
            <p:cNvGrpSpPr/>
            <p:nvPr/>
          </p:nvGrpSpPr>
          <p:grpSpPr>
            <a:xfrm>
              <a:off x="2181189" y="3923424"/>
              <a:ext cx="3609474" cy="2579751"/>
              <a:chOff x="481263" y="1315453"/>
              <a:chExt cx="3609474" cy="2579751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481263" y="1315453"/>
                <a:ext cx="3609474" cy="2566736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347969" y="3371984"/>
                <a:ext cx="20425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5B47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 hành lá</a:t>
                </a:r>
                <a:endParaRPr lang="en-US" sz="2800" b="1">
                  <a:solidFill>
                    <a:srgbClr val="5B477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847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14037 0.2132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-0.03164 -0.17871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083" y="1795898"/>
            <a:ext cx="89996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bài học</a:t>
            </a:r>
          </a:p>
          <a:p>
            <a:pPr algn="ctr"/>
            <a:r>
              <a:rPr lang="en-US" sz="6000" b="1" smtClean="0">
                <a:solidFill>
                  <a:srgbClr val="8F77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con trong các buổi học lần sau!</a:t>
            </a:r>
            <a:endParaRPr lang="en-US" sz="6000" b="1" dirty="0">
              <a:solidFill>
                <a:srgbClr val="8F77A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2 bài thuốc chữa bệnh từ cỏ nhọ nồ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59" y="566583"/>
            <a:ext cx="4845914" cy="270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53200" y="1357478"/>
            <a:ext cx="4325223" cy="114114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Lá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sz="2400">
                <a:solidFill>
                  <a:srgbClr val="333333"/>
                </a:solidFill>
                <a:latin typeface="Times New Roman" panose="02020603050405020304" pitchFamily="18" charset="0"/>
              </a:rPr>
              <a:t>màu xanh xám, hình thuôn </a:t>
            </a:r>
            <a:r>
              <a:rPr lang="en-US" sz="2400" smtClean="0">
                <a:solidFill>
                  <a:srgbClr val="333333"/>
                </a:solidFill>
                <a:latin typeface="Times New Roman" panose="02020603050405020304" pitchFamily="18" charset="0"/>
              </a:rPr>
              <a:t>dài</a:t>
            </a:r>
            <a:endParaRPr lang="en-US" sz="240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smtClean="0">
                <a:solidFill>
                  <a:srgbClr val="333333"/>
                </a:solidFill>
                <a:latin typeface="Times New Roman" panose="02020603050405020304" pitchFamily="18" charset="0"/>
              </a:rPr>
              <a:t>Có hoa nhỏ màu trắng</a:t>
            </a:r>
            <a:endParaRPr lang="en-US" sz="2400"/>
          </a:p>
        </p:txBody>
      </p:sp>
      <p:pic>
        <p:nvPicPr>
          <p:cNvPr id="1028" name="Picture 4" descr="Mách Bạn Cách Chữa Đau Dạ Dày Bằng Cây Nhọ Nồi ( Cỏ Mực 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59" y="3683857"/>
            <a:ext cx="4845914" cy="270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 rot="4017888">
            <a:off x="1943502" y="1245506"/>
            <a:ext cx="2378426" cy="136509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>
            <a:stCxn id="4" idx="0"/>
          </p:cNvCxnSpPr>
          <p:nvPr/>
        </p:nvCxnSpPr>
        <p:spPr>
          <a:xfrm>
            <a:off x="3760837" y="1660974"/>
            <a:ext cx="2792363" cy="259382"/>
          </a:xfrm>
          <a:prstGeom prst="bent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48810" y="3468324"/>
            <a:ext cx="5334001" cy="2308324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</a:rPr>
              <a:t>Cây nhọ nồi t</a:t>
            </a:r>
            <a:r>
              <a:rPr lang="vi-VN" sz="2400">
                <a:solidFill>
                  <a:srgbClr val="202124"/>
                </a:solidFill>
                <a:latin typeface="Times New Roman" panose="02020603050405020304" pitchFamily="18" charset="0"/>
              </a:rPr>
              <a:t>hường được dùng trong điều trị các chứng huyết nhiệt, sốt cao, mẩn ngứa, chảy máu cam, mề đay, cách dùng cây nhọ nồi chữa bệnh</a:t>
            </a:r>
            <a:endParaRPr lang="en-US" sz="2400"/>
          </a:p>
        </p:txBody>
      </p:sp>
      <p:pic>
        <p:nvPicPr>
          <p:cNvPr id="12" name="Picture 2" descr="12 bài thuốc chữa bệnh từ cỏ nhọ nồ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282" y="1194972"/>
            <a:ext cx="9063399" cy="506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045527" y="83130"/>
            <a:ext cx="4100946" cy="9547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5B47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nhọ nồi</a:t>
            </a:r>
            <a:endParaRPr lang="en-US" sz="4000" b="1">
              <a:solidFill>
                <a:srgbClr val="5B47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1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ây sống đ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24" y="459656"/>
            <a:ext cx="4820814" cy="296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ây lá bỏng – Wikipedia tiếng Việ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5"/>
          <a:stretch/>
        </p:blipFill>
        <p:spPr bwMode="auto">
          <a:xfrm>
            <a:off x="408724" y="4113241"/>
            <a:ext cx="2190744" cy="201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13864" y="1065458"/>
            <a:ext cx="6096000" cy="175432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vi-VN" sz="2400" smtClean="0">
                <a:solidFill>
                  <a:srgbClr val="202124"/>
                </a:solidFill>
                <a:latin typeface="Times New Roman" panose="02020603050405020304" pitchFamily="18" charset="0"/>
              </a:rPr>
              <a:t>hân </a:t>
            </a:r>
            <a:r>
              <a:rPr lang="vi-VN" sz="2400">
                <a:solidFill>
                  <a:srgbClr val="202124"/>
                </a:solidFill>
                <a:latin typeface="Times New Roman" panose="02020603050405020304" pitchFamily="18" charset="0"/>
              </a:rPr>
              <a:t>cây trong, nhẵn, có đốm tía mọc xung quanh. Lá mọng nước,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</a:rPr>
              <a:t> dạng hình tròn, </a:t>
            </a:r>
            <a:r>
              <a:rPr lang="vi-VN" sz="2400">
                <a:solidFill>
                  <a:srgbClr val="202124"/>
                </a:solidFill>
                <a:latin typeface="Times New Roman" panose="02020603050405020304" pitchFamily="18" charset="0"/>
              </a:rPr>
              <a:t>bề mặt bóng...</a:t>
            </a:r>
            <a:endParaRPr lang="en-US" sz="2400"/>
          </a:p>
        </p:txBody>
      </p:sp>
      <p:sp>
        <p:nvSpPr>
          <p:cNvPr id="4" name="Rectangle 3"/>
          <p:cNvSpPr/>
          <p:nvPr/>
        </p:nvSpPr>
        <p:spPr>
          <a:xfrm>
            <a:off x="6089347" y="3950439"/>
            <a:ext cx="5552193" cy="175432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solidFill>
                  <a:srgbClr val="212121"/>
                </a:solidFill>
                <a:latin typeface="Times New Roman" panose="02020603050405020304" pitchFamily="18" charset="0"/>
              </a:rPr>
              <a:t>L</a:t>
            </a:r>
            <a:r>
              <a:rPr lang="vi-VN" sz="2400" smtClean="0">
                <a:solidFill>
                  <a:srgbClr val="212121"/>
                </a:solidFill>
                <a:latin typeface="Times New Roman" panose="02020603050405020304" pitchFamily="18" charset="0"/>
              </a:rPr>
              <a:t>á </a:t>
            </a:r>
            <a:r>
              <a:rPr lang="vi-VN" sz="2400">
                <a:solidFill>
                  <a:srgbClr val="212121"/>
                </a:solidFill>
                <a:latin typeface="Times New Roman" panose="02020603050405020304" pitchFamily="18" charset="0"/>
              </a:rPr>
              <a:t>thuốc bỏng giúp chữa lành các vết bỏng nước, bỏng lửa, các vết thương, lở ngứa trên cơ </a:t>
            </a:r>
            <a:r>
              <a:rPr lang="vi-VN" sz="2400" smtClean="0">
                <a:solidFill>
                  <a:srgbClr val="212121"/>
                </a:solidFill>
                <a:latin typeface="Times New Roman" panose="02020603050405020304" pitchFamily="18" charset="0"/>
              </a:rPr>
              <a:t>thể</a:t>
            </a:r>
            <a:endParaRPr lang="en-US" sz="2400"/>
          </a:p>
        </p:txBody>
      </p:sp>
      <p:sp>
        <p:nvSpPr>
          <p:cNvPr id="7" name="Oval 6"/>
          <p:cNvSpPr/>
          <p:nvPr/>
        </p:nvSpPr>
        <p:spPr>
          <a:xfrm rot="19798132">
            <a:off x="2293730" y="707131"/>
            <a:ext cx="2661973" cy="22953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7" idx="5"/>
            <a:endCxn id="3" idx="1"/>
          </p:cNvCxnSpPr>
          <p:nvPr/>
        </p:nvCxnSpPr>
        <p:spPr>
          <a:xfrm flipV="1">
            <a:off x="4845667" y="1942621"/>
            <a:ext cx="868197" cy="14375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Mọc dại ở Viêt Nam nhưng được thế giới dùng làm thuốc, 5 bài thuốc hữu hiệu  nhất của cây lá bỏ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154" y="3959982"/>
            <a:ext cx="2845710" cy="189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770" y="1343275"/>
            <a:ext cx="9154693" cy="514951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045527" y="83130"/>
            <a:ext cx="4100946" cy="9547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5B47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bỏng</a:t>
            </a:r>
            <a:endParaRPr lang="en-US" sz="4000" b="1">
              <a:solidFill>
                <a:srgbClr val="5B47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1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52" y="406201"/>
            <a:ext cx="4862914" cy="3073979"/>
          </a:xfrm>
          <a:prstGeom prst="rect">
            <a:avLst/>
          </a:prstGeom>
        </p:spPr>
      </p:pic>
      <p:pic>
        <p:nvPicPr>
          <p:cNvPr id="3076" name="Picture 4" descr="Bạn có biết 7 Tác dụng này của cây Lá Khỉ trong việc chữa bệnh? – Phúc  Nguyên Đườ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52" y="3746311"/>
            <a:ext cx="4862914" cy="28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35391" y="1343025"/>
            <a:ext cx="5598517" cy="1200329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smtClean="0">
                <a:solidFill>
                  <a:srgbClr val="252A2B"/>
                </a:solidFill>
                <a:latin typeface="Times New Roman" panose="02020603050405020304" pitchFamily="18" charset="0"/>
              </a:rPr>
              <a:t>Lá </a:t>
            </a:r>
            <a:r>
              <a:rPr lang="en-US" sz="2400">
                <a:solidFill>
                  <a:srgbClr val="252A2B"/>
                </a:solidFill>
                <a:latin typeface="Times New Roman" panose="02020603050405020304" pitchFamily="18" charset="0"/>
              </a:rPr>
              <a:t>màu xanh, dài, lá non, ngọn và thân có màu đỏ tía</a:t>
            </a:r>
            <a:r>
              <a:rPr lang="en-US" sz="2400" b="1">
                <a:solidFill>
                  <a:srgbClr val="252A2B"/>
                </a:solidFill>
                <a:latin typeface="Times New Roman" panose="02020603050405020304" pitchFamily="18" charset="0"/>
              </a:rPr>
              <a:t>.</a:t>
            </a:r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6096000" y="3951027"/>
            <a:ext cx="5477301" cy="175432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252A2B"/>
                </a:solidFill>
                <a:latin typeface="Times New Roman" panose="02020603050405020304" pitchFamily="18" charset="0"/>
              </a:rPr>
              <a:t>Có tác dụng tốt trong tiêu hóa tránh tình trạng  chướng bụng, đầy bụng, đi ngoài, đầy hơi....</a:t>
            </a:r>
            <a:endParaRPr lang="en-US" sz="2400"/>
          </a:p>
        </p:txBody>
      </p:sp>
      <p:sp>
        <p:nvSpPr>
          <p:cNvPr id="8" name="Oval 7"/>
          <p:cNvSpPr/>
          <p:nvPr/>
        </p:nvSpPr>
        <p:spPr>
          <a:xfrm rot="19798132">
            <a:off x="2403525" y="540018"/>
            <a:ext cx="2194552" cy="299833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8" idx="6"/>
            <a:endCxn id="4" idx="1"/>
          </p:cNvCxnSpPr>
          <p:nvPr/>
        </p:nvCxnSpPr>
        <p:spPr>
          <a:xfrm>
            <a:off x="4450772" y="1490034"/>
            <a:ext cx="1584619" cy="45315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Cây xương khỉ như thế nào? Có tác dụng chữa bệnh gì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40" y="1418951"/>
            <a:ext cx="8772633" cy="493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045527" y="83130"/>
            <a:ext cx="4100946" cy="9547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5B47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lá khỉ</a:t>
            </a:r>
            <a:endParaRPr lang="en-US" sz="4000" b="1">
              <a:solidFill>
                <a:srgbClr val="5B47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86603" y="259305"/>
            <a:ext cx="3657600" cy="6201520"/>
            <a:chOff x="259307" y="232010"/>
            <a:chExt cx="4067033" cy="62015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7671" y="354840"/>
              <a:ext cx="3629441" cy="26058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Rounded Rectangle 4"/>
            <p:cNvSpPr/>
            <p:nvPr/>
          </p:nvSpPr>
          <p:spPr>
            <a:xfrm>
              <a:off x="259307" y="232010"/>
              <a:ext cx="4067033" cy="6141493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5712" y="2878711"/>
              <a:ext cx="3629441" cy="3554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 Đinh lăng</a:t>
              </a:r>
            </a:p>
            <a:p>
              <a:pPr>
                <a:lnSpc>
                  <a:spcPct val="150000"/>
                </a:lnSpc>
              </a:pPr>
              <a:r>
                <a:rPr lang="en-US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vi-VN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Giảm đau lưng, đau nhức xương </a:t>
              </a:r>
              <a:r>
                <a:rPr lang="vi-VN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khớp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Hỗ 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trợ tiêu hóa, chữa ngộ độc thức </a:t>
              </a:r>
              <a:r>
                <a:rPr lang="en-US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</a:p>
            <a:p>
              <a:pPr>
                <a:lnSpc>
                  <a:spcPct val="150000"/>
                </a:lnSpc>
              </a:pPr>
              <a:r>
                <a:rPr lang="en-US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Ổn định đường huyết</a:t>
              </a:r>
            </a:p>
            <a:p>
              <a:pPr>
                <a:lnSpc>
                  <a:spcPct val="150000"/>
                </a:lnSpc>
              </a:pPr>
              <a:r>
                <a:rPr lang="en-US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Giảm hen phế quản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….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265300" y="259305"/>
            <a:ext cx="3782315" cy="6201521"/>
            <a:chOff x="4265300" y="259305"/>
            <a:chExt cx="3782315" cy="6201521"/>
          </a:xfrm>
        </p:grpSpPr>
        <p:grpSp>
          <p:nvGrpSpPr>
            <p:cNvPr id="30" name="Group 29"/>
            <p:cNvGrpSpPr/>
            <p:nvPr/>
          </p:nvGrpSpPr>
          <p:grpSpPr>
            <a:xfrm>
              <a:off x="4265300" y="259305"/>
              <a:ext cx="3782315" cy="6201521"/>
              <a:chOff x="259307" y="232010"/>
              <a:chExt cx="4205709" cy="6201521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259307" y="232010"/>
                <a:ext cx="4067033" cy="6141493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88843" y="2878712"/>
                <a:ext cx="4076173" cy="3554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 Lá lốt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Điều trị các chứng phong, hàn, thấp và tê bại chân tay.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Điều </a:t>
                </a:r>
                <a:r>
                  <a:rPr lang="vi-VN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 </a:t>
                </a:r>
                <a:r>
                  <a:rPr lang="vi-V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 chứng rối loạn tiêu hóa, tiêu chảy, đầy hơi, nôn mửa, bệnh thận, chữa đau nhức xương khớp, đau đầu, đau răng và chảy mồ hôi.</a:t>
                </a:r>
              </a:p>
              <a:p>
                <a:pPr algn="just">
                  <a:lnSpc>
                    <a:spcPct val="150000"/>
                  </a:lnSpc>
                </a:pPr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100" name="Picture 4" descr="Cây Lá lốt - Trường Tiểu học Phú Thọ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7953" y="382135"/>
              <a:ext cx="3279710" cy="26058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8244774" y="196390"/>
            <a:ext cx="3657600" cy="6141493"/>
            <a:chOff x="8244774" y="196390"/>
            <a:chExt cx="3657600" cy="6141493"/>
          </a:xfrm>
        </p:grpSpPr>
        <p:grpSp>
          <p:nvGrpSpPr>
            <p:cNvPr id="34" name="Group 33"/>
            <p:cNvGrpSpPr/>
            <p:nvPr/>
          </p:nvGrpSpPr>
          <p:grpSpPr>
            <a:xfrm>
              <a:off x="8244774" y="196390"/>
              <a:ext cx="3657600" cy="6141493"/>
              <a:chOff x="259307" y="232010"/>
              <a:chExt cx="4067033" cy="6141493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259307" y="232010"/>
                <a:ext cx="4067033" cy="6141493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07206" y="2921155"/>
                <a:ext cx="362944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 Kinh giới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vi-VN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Hỗ trợ điều trị bệnh cảm cúm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- - Hỗ trợ điều trị chảy máu 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Hỗ 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trợ điều trị dị 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Hỗ trợ điều trị mụn….</a:t>
                </a:r>
              </a:p>
            </p:txBody>
          </p:sp>
        </p:grpSp>
        <p:pic>
          <p:nvPicPr>
            <p:cNvPr id="4102" name="Picture 6" descr="Rau kinh giới có tác dụng gì? Cách khai thác lợi ích của rau kinh giớ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2935" y="382135"/>
              <a:ext cx="3279710" cy="26058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245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0096" y="2290264"/>
            <a:ext cx="10100714" cy="34056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2500" b="1" u="sng" cap="none" spc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Trò chơi: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556" y="3536195"/>
            <a:ext cx="1186815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Chọn đáp án đúng</a:t>
            </a:r>
          </a:p>
        </p:txBody>
      </p:sp>
    </p:spTree>
    <p:extLst>
      <p:ext uri="{BB962C8B-B14F-4D97-AF65-F5344CB8AC3E}">
        <p14:creationId xmlns:p14="http://schemas.microsoft.com/office/powerpoint/2010/main" val="39466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60812" y="95534"/>
            <a:ext cx="8434316" cy="791570"/>
          </a:xfrm>
          <a:prstGeom prst="roundRect">
            <a:avLst/>
          </a:prstGeom>
          <a:solidFill>
            <a:srgbClr val="E6E0EC"/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sz="2800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hình ảnh dưới đây, đâu là cây nhọ nồi</a:t>
            </a:r>
            <a:endParaRPr lang="en-US" sz="2800">
              <a:solidFill>
                <a:srgbClr val="2F1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8364" y="1569491"/>
            <a:ext cx="3739487" cy="4476467"/>
            <a:chOff x="1009934" y="1146411"/>
            <a:chExt cx="4203511" cy="3794078"/>
          </a:xfrm>
        </p:grpSpPr>
        <p:sp>
          <p:nvSpPr>
            <p:cNvPr id="7" name="Rounded Rectangle 6"/>
            <p:cNvSpPr/>
            <p:nvPr/>
          </p:nvSpPr>
          <p:spPr>
            <a:xfrm>
              <a:off x="1009934" y="1146411"/>
              <a:ext cx="4203511" cy="3794078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12 bài thuốc chữa bệnh từ cỏ nhọ nồ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432" y="1452200"/>
              <a:ext cx="3906535" cy="25581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160772" y="4208031"/>
              <a:ext cx="16834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 1: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230412" y="1569491"/>
            <a:ext cx="3739487" cy="4476467"/>
            <a:chOff x="4230412" y="1569491"/>
            <a:chExt cx="3739487" cy="4476467"/>
          </a:xfrm>
        </p:grpSpPr>
        <p:grpSp>
          <p:nvGrpSpPr>
            <p:cNvPr id="18" name="Group 17"/>
            <p:cNvGrpSpPr/>
            <p:nvPr/>
          </p:nvGrpSpPr>
          <p:grpSpPr>
            <a:xfrm>
              <a:off x="4230412" y="1569491"/>
              <a:ext cx="3739487" cy="4476467"/>
              <a:chOff x="1009934" y="1146411"/>
              <a:chExt cx="4203511" cy="3794078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9" name="Rounded Rectangle 18"/>
              <p:cNvSpPr/>
              <p:nvPr/>
            </p:nvSpPr>
            <p:spPr>
              <a:xfrm>
                <a:off x="1009934" y="1146411"/>
                <a:ext cx="4203511" cy="3794078"/>
              </a:xfrm>
              <a:prstGeom prst="round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60772" y="4208031"/>
                <a:ext cx="1892372" cy="44346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2: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8299" y="1930278"/>
              <a:ext cx="3475294" cy="3018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9" name="Group 28"/>
          <p:cNvGrpSpPr/>
          <p:nvPr/>
        </p:nvGrpSpPr>
        <p:grpSpPr>
          <a:xfrm>
            <a:off x="8247010" y="1569491"/>
            <a:ext cx="3739487" cy="4476467"/>
            <a:chOff x="8247010" y="1569491"/>
            <a:chExt cx="3739487" cy="4476467"/>
          </a:xfrm>
        </p:grpSpPr>
        <p:grpSp>
          <p:nvGrpSpPr>
            <p:cNvPr id="22" name="Group 21"/>
            <p:cNvGrpSpPr/>
            <p:nvPr/>
          </p:nvGrpSpPr>
          <p:grpSpPr>
            <a:xfrm>
              <a:off x="8247010" y="1569491"/>
              <a:ext cx="3739487" cy="4476467"/>
              <a:chOff x="1009934" y="1146411"/>
              <a:chExt cx="4203511" cy="379407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3" name="Rounded Rectangle 22"/>
              <p:cNvSpPr/>
              <p:nvPr/>
            </p:nvSpPr>
            <p:spPr>
              <a:xfrm>
                <a:off x="1009934" y="1146411"/>
                <a:ext cx="4203511" cy="3794078"/>
              </a:xfrm>
              <a:prstGeom prst="round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160772" y="4208031"/>
                <a:ext cx="1892372" cy="44346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3: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124" name="Picture 4" descr="Uống nước tía tô cần lưu ý gì?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4897" y="1930278"/>
              <a:ext cx="3475294" cy="3018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19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0.328 -0.0018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60812" y="95534"/>
            <a:ext cx="8434316" cy="791570"/>
          </a:xfrm>
          <a:prstGeom prst="roundRect">
            <a:avLst/>
          </a:prstGeom>
          <a:solidFill>
            <a:srgbClr val="E6E0EC"/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2800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hình ảnh dưới đây, đâu là cây bỏng?</a:t>
            </a:r>
            <a:endParaRPr lang="en-US" sz="2800">
              <a:solidFill>
                <a:srgbClr val="2F1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247010" y="1569491"/>
            <a:ext cx="3739487" cy="4476467"/>
            <a:chOff x="8247010" y="1569491"/>
            <a:chExt cx="3739487" cy="4476467"/>
          </a:xfrm>
        </p:grpSpPr>
        <p:grpSp>
          <p:nvGrpSpPr>
            <p:cNvPr id="22" name="Group 21"/>
            <p:cNvGrpSpPr/>
            <p:nvPr/>
          </p:nvGrpSpPr>
          <p:grpSpPr>
            <a:xfrm>
              <a:off x="8247010" y="1569491"/>
              <a:ext cx="3739487" cy="4476467"/>
              <a:chOff x="1009934" y="1146411"/>
              <a:chExt cx="4203511" cy="379407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3" name="Rounded Rectangle 22"/>
              <p:cNvSpPr/>
              <p:nvPr/>
            </p:nvSpPr>
            <p:spPr>
              <a:xfrm>
                <a:off x="1009934" y="1146411"/>
                <a:ext cx="4203511" cy="3794078"/>
              </a:xfrm>
              <a:prstGeom prst="round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160772" y="4208031"/>
                <a:ext cx="1892372" cy="44346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3: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124" name="Picture 4" descr="Uống nước tía tô cần lưu ý gì?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4897" y="1930278"/>
              <a:ext cx="3475294" cy="3018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230412" y="1569491"/>
            <a:ext cx="3739487" cy="4476467"/>
            <a:chOff x="4230412" y="1569491"/>
            <a:chExt cx="3739487" cy="4476467"/>
          </a:xfrm>
        </p:grpSpPr>
        <p:grpSp>
          <p:nvGrpSpPr>
            <p:cNvPr id="18" name="Group 17"/>
            <p:cNvGrpSpPr/>
            <p:nvPr/>
          </p:nvGrpSpPr>
          <p:grpSpPr>
            <a:xfrm>
              <a:off x="4230412" y="1569491"/>
              <a:ext cx="3739487" cy="4476467"/>
              <a:chOff x="1009934" y="1146411"/>
              <a:chExt cx="4203511" cy="3794078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9" name="Rounded Rectangle 18"/>
              <p:cNvSpPr/>
              <p:nvPr/>
            </p:nvSpPr>
            <p:spPr>
              <a:xfrm>
                <a:off x="1009934" y="1146411"/>
                <a:ext cx="4203511" cy="3794078"/>
              </a:xfrm>
              <a:prstGeom prst="round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60772" y="4208031"/>
                <a:ext cx="1892372" cy="44346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2: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1460" y="1951829"/>
              <a:ext cx="3468971" cy="29967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" name="Group 1"/>
          <p:cNvGrpSpPr/>
          <p:nvPr/>
        </p:nvGrpSpPr>
        <p:grpSpPr>
          <a:xfrm>
            <a:off x="218364" y="1569491"/>
            <a:ext cx="3739487" cy="4476467"/>
            <a:chOff x="218364" y="1569491"/>
            <a:chExt cx="3739487" cy="4476467"/>
          </a:xfrm>
        </p:grpSpPr>
        <p:grpSp>
          <p:nvGrpSpPr>
            <p:cNvPr id="9" name="Group 8"/>
            <p:cNvGrpSpPr/>
            <p:nvPr/>
          </p:nvGrpSpPr>
          <p:grpSpPr>
            <a:xfrm>
              <a:off x="218364" y="1569491"/>
              <a:ext cx="3739487" cy="4476467"/>
              <a:chOff x="1009934" y="1146411"/>
              <a:chExt cx="4203511" cy="3794078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009934" y="1146411"/>
                <a:ext cx="4203511" cy="3794078"/>
              </a:xfrm>
              <a:prstGeom prst="round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60772" y="4208031"/>
                <a:ext cx="16834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1: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170" name="Picture 2" descr="lá lố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24" y="1951829"/>
              <a:ext cx="3473575" cy="29967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977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60812" y="95534"/>
            <a:ext cx="8434316" cy="791570"/>
          </a:xfrm>
          <a:prstGeom prst="roundRect">
            <a:avLst/>
          </a:prstGeom>
          <a:solidFill>
            <a:srgbClr val="E6E0EC"/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en-US" sz="2800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hình ảnh dưới đây, đâu là cây lá khỉ?</a:t>
            </a:r>
            <a:endParaRPr lang="en-US" sz="2800">
              <a:solidFill>
                <a:srgbClr val="2F1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230412" y="1569491"/>
            <a:ext cx="3739487" cy="4476467"/>
            <a:chOff x="4230412" y="1569491"/>
            <a:chExt cx="3739487" cy="4476467"/>
          </a:xfrm>
        </p:grpSpPr>
        <p:grpSp>
          <p:nvGrpSpPr>
            <p:cNvPr id="18" name="Group 17"/>
            <p:cNvGrpSpPr/>
            <p:nvPr/>
          </p:nvGrpSpPr>
          <p:grpSpPr>
            <a:xfrm>
              <a:off x="4230412" y="1569491"/>
              <a:ext cx="3739487" cy="4476467"/>
              <a:chOff x="1009934" y="1146411"/>
              <a:chExt cx="4203511" cy="3794078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9" name="Rounded Rectangle 18"/>
              <p:cNvSpPr/>
              <p:nvPr/>
            </p:nvSpPr>
            <p:spPr>
              <a:xfrm>
                <a:off x="1009934" y="1146411"/>
                <a:ext cx="4203511" cy="3794078"/>
              </a:xfrm>
              <a:prstGeom prst="round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60772" y="4208031"/>
                <a:ext cx="1892372" cy="44346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2: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58299" y="1930278"/>
              <a:ext cx="3475294" cy="3018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" name="Group 2"/>
          <p:cNvGrpSpPr/>
          <p:nvPr/>
        </p:nvGrpSpPr>
        <p:grpSpPr>
          <a:xfrm>
            <a:off x="8247010" y="1569491"/>
            <a:ext cx="3739487" cy="4476467"/>
            <a:chOff x="8247010" y="1569491"/>
            <a:chExt cx="3739487" cy="4476467"/>
          </a:xfrm>
        </p:grpSpPr>
        <p:grpSp>
          <p:nvGrpSpPr>
            <p:cNvPr id="22" name="Group 21"/>
            <p:cNvGrpSpPr/>
            <p:nvPr/>
          </p:nvGrpSpPr>
          <p:grpSpPr>
            <a:xfrm>
              <a:off x="8247010" y="1569491"/>
              <a:ext cx="3739487" cy="4476467"/>
              <a:chOff x="1009934" y="1146411"/>
              <a:chExt cx="4203511" cy="379407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3" name="Rounded Rectangle 22"/>
              <p:cNvSpPr/>
              <p:nvPr/>
            </p:nvSpPr>
            <p:spPr>
              <a:xfrm>
                <a:off x="1009934" y="1146411"/>
                <a:ext cx="4203511" cy="3794078"/>
              </a:xfrm>
              <a:prstGeom prst="round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160772" y="4208031"/>
                <a:ext cx="1892372" cy="44346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3: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7" name="Picture 6" descr="Cây xương khỉ như thế nào? Có tác dụng chữa bệnh gì?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4897" y="2038033"/>
              <a:ext cx="3475294" cy="29105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218364" y="1569491"/>
            <a:ext cx="3739487" cy="4476467"/>
            <a:chOff x="218364" y="1569491"/>
            <a:chExt cx="3739487" cy="4476467"/>
          </a:xfrm>
        </p:grpSpPr>
        <p:grpSp>
          <p:nvGrpSpPr>
            <p:cNvPr id="9" name="Group 8"/>
            <p:cNvGrpSpPr/>
            <p:nvPr/>
          </p:nvGrpSpPr>
          <p:grpSpPr>
            <a:xfrm>
              <a:off x="218364" y="1569491"/>
              <a:ext cx="3739487" cy="4476467"/>
              <a:chOff x="1009934" y="1146411"/>
              <a:chExt cx="4203511" cy="3794078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009934" y="1146411"/>
                <a:ext cx="4203511" cy="3794078"/>
              </a:xfrm>
              <a:prstGeom prst="round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60772" y="4208031"/>
                <a:ext cx="16834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1: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0" name="Picture 4" descr="Uống nước tía tô cần lưu ý gì?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60" y="1916628"/>
              <a:ext cx="3475294" cy="3018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618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32852 0.0016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3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432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Techsi.vn</cp:lastModifiedBy>
  <cp:revision>23</cp:revision>
  <dcterms:created xsi:type="dcterms:W3CDTF">2025-02-04T02:45:32Z</dcterms:created>
  <dcterms:modified xsi:type="dcterms:W3CDTF">2025-05-13T10:01:26Z</dcterms:modified>
</cp:coreProperties>
</file>