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2" r:id="rId6"/>
    <p:sldId id="264" r:id="rId7"/>
    <p:sldId id="265" r:id="rId8"/>
    <p:sldId id="266" r:id="rId9"/>
    <p:sldId id="267" r:id="rId10"/>
    <p:sldId id="268" r:id="rId11"/>
    <p:sldId id="269"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48A2B-CFAB-435E-92CB-B8FF439AC658}"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FC865-E8AF-4C95-A17B-BDB49A23BE63}" type="slidenum">
              <a:rPr lang="en-US" smtClean="0"/>
              <a:t>‹#›</a:t>
            </a:fld>
            <a:endParaRPr lang="en-US"/>
          </a:p>
        </p:txBody>
      </p:sp>
    </p:spTree>
    <p:extLst>
      <p:ext uri="{BB962C8B-B14F-4D97-AF65-F5344CB8AC3E}">
        <p14:creationId xmlns:p14="http://schemas.microsoft.com/office/powerpoint/2010/main" val="275026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4DCD8-B34F-4F82-A793-AF11DD3E6111}" type="slidenum">
              <a:rPr lang="en-US" altLang="en-US" smtClean="0">
                <a:solidFill>
                  <a:srgbClr val="000000"/>
                </a:solidFill>
                <a:latin typeface=".VnTime" pitchFamily="34" charset="0"/>
              </a:rPr>
              <a:pPr/>
              <a:t>13</a:t>
            </a:fld>
            <a:endParaRPr lang="en-US" altLang="en-US" smtClean="0">
              <a:solidFill>
                <a:srgbClr val="000000"/>
              </a:solidFill>
              <a:latin typeface=".VnTime" pitchFamily="34" charset="0"/>
            </a:endParaRPr>
          </a:p>
        </p:txBody>
      </p:sp>
    </p:spTree>
    <p:extLst>
      <p:ext uri="{BB962C8B-B14F-4D97-AF65-F5344CB8AC3E}">
        <p14:creationId xmlns:p14="http://schemas.microsoft.com/office/powerpoint/2010/main" val="257436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DFFCB4-2AEA-43B5-A38B-1F0E827B5B62}"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101100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FFCB4-2AEA-43B5-A38B-1F0E827B5B62}"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326229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FFCB4-2AEA-43B5-A38B-1F0E827B5B62}"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3601623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732806"/>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DFFCB4-2AEA-43B5-A38B-1F0E827B5B62}"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77064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DFFCB4-2AEA-43B5-A38B-1F0E827B5B62}" type="datetimeFigureOut">
              <a:rPr lang="en-US" smtClean="0"/>
              <a:t>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152473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DFFCB4-2AEA-43B5-A38B-1F0E827B5B62}"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96619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DFFCB4-2AEA-43B5-A38B-1F0E827B5B62}" type="datetimeFigureOut">
              <a:rPr lang="en-US" smtClean="0"/>
              <a:t>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214447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DFFCB4-2AEA-43B5-A38B-1F0E827B5B62}" type="datetimeFigureOut">
              <a:rPr lang="en-US" smtClean="0"/>
              <a:t>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142220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FFCB4-2AEA-43B5-A38B-1F0E827B5B62}" type="datetimeFigureOut">
              <a:rPr lang="en-US" smtClean="0"/>
              <a:t>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274050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DFFCB4-2AEA-43B5-A38B-1F0E827B5B62}"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380533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DFFCB4-2AEA-43B5-A38B-1F0E827B5B62}" type="datetimeFigureOut">
              <a:rPr lang="en-US" smtClean="0"/>
              <a:t>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A1984-77E5-4885-A5DA-A40469E92853}" type="slidenum">
              <a:rPr lang="en-US" smtClean="0"/>
              <a:t>‹#›</a:t>
            </a:fld>
            <a:endParaRPr lang="en-US"/>
          </a:p>
        </p:txBody>
      </p:sp>
    </p:spTree>
    <p:extLst>
      <p:ext uri="{BB962C8B-B14F-4D97-AF65-F5344CB8AC3E}">
        <p14:creationId xmlns:p14="http://schemas.microsoft.com/office/powerpoint/2010/main" val="208754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FFCB4-2AEA-43B5-A38B-1F0E827B5B62}" type="datetimeFigureOut">
              <a:rPr lang="en-US" smtClean="0"/>
              <a:t>5/11/2025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A1984-77E5-4885-A5DA-A40469E92853}" type="slidenum">
              <a:rPr lang="en-US" smtClean="0"/>
              <a:t>‹#›</a:t>
            </a:fld>
            <a:endParaRPr lang="en-US"/>
          </a:p>
        </p:txBody>
      </p:sp>
    </p:spTree>
    <p:extLst>
      <p:ext uri="{BB962C8B-B14F-4D97-AF65-F5344CB8AC3E}">
        <p14:creationId xmlns:p14="http://schemas.microsoft.com/office/powerpoint/2010/main" val="85743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8.gif"/><Relationship Id="rId12" Type="http://schemas.openxmlformats.org/officeDocument/2006/relationships/image" Target="../media/image13.png"/><Relationship Id="rId2" Type="http://schemas.openxmlformats.org/officeDocument/2006/relationships/audio" Target="../media/media1.m4a"/><Relationship Id="rId16" Type="http://schemas.openxmlformats.org/officeDocument/2006/relationships/image" Target="../media/image17.png"/><Relationship Id="rId1" Type="http://schemas.microsoft.com/office/2007/relationships/media" Target="../media/media1.m4a"/><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gif"/><Relationship Id="rId10" Type="http://schemas.openxmlformats.org/officeDocument/2006/relationships/image" Target="../media/image11.png"/><Relationship Id="rId4" Type="http://schemas.openxmlformats.org/officeDocument/2006/relationships/audio" Target="../media/audio4.wav"/><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1841862" y="3805271"/>
            <a:ext cx="8242663" cy="464063"/>
          </a:xfrm>
          <a:prstGeom prst="rect">
            <a:avLst/>
          </a:prstGeom>
          <a:noFill/>
        </p:spPr>
        <p:txBody>
          <a:bodyPr wrap="square">
            <a:spAutoFit/>
          </a:bodyPr>
          <a:lstStyle/>
          <a:p>
            <a:pPr algn="ctr" eaLnBrk="1" fontAlgn="auto" hangingPunct="1">
              <a:spcBef>
                <a:spcPts val="0"/>
              </a:spcBef>
              <a:spcAft>
                <a:spcPts val="0"/>
              </a:spcAft>
              <a:defRPr/>
            </a:pPr>
            <a:r>
              <a:rPr lang="en-US" sz="24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 </a:t>
            </a:r>
            <a:r>
              <a:rPr lang="en-US" sz="24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 TÌM HIỂU CON GÀ, CON VỊT</a:t>
            </a:r>
          </a:p>
        </p:txBody>
      </p:sp>
      <p:sp>
        <p:nvSpPr>
          <p:cNvPr id="6" name="TextBox 5"/>
          <p:cNvSpPr txBox="1">
            <a:spLocks noChangeArrowheads="1"/>
          </p:cNvSpPr>
          <p:nvPr/>
        </p:nvSpPr>
        <p:spPr bwMode="auto">
          <a:xfrm>
            <a:off x="3862251" y="4801986"/>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solidFill>
                  <a:srgbClr val="002060"/>
                </a:solidFill>
                <a:latin typeface="Times New Roman" panose="02020603050405020304" pitchFamily="18" charset="0"/>
                <a:cs typeface="Times New Roman" panose="02020603050405020304" pitchFamily="18" charset="0"/>
              </a:rPr>
              <a:t>GIÁO VIÊN</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sz="2000" dirty="0" err="1" smtClean="0">
                <a:solidFill>
                  <a:srgbClr val="002060"/>
                </a:solidFill>
                <a:latin typeface="Times New Roman" panose="02020603050405020304" pitchFamily="18" charset="0"/>
                <a:cs typeface="Times New Roman" panose="02020603050405020304" pitchFamily="18" charset="0"/>
              </a:rPr>
              <a:t>Nguyễn</a:t>
            </a:r>
            <a:r>
              <a:rPr lang="en-US" altLang="en-US" sz="2000" dirty="0" smtClean="0">
                <a:solidFill>
                  <a:srgbClr val="002060"/>
                </a:solidFill>
                <a:latin typeface="Times New Roman" panose="02020603050405020304" pitchFamily="18" charset="0"/>
                <a:cs typeface="Times New Roman" panose="02020603050405020304" pitchFamily="18" charset="0"/>
              </a:rPr>
              <a:t> </a:t>
            </a:r>
            <a:r>
              <a:rPr lang="en-US" altLang="en-US" sz="2000" dirty="0" err="1" smtClean="0">
                <a:solidFill>
                  <a:srgbClr val="002060"/>
                </a:solidFill>
                <a:latin typeface="Times New Roman" panose="02020603050405020304" pitchFamily="18" charset="0"/>
                <a:cs typeface="Times New Roman" panose="02020603050405020304" pitchFamily="18" charset="0"/>
              </a:rPr>
              <a:t>Thị</a:t>
            </a:r>
            <a:r>
              <a:rPr lang="en-US" altLang="en-US" sz="2000" dirty="0" smtClean="0">
                <a:solidFill>
                  <a:srgbClr val="002060"/>
                </a:solidFill>
                <a:latin typeface="Times New Roman" panose="02020603050405020304" pitchFamily="18" charset="0"/>
                <a:cs typeface="Times New Roman" panose="02020603050405020304" pitchFamily="18" charset="0"/>
              </a:rPr>
              <a:t> </a:t>
            </a:r>
            <a:r>
              <a:rPr lang="en-US" altLang="en-US" sz="2000" dirty="0" err="1" smtClean="0">
                <a:solidFill>
                  <a:srgbClr val="002060"/>
                </a:solidFill>
                <a:latin typeface="Times New Roman" panose="02020603050405020304" pitchFamily="18" charset="0"/>
                <a:cs typeface="Times New Roman" panose="02020603050405020304" pitchFamily="18" charset="0"/>
              </a:rPr>
              <a:t>Thuỷ</a:t>
            </a:r>
            <a:endParaRPr lang="en-US" altLang="en-US"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295275" y="325438"/>
            <a:ext cx="11753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smtClean="0">
                <a:solidFill>
                  <a:srgbClr val="0033CC"/>
                </a:solidFill>
                <a:latin typeface="Times New Roman" panose="02020603050405020304" pitchFamily="18" charset="0"/>
                <a:cs typeface="Times New Roman" panose="02020603050405020304" pitchFamily="18" charset="0"/>
              </a:rPr>
              <a:t>UBND QUẬN LONG BIÊN</a:t>
            </a:r>
            <a:endParaRPr lang="en-US" altLang="en-US"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b="1" dirty="0">
                <a:solidFill>
                  <a:srgbClr val="0033CC"/>
                </a:solidFill>
                <a:latin typeface="Times New Roman" panose="02020603050405020304" pitchFamily="18" charset="0"/>
                <a:cs typeface="Times New Roman" panose="02020603050405020304" pitchFamily="18" charset="0"/>
              </a:rPr>
              <a:t>TRƯỜNG MẦM NON </a:t>
            </a:r>
            <a:r>
              <a:rPr lang="en-US" altLang="en-US" b="1" dirty="0" smtClean="0">
                <a:solidFill>
                  <a:srgbClr val="0033CC"/>
                </a:solidFill>
                <a:latin typeface="Times New Roman" panose="02020603050405020304" pitchFamily="18" charset="0"/>
                <a:cs typeface="Times New Roman" panose="02020603050405020304" pitchFamily="18" charset="0"/>
              </a:rPr>
              <a:t>NGUYỆT QUẾ</a:t>
            </a:r>
            <a:endParaRPr lang="en-US" altLang="en-US" b="1" dirty="0">
              <a:solidFill>
                <a:srgbClr val="0033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704" y="1739398"/>
            <a:ext cx="1629047" cy="1533221"/>
          </a:xfrm>
          <a:prstGeom prst="rect">
            <a:avLst/>
          </a:prstGeom>
        </p:spPr>
      </p:pic>
    </p:spTree>
    <p:extLst>
      <p:ext uri="{BB962C8B-B14F-4D97-AF65-F5344CB8AC3E}">
        <p14:creationId xmlns:p14="http://schemas.microsoft.com/office/powerpoint/2010/main" val="3609868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extLst>
      <p:ext uri="{BB962C8B-B14F-4D97-AF65-F5344CB8AC3E}">
        <p14:creationId xmlns:p14="http://schemas.microsoft.com/office/powerpoint/2010/main" val="653058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658939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normAutofit fontScale="90000"/>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4840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5244" b="10434"/>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512888" y="76200"/>
            <a:ext cx="91551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62960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6246813" y="3440113"/>
            <a:ext cx="4221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7C7F91"/>
                </a:solidFill>
              </a:rPr>
              <a:t>KẾT THÚC HOẠT ĐỘNG</a:t>
            </a:r>
          </a:p>
          <a:p>
            <a:pPr algn="ctr">
              <a:spcBef>
                <a:spcPct val="0"/>
              </a:spcBef>
              <a:buFontTx/>
              <a:buNone/>
            </a:pPr>
            <a:r>
              <a:rPr lang="en-US" altLang="en-US" b="1">
                <a:solidFill>
                  <a:srgbClr val="7C7F91"/>
                </a:solidFill>
              </a:rPr>
              <a:t>THANK YOU!</a:t>
            </a:r>
          </a:p>
        </p:txBody>
      </p:sp>
    </p:spTree>
    <p:custDataLst>
      <p:tags r:id="rId1"/>
    </p:custDataLst>
    <p:extLst>
      <p:ext uri="{BB962C8B-B14F-4D97-AF65-F5344CB8AC3E}">
        <p14:creationId xmlns:p14="http://schemas.microsoft.com/office/powerpoint/2010/main" val="2965077849"/>
      </p:ext>
    </p:ext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1792459" y="1475935"/>
            <a:ext cx="10515600" cy="4351338"/>
          </a:xfrm>
        </p:spPr>
        <p:txBody>
          <a:bodyPr/>
          <a:lstStyle/>
          <a:p>
            <a:pPr marL="0" indent="0" eaLnBrk="1" hangingPunct="1">
              <a:buFont typeface="Arial" panose="020B0604020202020204" pitchFamily="34" charset="0"/>
              <a:buNone/>
            </a:pPr>
            <a:r>
              <a:rPr lang="vi-VN" altLang="en-US" b="1" dirty="0" smtClean="0">
                <a:solidFill>
                  <a:srgbClr val="006699"/>
                </a:solidFill>
                <a:latin typeface="Times New Roman" panose="02020603050405020304" pitchFamily="18" charset="0"/>
              </a:rPr>
              <a:t>1.Kiến thức.</a:t>
            </a:r>
            <a:endParaRPr lang="vi-VN" altLang="en-US" dirty="0"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dirty="0"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dirty="0"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dirty="0" smtClean="0">
                <a:solidFill>
                  <a:srgbClr val="006699"/>
                </a:solidFill>
                <a:latin typeface="Times New Roman" panose="02020603050405020304" pitchFamily="18" charset="0"/>
              </a:rPr>
              <a:t>2.Kỹ năng.</a:t>
            </a:r>
            <a:endParaRPr lang="vi-VN" altLang="en-US" dirty="0"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dirty="0" smtClean="0">
                <a:solidFill>
                  <a:srgbClr val="006699"/>
                </a:solidFill>
                <a:latin typeface="Times New Roman" panose="02020603050405020304" pitchFamily="18" charset="0"/>
              </a:rPr>
              <a:t>- </a:t>
            </a:r>
            <a:r>
              <a:rPr lang="vi-VN" altLang="en-US" dirty="0" smtClean="0">
                <a:solidFill>
                  <a:srgbClr val="006699"/>
                </a:solidFill>
                <a:latin typeface="Times New Roman" panose="02020603050405020304" pitchFamily="18" charset="0"/>
              </a:rPr>
              <a:t>Phát triển ngôn ngữ mạch lạc</a:t>
            </a:r>
            <a:r>
              <a:rPr lang="vi-VN" altLang="en-US" b="1" dirty="0" smtClean="0">
                <a:solidFill>
                  <a:srgbClr val="006699"/>
                </a:solidFill>
                <a:latin typeface="Times New Roman" panose="02020603050405020304" pitchFamily="18" charset="0"/>
              </a:rPr>
              <a:t> ,</a:t>
            </a:r>
            <a:r>
              <a:rPr lang="vi-VN" altLang="en-US" dirty="0"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dirty="0" smtClean="0">
                <a:solidFill>
                  <a:srgbClr val="006699"/>
                </a:solidFill>
                <a:latin typeface="Times New Roman" panose="02020603050405020304" pitchFamily="18" charset="0"/>
              </a:rPr>
              <a:t>- Trẻ nhận xét được các đặc điểm khác nhau của con gà, con vịt.</a:t>
            </a:r>
            <a:r>
              <a:rPr lang="vi-VN" altLang="en-US" b="1" dirty="0" smtClean="0">
                <a:solidFill>
                  <a:srgbClr val="006699"/>
                </a:solidFill>
                <a:latin typeface="Times New Roman" panose="02020603050405020304" pitchFamily="18" charset="0"/>
              </a:rPr>
              <a:t> </a:t>
            </a:r>
            <a:endParaRPr lang="vi-VN" altLang="en-US" dirty="0"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dirty="0" smtClean="0">
                <a:solidFill>
                  <a:srgbClr val="006699"/>
                </a:solidFill>
                <a:latin typeface="Times New Roman" panose="02020603050405020304" pitchFamily="18" charset="0"/>
              </a:rPr>
              <a:t>3.Thái độ:</a:t>
            </a:r>
            <a:endParaRPr lang="vi-VN" altLang="en-US" dirty="0"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dirty="0"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3714523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extLst>
      <p:ext uri="{BB962C8B-B14F-4D97-AF65-F5344CB8AC3E}">
        <p14:creationId xmlns:p14="http://schemas.microsoft.com/office/powerpoint/2010/main" val="26181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extLst>
      <p:ext uri="{BB962C8B-B14F-4D97-AF65-F5344CB8AC3E}">
        <p14:creationId xmlns:p14="http://schemas.microsoft.com/office/powerpoint/2010/main" val="1756065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Tree>
    <p:extLst>
      <p:ext uri="{BB962C8B-B14F-4D97-AF65-F5344CB8AC3E}">
        <p14:creationId xmlns:p14="http://schemas.microsoft.com/office/powerpoint/2010/main" val="2933997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0" descr="nh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1371600"/>
            <a:ext cx="4267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4" descr="ngoi n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1336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9" descr="buom xan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048000"/>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ga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286000"/>
            <a:ext cx="793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514600"/>
            <a:ext cx="109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292475"/>
            <a:ext cx="15287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inh g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188" y="1295400"/>
            <a:ext cx="330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u g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09432">
            <a:off x="5757863" y="1643063"/>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8"/>
          <p:cNvSpPr txBox="1">
            <a:spLocks noChangeArrowheads="1"/>
          </p:cNvSpPr>
          <p:nvPr/>
        </p:nvSpPr>
        <p:spPr bwMode="auto">
          <a:xfrm>
            <a:off x="94488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vi-VN" altLang="en-US" sz="1800">
              <a:latin typeface="Arial" panose="020B0604020202020204" pitchFamily="34" charset="0"/>
            </a:endParaRPr>
          </a:p>
        </p:txBody>
      </p:sp>
      <p:pic>
        <p:nvPicPr>
          <p:cNvPr id="11286" name="Picture 22" descr="Picture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87000" y="6483350"/>
            <a:ext cx="381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dau ga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407608">
            <a:off x="6900863" y="1614488"/>
            <a:ext cx="16335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ga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1295400"/>
            <a:ext cx="35512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477000" y="1295400"/>
            <a:ext cx="60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00">
                <a:solidFill>
                  <a:srgbClr val="FF0000"/>
                </a:solidFill>
                <a:latin typeface="Arial" panose="020B0604020202020204" pitchFamily="34" charset="0"/>
              </a:rPr>
              <a:t>o</a:t>
            </a:r>
          </a:p>
        </p:txBody>
      </p:sp>
      <p:pic>
        <p:nvPicPr>
          <p:cNvPr id="26639" name="Picture 38" descr="buom xanh"/>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3352800" y="4338638"/>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1" descr="Copy of buom xanh"/>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8400" y="6543675"/>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2" descr="buom xanh"/>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41005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6" descr="buom xanh"/>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0" y="6729413"/>
            <a:ext cx="2286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buom xanh"/>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3600" y="38719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7" descr="sun"/>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2">
            <a:hlinkClick r:id="" action="ppaction://media"/>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6">
            <a:extLst>
              <a:ext uri="{28A0092B-C50C-407E-A947-70E740481C1C}">
                <a14:useLocalDpi xmlns:a14="http://schemas.microsoft.com/office/drawing/2010/main" val="0"/>
              </a:ext>
            </a:extLst>
          </a:blip>
          <a:srcRect/>
          <a:stretch>
            <a:fillRect/>
          </a:stretch>
        </p:blipFill>
        <p:spPr>
          <a:xfrm>
            <a:off x="3124200" y="3697288"/>
            <a:ext cx="6096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4970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04462 -0.03148 L 0.07101 0.01412 L 0.10261 -0.02801 L 0.12882 0.02106 L 0.15521 -0.02107 L 0.2342 0.02106 " pathEditMode="relative" ptsTypes="AAAAAAA">
                                      <p:cBhvr>
                                        <p:cTn id="6" dur="2000" fill="hold"/>
                                        <p:tgtEl>
                                          <p:spTgt spid="11270"/>
                                        </p:tgtEl>
                                        <p:attrNameLst>
                                          <p:attrName>ppt_x</p:attrName>
                                          <p:attrName>ppt_y</p:attrName>
                                        </p:attrNameLst>
                                      </p:cBhvr>
                                    </p:animMotion>
                                  </p:childTnLst>
                                </p:cTn>
                              </p:par>
                            </p:childTnLst>
                          </p:cTn>
                        </p:par>
                        <p:par>
                          <p:cTn id="7" fill="hold" nodeType="afterGroup">
                            <p:stCondLst>
                              <p:cond delay="2000"/>
                            </p:stCondLst>
                            <p:childTnLst>
                              <p:par>
                                <p:cTn id="8" presetID="10" presetClass="exit" presetSubtype="0" fill="hold" nodeType="afterEffect">
                                  <p:stCondLst>
                                    <p:cond delay="0"/>
                                  </p:stCondLst>
                                  <p:childTnLst>
                                    <p:animEffect transition="out" filter="fade">
                                      <p:cBhvr>
                                        <p:cTn id="9" dur="500"/>
                                        <p:tgtEl>
                                          <p:spTgt spid="11270"/>
                                        </p:tgtEl>
                                      </p:cBhvr>
                                    </p:animEffect>
                                    <p:set>
                                      <p:cBhvr>
                                        <p:cTn id="10" dur="1" fill="hold">
                                          <p:stCondLst>
                                            <p:cond delay="499"/>
                                          </p:stCondLst>
                                        </p:cTn>
                                        <p:tgtEl>
                                          <p:spTgt spid="112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79"/>
                                        </p:tgtEl>
                                        <p:attrNameLst>
                                          <p:attrName>style.visibility</p:attrName>
                                        </p:attrNameLst>
                                      </p:cBhvr>
                                      <p:to>
                                        <p:strVal val="visible"/>
                                      </p:to>
                                    </p:set>
                                    <p:animEffect transition="in" filter="fade">
                                      <p:cBhvr>
                                        <p:cTn id="13" dur="500"/>
                                        <p:tgtEl>
                                          <p:spTgt spid="11279"/>
                                        </p:tgtEl>
                                      </p:cBhvr>
                                    </p:animEffect>
                                  </p:childTnLst>
                                </p:cTn>
                              </p:par>
                            </p:childTnLst>
                          </p:cTn>
                        </p:par>
                        <p:par>
                          <p:cTn id="14" fill="hold" nodeType="afterGroup">
                            <p:stCondLst>
                              <p:cond delay="2500"/>
                            </p:stCondLst>
                            <p:childTnLst>
                              <p:par>
                                <p:cTn id="15" presetID="0" presetClass="path" presetSubtype="0" accel="50000" decel="50000" fill="hold" nodeType="afterEffect">
                                  <p:stCondLst>
                                    <p:cond delay="0"/>
                                  </p:stCondLst>
                                  <p:childTnLst>
                                    <p:animMotion origin="layout" path="M 2.22222E-6 2.96296E-6 C 0.02691 0.02013 0.05399 0.04051 0.0684 0.06319 C 0.08281 0.08588 0.07188 0.11111 0.08681 0.1368 C 0.10174 0.1625 0.14601 0.20416 0.15781 0.21759 " pathEditMode="relative" ptsTypes="aaaA">
                                      <p:cBhvr>
                                        <p:cTn id="16" dur="2000" fill="hold"/>
                                        <p:tgtEl>
                                          <p:spTgt spid="11279"/>
                                        </p:tgtEl>
                                        <p:attrNameLst>
                                          <p:attrName>ppt_x</p:attrName>
                                          <p:attrName>ppt_y</p:attrName>
                                        </p:attrNameLst>
                                      </p:cBhvr>
                                    </p:animMotion>
                                  </p:childTnLst>
                                </p:cTn>
                              </p:par>
                            </p:childTnLst>
                          </p:cTn>
                        </p:par>
                        <p:par>
                          <p:cTn id="17" fill="hold" nodeType="afterGroup">
                            <p:stCondLst>
                              <p:cond delay="4500"/>
                            </p:stCondLst>
                            <p:childTnLst>
                              <p:par>
                                <p:cTn id="18" presetID="10" presetClass="exit" presetSubtype="0" fill="hold" nodeType="afterEffect">
                                  <p:stCondLst>
                                    <p:cond delay="0"/>
                                  </p:stCondLst>
                                  <p:childTnLst>
                                    <p:animEffect transition="out" filter="fade">
                                      <p:cBhvr>
                                        <p:cTn id="19" dur="500"/>
                                        <p:tgtEl>
                                          <p:spTgt spid="11279"/>
                                        </p:tgtEl>
                                      </p:cBhvr>
                                    </p:animEffect>
                                    <p:set>
                                      <p:cBhvr>
                                        <p:cTn id="20" dur="1" fill="hold">
                                          <p:stCondLst>
                                            <p:cond delay="499"/>
                                          </p:stCondLst>
                                        </p:cTn>
                                        <p:tgtEl>
                                          <p:spTgt spid="1127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fade">
                                      <p:cBhvr>
                                        <p:cTn id="23" dur="500"/>
                                        <p:tgtEl>
                                          <p:spTgt spid="11280"/>
                                        </p:tgtEl>
                                      </p:cBhvr>
                                    </p:animEffect>
                                  </p:childTnLst>
                                </p:cTn>
                              </p:par>
                            </p:childTnLst>
                          </p:cTn>
                        </p:par>
                        <p:par>
                          <p:cTn id="24" fill="hold" nodeType="afterGroup">
                            <p:stCondLst>
                              <p:cond delay="5000"/>
                            </p:stCondLst>
                            <p:childTnLst>
                              <p:par>
                                <p:cTn id="25" presetID="0" presetClass="path" presetSubtype="0" accel="50000" decel="50000" fill="hold" nodeType="afterEffect">
                                  <p:stCondLst>
                                    <p:cond delay="0"/>
                                  </p:stCondLst>
                                  <p:childTnLst>
                                    <p:animMotion origin="layout" path="M 3.05556E-6 0.03588 C 0.0434 0.10347 0.08784 0.17083 0.11545 0.15856 C 0.14305 0.14629 0.15434 0.0537 0.1658 -0.03866 " pathEditMode="relative" rAng="-1257630" ptsTypes="aaA">
                                      <p:cBhvr>
                                        <p:cTn id="26" dur="2000" fill="hold"/>
                                        <p:tgtEl>
                                          <p:spTgt spid="11280"/>
                                        </p:tgtEl>
                                        <p:attrNameLst>
                                          <p:attrName>ppt_x</p:attrName>
                                          <p:attrName>ppt_y</p:attrName>
                                        </p:attrNameLst>
                                      </p:cBhvr>
                                      <p:rCtr x="10451" y="3819"/>
                                    </p:animMotion>
                                  </p:childTnLst>
                                </p:cTn>
                              </p:par>
                            </p:childTnLst>
                          </p:cTn>
                        </p:par>
                        <p:par>
                          <p:cTn id="27" fill="hold" nodeType="afterGroup">
                            <p:stCondLst>
                              <p:cond delay="7000"/>
                            </p:stCondLst>
                            <p:childTnLst>
                              <p:par>
                                <p:cTn id="28" presetID="10" presetClass="exit" presetSubtype="0" fill="hold" nodeType="afterEffect">
                                  <p:stCondLst>
                                    <p:cond delay="0"/>
                                  </p:stCondLst>
                                  <p:childTnLst>
                                    <p:animEffect transition="out" filter="fade">
                                      <p:cBhvr>
                                        <p:cTn id="29" dur="500"/>
                                        <p:tgtEl>
                                          <p:spTgt spid="11280"/>
                                        </p:tgtEl>
                                      </p:cBhvr>
                                    </p:animEffect>
                                    <p:set>
                                      <p:cBhvr>
                                        <p:cTn id="30" dur="1" fill="hold">
                                          <p:stCondLst>
                                            <p:cond delay="499"/>
                                          </p:stCondLst>
                                        </p:cTn>
                                        <p:tgtEl>
                                          <p:spTgt spid="1128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fade">
                                      <p:cBhvr>
                                        <p:cTn id="36" dur="500"/>
                                        <p:tgtEl>
                                          <p:spTgt spid="11268"/>
                                        </p:tgtEl>
                                      </p:cBhvr>
                                    </p:animEffect>
                                  </p:childTnLst>
                                </p:cTn>
                              </p:par>
                            </p:childTnLst>
                          </p:cTn>
                        </p:par>
                        <p:par>
                          <p:cTn id="37" fill="hold" nodeType="afterGroup">
                            <p:stCondLst>
                              <p:cond delay="7500"/>
                            </p:stCondLst>
                            <p:childTnLst>
                              <p:par>
                                <p:cTn id="38" presetID="8" presetClass="emph" presetSubtype="0" fill="hold" nodeType="afterEffect">
                                  <p:stCondLst>
                                    <p:cond delay="0"/>
                                  </p:stCondLst>
                                  <p:childTnLst>
                                    <p:animRot by="1500000">
                                      <p:cBhvr>
                                        <p:cTn id="39" dur="1000" fill="hold"/>
                                        <p:tgtEl>
                                          <p:spTgt spid="11269"/>
                                        </p:tgtEl>
                                        <p:attrNameLst>
                                          <p:attrName>r</p:attrName>
                                        </p:attrNameLst>
                                      </p:cBhvr>
                                    </p:animRo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500"/>
                                        <p:tgtEl>
                                          <p:spTgt spid="11293"/>
                                        </p:tgtEl>
                                      </p:cBhvr>
                                    </p:animEffect>
                                  </p:childTnLst>
                                </p:cTn>
                              </p:par>
                            </p:childTnLst>
                          </p:cTn>
                        </p:par>
                        <p:par>
                          <p:cTn id="44" fill="hold" nodeType="afterGroup">
                            <p:stCondLst>
                              <p:cond delay="9000"/>
                            </p:stCondLst>
                            <p:childTnLst>
                              <p:par>
                                <p:cTn id="45" presetID="10" presetClass="exit" presetSubtype="0" fill="hold" nodeType="afterEffect">
                                  <p:stCondLst>
                                    <p:cond delay="0"/>
                                  </p:stCondLst>
                                  <p:childTnLst>
                                    <p:animEffect transition="out" filter="fade">
                                      <p:cBhvr>
                                        <p:cTn id="46" dur="500"/>
                                        <p:tgtEl>
                                          <p:spTgt spid="11269"/>
                                        </p:tgtEl>
                                      </p:cBhvr>
                                    </p:animEffect>
                                    <p:set>
                                      <p:cBhvr>
                                        <p:cTn id="47" dur="1" fill="hold">
                                          <p:stCondLst>
                                            <p:cond delay="499"/>
                                          </p:stCondLst>
                                        </p:cTn>
                                        <p:tgtEl>
                                          <p:spTgt spid="11269"/>
                                        </p:tgtEl>
                                        <p:attrNameLst>
                                          <p:attrName>style.visibility</p:attrName>
                                        </p:attrNameLst>
                                      </p:cBhvr>
                                      <p:to>
                                        <p:strVal val="hidden"/>
                                      </p:to>
                                    </p:set>
                                  </p:childTnLst>
                                </p:cTn>
                              </p:par>
                            </p:childTnLst>
                          </p:cTn>
                        </p:par>
                        <p:par>
                          <p:cTn id="48" fill="hold" nodeType="afterGroup">
                            <p:stCondLst>
                              <p:cond delay="9500"/>
                            </p:stCondLst>
                            <p:childTnLst>
                              <p:par>
                                <p:cTn id="49" presetID="10" presetClass="entr" presetSubtype="0" fill="hold" nodeType="afterEffect">
                                  <p:stCondLst>
                                    <p:cond delay="0"/>
                                  </p:stCondLst>
                                  <p:childTnLst>
                                    <p:set>
                                      <p:cBhvr>
                                        <p:cTn id="50" dur="1" fill="hold">
                                          <p:stCondLst>
                                            <p:cond delay="0"/>
                                          </p:stCondLst>
                                        </p:cTn>
                                        <p:tgtEl>
                                          <p:spTgt spid="11286"/>
                                        </p:tgtEl>
                                        <p:attrNameLst>
                                          <p:attrName>style.visibility</p:attrName>
                                        </p:attrNameLst>
                                      </p:cBhvr>
                                      <p:to>
                                        <p:strVal val="visible"/>
                                      </p:to>
                                    </p:set>
                                    <p:animEffect transition="in" filter="fade">
                                      <p:cBhvr>
                                        <p:cTn id="51" dur="3000"/>
                                        <p:tgtEl>
                                          <p:spTgt spid="11286"/>
                                        </p:tgtEl>
                                      </p:cBhvr>
                                    </p:animEffect>
                                  </p:childTnLst>
                                  <p:subTnLst>
                                    <p:audio>
                                      <p:cMediaNode>
                                        <p:cTn display="0" masterRel="sameClick">
                                          <p:stCondLst>
                                            <p:cond evt="begin" delay="0">
                                              <p:tn val="49"/>
                                            </p:cond>
                                          </p:stCondLst>
                                          <p:endCondLst>
                                            <p:cond evt="onStopAudio" delay="0">
                                              <p:tgtEl>
                                                <p:sldTgt/>
                                              </p:tgtEl>
                                            </p:cond>
                                          </p:endCondLst>
                                        </p:cTn>
                                        <p:tgtEl>
                                          <p:sndTgt r:embed="rId4" name="ga gay.wav"/>
                                        </p:tgtEl>
                                      </p:cMediaNode>
                                    </p:audio>
                                  </p:subTnLst>
                                </p:cTn>
                              </p:par>
                              <p:par>
                                <p:cTn id="52" presetID="10" presetClass="entr" presetSubtype="0" fill="hold" nodeType="withEffect">
                                  <p:stCondLst>
                                    <p:cond delay="0"/>
                                  </p:stCondLst>
                                  <p:childTnLst>
                                    <p:set>
                                      <p:cBhvr>
                                        <p:cTn id="53" dur="1" fill="hold">
                                          <p:stCondLst>
                                            <p:cond delay="0"/>
                                          </p:stCondLst>
                                        </p:cTn>
                                        <p:tgtEl>
                                          <p:spTgt spid="11298"/>
                                        </p:tgtEl>
                                        <p:attrNameLst>
                                          <p:attrName>style.visibility</p:attrName>
                                        </p:attrNameLst>
                                      </p:cBhvr>
                                      <p:to>
                                        <p:strVal val="visible"/>
                                      </p:to>
                                    </p:set>
                                    <p:animEffect transition="in" filter="fade">
                                      <p:cBhvr>
                                        <p:cTn id="54" dur="500"/>
                                        <p:tgtEl>
                                          <p:spTgt spid="11298"/>
                                        </p:tgtEl>
                                      </p:cBhvr>
                                    </p:animEffect>
                                  </p:childTnLst>
                                </p:cTn>
                              </p:par>
                              <p:par>
                                <p:cTn id="55" presetID="0" presetClass="path" presetSubtype="0" accel="50000" decel="50000" fill="hold" nodeType="withEffect">
                                  <p:stCondLst>
                                    <p:cond delay="0"/>
                                  </p:stCondLst>
                                  <p:childTnLst>
                                    <p:animMotion origin="layout" path="M 0 4.44444E-6 L -0.30833 -0.31181 " pathEditMode="relative" rAng="0" ptsTypes="AA">
                                      <p:cBhvr>
                                        <p:cTn id="56" dur="3000" fill="hold"/>
                                        <p:tgtEl>
                                          <p:spTgt spid="11298"/>
                                        </p:tgtEl>
                                        <p:attrNameLst>
                                          <p:attrName>ppt_x</p:attrName>
                                          <p:attrName>ppt_y</p:attrName>
                                        </p:attrNameLst>
                                      </p:cBhvr>
                                      <p:rCtr x="-15417" y="-15602"/>
                                    </p:animMotion>
                                  </p:childTnLst>
                                </p:cTn>
                              </p:par>
                            </p:childTnLst>
                          </p:cTn>
                        </p:par>
                        <p:par>
                          <p:cTn id="57" fill="hold" nodeType="afterGroup">
                            <p:stCondLst>
                              <p:cond delay="12500"/>
                            </p:stCondLst>
                            <p:childTnLst>
                              <p:par>
                                <p:cTn id="58" presetID="10" presetClass="exit" presetSubtype="0" fill="hold" nodeType="afterEffect">
                                  <p:stCondLst>
                                    <p:cond delay="0"/>
                                  </p:stCondLst>
                                  <p:childTnLst>
                                    <p:animEffect transition="out" filter="fade">
                                      <p:cBhvr>
                                        <p:cTn id="59" dur="500"/>
                                        <p:tgtEl>
                                          <p:spTgt spid="11298"/>
                                        </p:tgtEl>
                                      </p:cBhvr>
                                    </p:animEffect>
                                    <p:set>
                                      <p:cBhvr>
                                        <p:cTn id="60" dur="1" fill="hold">
                                          <p:stCondLst>
                                            <p:cond delay="499"/>
                                          </p:stCondLst>
                                        </p:cTn>
                                        <p:tgtEl>
                                          <p:spTgt spid="11298"/>
                                        </p:tgtEl>
                                        <p:attrNameLst>
                                          <p:attrName>style.visibility</p:attrName>
                                        </p:attrNameLst>
                                      </p:cBhvr>
                                      <p:to>
                                        <p:strVal val="hidden"/>
                                      </p:to>
                                    </p:set>
                                  </p:childTnLst>
                                </p:cTn>
                              </p:par>
                            </p:childTnLst>
                          </p:cTn>
                        </p:par>
                        <p:par>
                          <p:cTn id="61" fill="hold" nodeType="afterGroup">
                            <p:stCondLst>
                              <p:cond delay="13000"/>
                            </p:stCondLst>
                            <p:childTnLst>
                              <p:par>
                                <p:cTn id="62" presetID="10" presetClass="exit" presetSubtype="0" fill="hold" nodeType="afterEffect">
                                  <p:stCondLst>
                                    <p:cond delay="0"/>
                                  </p:stCondLst>
                                  <p:childTnLst>
                                    <p:animEffect transition="out" filter="fade">
                                      <p:cBhvr>
                                        <p:cTn id="63" dur="500"/>
                                        <p:tgtEl>
                                          <p:spTgt spid="11293"/>
                                        </p:tgtEl>
                                      </p:cBhvr>
                                    </p:animEffect>
                                    <p:set>
                                      <p:cBhvr>
                                        <p:cTn id="64" dur="1" fill="hold">
                                          <p:stCondLst>
                                            <p:cond delay="499"/>
                                          </p:stCondLst>
                                        </p:cTn>
                                        <p:tgtEl>
                                          <p:spTgt spid="1129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268"/>
                                        </p:tgtEl>
                                      </p:cBhvr>
                                    </p:animEffect>
                                    <p:set>
                                      <p:cBhvr>
                                        <p:cTn id="67" dur="1" fill="hold">
                                          <p:stCondLst>
                                            <p:cond delay="499"/>
                                          </p:stCondLst>
                                        </p:cTn>
                                        <p:tgtEl>
                                          <p:spTgt spid="11268"/>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1294"/>
                                        </p:tgtEl>
                                        <p:attrNameLst>
                                          <p:attrName>style.visibility</p:attrName>
                                        </p:attrNameLst>
                                      </p:cBhvr>
                                      <p:to>
                                        <p:strVal val="visible"/>
                                      </p:to>
                                    </p:set>
                                    <p:animEffect transition="in" filter="fade">
                                      <p:cBhvr>
                                        <p:cTn id="70" dur="500"/>
                                        <p:tgtEl>
                                          <p:spTgt spid="11294"/>
                                        </p:tgtEl>
                                      </p:cBhvr>
                                    </p:animEffect>
                                  </p:childTnLst>
                                </p:cTn>
                              </p:par>
                            </p:childTnLst>
                          </p:cTn>
                        </p:par>
                        <p:par>
                          <p:cTn id="71" fill="hold" nodeType="afterGroup">
                            <p:stCondLst>
                              <p:cond delay="13500"/>
                            </p:stCondLst>
                            <p:childTnLst>
                              <p:par>
                                <p:cTn id="72" presetID="5" presetClass="entr" presetSubtype="10" fill="hold" nodeType="afterEffect">
                                  <p:stCondLst>
                                    <p:cond delay="0"/>
                                  </p:stCondLst>
                                  <p:childTnLst>
                                    <p:set>
                                      <p:cBhvr>
                                        <p:cTn id="73" dur="1" fill="hold">
                                          <p:stCondLst>
                                            <p:cond delay="0"/>
                                          </p:stCondLst>
                                        </p:cTn>
                                        <p:tgtEl>
                                          <p:spTgt spid="11315"/>
                                        </p:tgtEl>
                                        <p:attrNameLst>
                                          <p:attrName>style.visibility</p:attrName>
                                        </p:attrNameLst>
                                      </p:cBhvr>
                                      <p:to>
                                        <p:strVal val="visible"/>
                                      </p:to>
                                    </p:set>
                                    <p:animEffect transition="in" filter="checkerboard(across)">
                                      <p:cBhvr>
                                        <p:cTn id="74"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13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extLst>
      <p:ext uri="{BB962C8B-B14F-4D97-AF65-F5344CB8AC3E}">
        <p14:creationId xmlns:p14="http://schemas.microsoft.com/office/powerpoint/2010/main" val="2229277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extLst>
      <p:ext uri="{BB962C8B-B14F-4D97-AF65-F5344CB8AC3E}">
        <p14:creationId xmlns:p14="http://schemas.microsoft.com/office/powerpoint/2010/main" val="134351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extLst>
      <p:ext uri="{BB962C8B-B14F-4D97-AF65-F5344CB8AC3E}">
        <p14:creationId xmlns:p14="http://schemas.microsoft.com/office/powerpoint/2010/main" val="659937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274</Words>
  <Application>Microsoft Office PowerPoint</Application>
  <PresentationFormat>Widescreen</PresentationFormat>
  <Paragraphs>53</Paragraphs>
  <Slides>13</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.VnTime</vt:lpstr>
      <vt:lpstr>Arial</vt:lpstr>
      <vt:lpstr>Calibri</vt:lpstr>
      <vt:lpstr>Calibri Light</vt:lpstr>
      <vt:lpstr>Times New Roman</vt:lpstr>
      <vt:lpstr>Office Theme</vt:lpstr>
      <vt:lpstr>PowerPoint Presentation</vt:lpstr>
      <vt:lpstr>I. MỤC ĐÍCH – YÊU CẦU</vt:lpstr>
      <vt:lpstr>Quan sát con vịt</vt:lpstr>
      <vt:lpstr>PowerPoint Presentation</vt:lpstr>
      <vt:lpstr>Quan sát con gà</vt:lpstr>
      <vt:lpstr>PowerPoint Presentation</vt:lpstr>
      <vt:lpstr>PowerPoint Presentation</vt:lpstr>
      <vt:lpstr>PowerPoint Presentation</vt:lpstr>
      <vt:lpstr>PowerPoint Presentation</vt:lpstr>
      <vt:lpstr>PowerPoint Presentation</vt:lpstr>
      <vt:lpstr>TRÒ CHƠI</vt:lpstr>
      <vt:lpstr>TC2: Thi xem ai nhanh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2025-05-11T07:40:31Z</dcterms:created>
  <dcterms:modified xsi:type="dcterms:W3CDTF">2025-05-11T07:57:24Z</dcterms:modified>
</cp:coreProperties>
</file>