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318" r:id="rId2"/>
    <p:sldId id="271" r:id="rId3"/>
    <p:sldId id="316" r:id="rId4"/>
    <p:sldId id="274" r:id="rId5"/>
    <p:sldId id="296" r:id="rId6"/>
    <p:sldId id="279" r:id="rId7"/>
    <p:sldId id="286" r:id="rId8"/>
    <p:sldId id="294" r:id="rId9"/>
    <p:sldId id="282" r:id="rId10"/>
    <p:sldId id="290" r:id="rId11"/>
    <p:sldId id="302" r:id="rId12"/>
    <p:sldId id="292" r:id="rId13"/>
    <p:sldId id="298" r:id="rId14"/>
    <p:sldId id="300" r:id="rId15"/>
    <p:sldId id="303" r:id="rId16"/>
    <p:sldId id="273" r:id="rId17"/>
    <p:sldId id="297" r:id="rId18"/>
    <p:sldId id="304" r:id="rId19"/>
    <p:sldId id="31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31BBF-8837-4E8B-80C5-4B4616207E7C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F9370-2931-4B68-B3D9-6D69B6EC2BF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t>9/5/2025</a:t>
            </a:fld>
            <a:endParaRPr lang="en-SG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t>‹#›</a:t>
            </a:fld>
            <a:endParaRPr lang="en-SG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S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t>9/5/2025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t>9/5/2025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t>9/5/2025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t>9/5/2025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t>‹#›</a:t>
            </a:fld>
            <a:endParaRPr lang="en-SG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t>9/5/2025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t>‹#›</a:t>
            </a:fld>
            <a:endParaRPr lang="en-SG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t>9/5/2025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t>‹#›</a:t>
            </a:fld>
            <a:endParaRPr lang="en-SG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t>9/5/2025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t>9/5/2025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t>9/5/2025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9ACF-8AC4-4BFD-8A7F-A485C51D1FCD}" type="datetimeFigureOut">
              <a:rPr lang="en-SG" smtClean="0"/>
              <a:t>9/5/2025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9ADF0-BCCD-4E7C-B2BE-33F3DC3E08CA}" type="slidenum">
              <a:rPr lang="en-SG" smtClean="0"/>
              <a:t>‹#›</a:t>
            </a:fld>
            <a:endParaRPr lang="en-S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64B9ACF-8AC4-4BFD-8A7F-A485C51D1FCD}" type="datetimeFigureOut">
              <a:rPr lang="en-SG" smtClean="0"/>
              <a:t>9/5/2025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3E9ADF0-BCCD-4E7C-B2BE-33F3DC3E08CA}" type="slidenum">
              <a:rPr lang="en-SG" smtClean="0"/>
              <a:t>‹#›</a:t>
            </a:fld>
            <a:endParaRPr lang="en-SG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GIF"/><Relationship Id="rId2" Type="http://schemas.openxmlformats.org/officeDocument/2006/relationships/video" Target="file:///C:\Users\Admin\Downloads\&#48157;&#51008;%20&#50500;&#52840;&#51012;%20&#50948;&#54620;%20&#55184;&#47553;&#51020;&#50501;%203&#49884;&#44036;%20&#127925;%20&#50500;&#52840;&#47749;&#49345;&#51020;&#50501;,%20&#50836;&#44032;&#51020;&#50501;,%20&#47749;&#49345;&#51020;&#50501;,%20&#49828;&#53944;&#47112;&#49828;&#54644;&#49548;&#51020;&#50501;%20(Lyla).mp4" TargetMode="External"/><Relationship Id="rId1" Type="http://schemas.microsoft.com/office/2007/relationships/media" Target="file:///C:\Users\Admin\Downloads\&#48157;&#51008;%20&#50500;&#52840;&#51012;%20&#50948;&#54620;%20&#55184;&#47553;&#51020;&#50501;%203&#49884;&#44036;%20&#127925;%20&#50500;&#52840;&#47749;&#49345;&#51020;&#50501;,%20&#50836;&#44032;&#51020;&#50501;,%20&#47749;&#49345;&#51020;&#50501;,%20&#49828;&#53944;&#47112;&#49828;&#54644;&#49548;&#51020;&#50501;%20(Lyla).mp4" TargetMode="External"/><Relationship Id="rId6" Type="http://schemas.openxmlformats.org/officeDocument/2006/relationships/image" Target="../media/image6.GIF"/><Relationship Id="rId11" Type="http://schemas.openxmlformats.org/officeDocument/2006/relationships/image" Target="../media/image11.jpeg"/><Relationship Id="rId5" Type="http://schemas.openxmlformats.org/officeDocument/2006/relationships/image" Target="../media/image5.emf"/><Relationship Id="rId10" Type="http://schemas.openxmlformats.org/officeDocument/2006/relationships/image" Target="../media/image10.GIF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0424F-A1B4-493F-BA38-7C2CABC1BE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A9D4FA-8085-49EC-A163-3B3564CEC1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6CF44-38F9-4AA7-9B47-0B8C288B8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200"/>
            <a:ext cx="9144000" cy="6781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DF170C-E3F6-44AF-B73D-A8D8D0C9AC15}"/>
              </a:ext>
            </a:extLst>
          </p:cNvPr>
          <p:cNvSpPr txBox="1"/>
          <p:nvPr/>
        </p:nvSpPr>
        <p:spPr>
          <a:xfrm>
            <a:off x="685800" y="609600"/>
            <a:ext cx="8305800" cy="6194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</a:rPr>
              <a:t>ỦY  BANNHÂN DÂN QUẬN LONG BIÊN</a:t>
            </a:r>
          </a:p>
          <a:p>
            <a:pPr algn="ctr"/>
            <a:r>
              <a:rPr lang="en-US" sz="1400" b="1" dirty="0">
                <a:latin typeface="Times New Roman" panose="02020603050405020304" pitchFamily="18" charset="0"/>
              </a:rPr>
              <a:t>TR</a:t>
            </a:r>
            <a:r>
              <a:rPr lang="vi-VN" sz="1400" b="1" dirty="0">
                <a:latin typeface="Times New Roman" panose="02020603050405020304" pitchFamily="18" charset="0"/>
              </a:rPr>
              <a:t>Ư</a:t>
            </a:r>
            <a:r>
              <a:rPr lang="en-US" sz="1400" b="1" dirty="0">
                <a:latin typeface="Times New Roman" panose="02020603050405020304" pitchFamily="18" charset="0"/>
              </a:rPr>
              <a:t>ỜNG MẦM NON NGUYỆT QUẾ</a:t>
            </a:r>
          </a:p>
          <a:p>
            <a:pPr algn="ctr"/>
            <a:endParaRPr lang="en-US" sz="1350" dirty="0">
              <a:latin typeface="Times New Roman" panose="02020603050405020304" pitchFamily="18" charset="0"/>
            </a:endParaRPr>
          </a:p>
          <a:p>
            <a:pPr algn="ctr"/>
            <a:endParaRPr lang="en-US" sz="1350" dirty="0">
              <a:latin typeface="Times New Roman" panose="02020603050405020304" pitchFamily="18" charset="0"/>
            </a:endParaRPr>
          </a:p>
          <a:p>
            <a:pPr algn="ctr"/>
            <a:endParaRPr lang="en-US" sz="1350" dirty="0">
              <a:latin typeface="Times New Roman" panose="02020603050405020304" pitchFamily="18" charset="0"/>
            </a:endParaRPr>
          </a:p>
          <a:p>
            <a:pPr algn="ctr"/>
            <a:endParaRPr lang="en-US" sz="1350" dirty="0">
              <a:latin typeface="Times New Roman" panose="02020603050405020304" pitchFamily="18" charset="0"/>
            </a:endParaRPr>
          </a:p>
          <a:p>
            <a:pPr algn="ctr"/>
            <a:endParaRPr lang="en-US" sz="1350" dirty="0">
              <a:latin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</a:endParaRPr>
          </a:p>
          <a:p>
            <a:pPr algn="ctr"/>
            <a:endParaRPr lang="en-US" sz="2400" b="1" dirty="0" smtClean="0">
              <a:latin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</a:rPr>
              <a:t>LĨNH </a:t>
            </a:r>
            <a:r>
              <a:rPr lang="en-US" sz="2400" b="1" dirty="0">
                <a:latin typeface="Times New Roman" panose="02020603050405020304" pitchFamily="18" charset="0"/>
              </a:rPr>
              <a:t>VỰC PHÁT TRIỂN </a:t>
            </a:r>
            <a:r>
              <a:rPr lang="en-US" sz="2400" b="1" dirty="0" smtClean="0">
                <a:latin typeface="Times New Roman" panose="02020603050405020304" pitchFamily="18" charset="0"/>
              </a:rPr>
              <a:t>NGÔN NGỮ</a:t>
            </a:r>
            <a:endParaRPr lang="en-US" sz="2400" b="1" dirty="0">
              <a:latin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latin typeface="Times New Roman" panose="02020603050405020304" pitchFamily="18" charset="0"/>
              </a:rPr>
              <a:t>Đề</a:t>
            </a:r>
            <a:r>
              <a:rPr lang="en-US" sz="3000" b="1" dirty="0"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</a:rPr>
              <a:t>tài</a:t>
            </a:r>
            <a:r>
              <a:rPr lang="en-US" sz="3000" b="1" dirty="0">
                <a:latin typeface="Times New Roman" panose="02020603050405020304" pitchFamily="18" charset="0"/>
              </a:rPr>
              <a:t>: </a:t>
            </a:r>
            <a:r>
              <a:rPr lang="en-US" sz="3000" b="1" dirty="0" err="1" smtClean="0">
                <a:latin typeface="Times New Roman" panose="02020603050405020304" pitchFamily="18" charset="0"/>
              </a:rPr>
              <a:t>Truyện</a:t>
            </a:r>
            <a:r>
              <a:rPr lang="en-US" sz="3000" b="1" dirty="0" smtClean="0">
                <a:latin typeface="Times New Roman" panose="02020603050405020304" pitchFamily="18" charset="0"/>
              </a:rPr>
              <a:t> “</a:t>
            </a:r>
            <a:r>
              <a:rPr lang="en-US" sz="3000" b="1" dirty="0" err="1" smtClean="0">
                <a:latin typeface="Times New Roman" panose="02020603050405020304" pitchFamily="18" charset="0"/>
              </a:rPr>
              <a:t>Chiếc</a:t>
            </a:r>
            <a:r>
              <a:rPr lang="en-US" sz="3000" b="1" dirty="0" smtClean="0">
                <a:latin typeface="Times New Roman" panose="02020603050405020304" pitchFamily="18" charset="0"/>
              </a:rPr>
              <a:t> ô </a:t>
            </a:r>
            <a:r>
              <a:rPr lang="en-US" sz="3000" b="1" dirty="0" err="1" smtClean="0">
                <a:latin typeface="Times New Roman" panose="02020603050405020304" pitchFamily="18" charset="0"/>
              </a:rPr>
              <a:t>tô</a:t>
            </a:r>
            <a:r>
              <a:rPr lang="en-US" sz="3000" b="1" dirty="0" smtClean="0">
                <a:latin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</a:rPr>
              <a:t>của</a:t>
            </a:r>
            <a:r>
              <a:rPr lang="en-US" sz="3000" b="1" dirty="0" smtClean="0">
                <a:latin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</a:rPr>
              <a:t>thỏ</a:t>
            </a:r>
            <a:r>
              <a:rPr lang="en-US" sz="3000" b="1" dirty="0" smtClean="0">
                <a:latin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</a:rPr>
              <a:t>trắng</a:t>
            </a:r>
            <a:r>
              <a:rPr lang="en-US" sz="3000" b="1" dirty="0" smtClean="0">
                <a:latin typeface="Times New Roman" panose="02020603050405020304" pitchFamily="18" charset="0"/>
              </a:rPr>
              <a:t>”</a:t>
            </a:r>
            <a:endParaRPr lang="en-US" sz="3000" b="1" dirty="0">
              <a:latin typeface="Times New Roman" panose="02020603050405020304" pitchFamily="18" charset="0"/>
            </a:endParaRPr>
          </a:p>
          <a:p>
            <a:pPr algn="ctr"/>
            <a:endParaRPr lang="en-US" b="1" dirty="0" smtClean="0">
              <a:latin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latin typeface="Times New Roman" panose="02020603050405020304" pitchFamily="18" charset="0"/>
              </a:rPr>
              <a:t>Lứa</a:t>
            </a:r>
            <a:r>
              <a:rPr lang="en-US" b="1" dirty="0" smtClean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tuổi</a:t>
            </a:r>
            <a:r>
              <a:rPr lang="en-US" b="1" dirty="0">
                <a:latin typeface="Times New Roman" panose="02020603050405020304" pitchFamily="18" charset="0"/>
              </a:rPr>
              <a:t>: 24 – 36 </a:t>
            </a:r>
            <a:r>
              <a:rPr lang="en-US" b="1" dirty="0" err="1">
                <a:latin typeface="Times New Roman" panose="02020603050405020304" pitchFamily="18" charset="0"/>
              </a:rPr>
              <a:t>tháng</a:t>
            </a:r>
            <a:endParaRPr lang="en-US" b="1" dirty="0">
              <a:latin typeface="Times New Roman" panose="02020603050405020304" pitchFamily="18" charset="0"/>
            </a:endParaRPr>
          </a:p>
          <a:p>
            <a:pPr algn="ctr"/>
            <a:r>
              <a:rPr lang="en-US" b="1" dirty="0" err="1">
                <a:latin typeface="Times New Roman" panose="02020603050405020304" pitchFamily="18" charset="0"/>
              </a:rPr>
              <a:t>Thời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gian</a:t>
            </a:r>
            <a:r>
              <a:rPr lang="en-US" b="1" dirty="0">
                <a:latin typeface="Times New Roman" panose="02020603050405020304" pitchFamily="18" charset="0"/>
              </a:rPr>
              <a:t>: 15-17 </a:t>
            </a:r>
            <a:r>
              <a:rPr lang="en-US" b="1" dirty="0" err="1">
                <a:latin typeface="Times New Roman" panose="02020603050405020304" pitchFamily="18" charset="0"/>
              </a:rPr>
              <a:t>phút</a:t>
            </a:r>
            <a:endParaRPr lang="en-US" b="1" dirty="0">
              <a:latin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</a:rPr>
              <a:t>Ng</a:t>
            </a:r>
            <a:r>
              <a:rPr lang="vi-VN" b="1" dirty="0">
                <a:latin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</a:rPr>
              <a:t>ời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dạy</a:t>
            </a:r>
            <a:r>
              <a:rPr lang="en-US" b="1" dirty="0">
                <a:latin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</a:rPr>
              <a:t>Nguyễn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Thị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</a:rPr>
              <a:t>Hà</a:t>
            </a:r>
            <a:endParaRPr lang="en-US" b="1" dirty="0">
              <a:latin typeface="Times New Roman" panose="02020603050405020304" pitchFamily="18" charset="0"/>
            </a:endParaRPr>
          </a:p>
          <a:p>
            <a:endParaRPr lang="en-US" sz="1350" dirty="0" smtClean="0">
              <a:latin typeface="Times New Roman" panose="02020603050405020304" pitchFamily="18" charset="0"/>
            </a:endParaRPr>
          </a:p>
          <a:p>
            <a:endParaRPr lang="en-US" sz="1350" dirty="0">
              <a:latin typeface="Times New Roman" panose="02020603050405020304" pitchFamily="18" charset="0"/>
            </a:endParaRPr>
          </a:p>
          <a:p>
            <a:endParaRPr lang="en-US" sz="1350" dirty="0" smtClean="0">
              <a:latin typeface="Times New Roman" panose="02020603050405020304" pitchFamily="18" charset="0"/>
            </a:endParaRPr>
          </a:p>
          <a:p>
            <a:endParaRPr lang="en-US" sz="1350" dirty="0">
              <a:latin typeface="Times New Roman" panose="02020603050405020304" pitchFamily="18" charset="0"/>
            </a:endParaRPr>
          </a:p>
          <a:p>
            <a:endParaRPr lang="en-US" sz="1350" dirty="0">
              <a:latin typeface="Times New Roman" panose="02020603050405020304" pitchFamily="18" charset="0"/>
            </a:endParaRPr>
          </a:p>
          <a:p>
            <a:endParaRPr lang="en-US" sz="1350" dirty="0">
              <a:latin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</a:rPr>
              <a:t>Năm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</a:rPr>
              <a:t>2024 </a:t>
            </a:r>
            <a:r>
              <a:rPr lang="en-US" sz="2000" b="1" dirty="0">
                <a:latin typeface="Times New Roman" panose="02020603050405020304" pitchFamily="18" charset="0"/>
              </a:rPr>
              <a:t>-</a:t>
            </a:r>
            <a:r>
              <a:rPr lang="en-US" sz="2000" b="1" dirty="0" smtClean="0">
                <a:latin typeface="Times New Roman" panose="02020603050405020304" pitchFamily="18" charset="0"/>
              </a:rPr>
              <a:t>2025</a:t>
            </a:r>
            <a:endParaRPr lang="en-US" sz="2000" b="1" dirty="0">
              <a:latin typeface="Times New Roman" panose="02020603050405020304" pitchFamily="18" charset="0"/>
            </a:endParaRPr>
          </a:p>
          <a:p>
            <a:endParaRPr lang="en-US" sz="1350" dirty="0">
              <a:latin typeface="Times New Roman" panose="02020603050405020304" pitchFamily="18" charset="0"/>
            </a:endParaRPr>
          </a:p>
          <a:p>
            <a:endParaRPr lang="vi-VN" sz="1350" dirty="0">
              <a:latin typeface="Times New Roman" panose="02020603050405020304" pitchFamily="18" charset="0"/>
            </a:endParaRPr>
          </a:p>
        </p:txBody>
      </p:sp>
      <p:sp>
        <p:nvSpPr>
          <p:cNvPr id="7" name="Freeform 4"/>
          <p:cNvSpPr/>
          <p:nvPr/>
        </p:nvSpPr>
        <p:spPr>
          <a:xfrm>
            <a:off x="3909116" y="952500"/>
            <a:ext cx="2034484" cy="2019299"/>
          </a:xfrm>
          <a:custGeom>
            <a:avLst/>
            <a:gdLst/>
            <a:ahLst/>
            <a:cxnLst/>
            <a:rect l="l" t="t" r="r" b="b"/>
            <a:pathLst>
              <a:path w="2656133" h="2656133">
                <a:moveTo>
                  <a:pt x="0" y="0"/>
                </a:moveTo>
                <a:lnTo>
                  <a:pt x="2656132" y="0"/>
                </a:lnTo>
                <a:lnTo>
                  <a:pt x="2656132" y="2656133"/>
                </a:lnTo>
                <a:lnTo>
                  <a:pt x="0" y="26561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19235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s_fr0205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38636" y="970002"/>
            <a:ext cx="7725192" cy="32470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Khi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gặp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trời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mưa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thỏ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trắng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đã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làm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gì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?</a:t>
            </a: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iếc ô của thỏ con (1)(3) (online-video-cutter.com)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400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s_fr0205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250420" y="970002"/>
            <a:ext cx="7101624" cy="27853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Trên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đường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đi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Thỏ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trắng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đã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gặp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ai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?</a:t>
            </a: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ô của thỏ con (1)(4)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" y="533400"/>
            <a:ext cx="9144000" cy="5810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s_fr0205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057260" y="970002"/>
            <a:ext cx="7487947" cy="27853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Tiếp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theo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Thỏ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trắng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và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gà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con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gặp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ai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?</a:t>
            </a: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ô của thỏ con (1)(4)(1)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67800" cy="6800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914400"/>
            <a:ext cx="3429000" cy="4648200"/>
          </a:xfrm>
        </p:spPr>
        <p:txBody>
          <a:bodyPr/>
          <a:lstStyle/>
          <a:p>
            <a:r>
              <a:rPr lang="en-US" sz="2400" dirty="0" err="1" smtClean="0"/>
              <a:t>Giáo</a:t>
            </a:r>
            <a:r>
              <a:rPr lang="en-US" sz="2400" dirty="0" smtClean="0"/>
              <a:t> </a:t>
            </a:r>
            <a:r>
              <a:rPr lang="en-US" sz="2400" dirty="0" err="1" smtClean="0"/>
              <a:t>dục</a:t>
            </a:r>
            <a:r>
              <a:rPr lang="en-US" sz="2400" dirty="0" smtClean="0"/>
              <a:t>:</a:t>
            </a:r>
            <a:r>
              <a:rPr lang="vi-VN" sz="2400" dirty="0" smtClean="0"/>
              <a:t> </a:t>
            </a:r>
            <a:r>
              <a:rPr lang="en-US" sz="2400" dirty="0" err="1" smtClean="0"/>
              <a:t>giáo</a:t>
            </a:r>
            <a:r>
              <a:rPr lang="en-US" sz="2400" dirty="0" smtClean="0"/>
              <a:t> </a:t>
            </a:r>
            <a:r>
              <a:rPr lang="en-US" sz="2400" dirty="0" err="1" smtClean="0"/>
              <a:t>dục</a:t>
            </a:r>
            <a:r>
              <a:rPr lang="en-US" sz="2400" dirty="0" smtClean="0"/>
              <a:t> </a:t>
            </a:r>
            <a:r>
              <a:rPr lang="en-US" sz="2400" dirty="0" err="1" smtClean="0"/>
              <a:t>trẻ</a:t>
            </a:r>
            <a:r>
              <a:rPr lang="en-US" sz="2400" dirty="0" smtClean="0"/>
              <a:t> </a:t>
            </a:r>
            <a:r>
              <a:rPr lang="en-US" sz="2400" dirty="0" err="1" smtClean="0"/>
              <a:t>khi</a:t>
            </a:r>
            <a:r>
              <a:rPr lang="en-US" sz="2400" dirty="0" smtClean="0"/>
              <a:t> </a:t>
            </a:r>
            <a:r>
              <a:rPr lang="en-US" sz="2400" dirty="0" err="1" smtClean="0"/>
              <a:t>đi</a:t>
            </a:r>
            <a:r>
              <a:rPr lang="en-US" sz="2400" dirty="0" smtClean="0"/>
              <a:t> </a:t>
            </a:r>
            <a:r>
              <a:rPr lang="en-US" sz="2400" dirty="0" err="1" smtClean="0"/>
              <a:t>ngoài</a:t>
            </a:r>
            <a:r>
              <a:rPr lang="en-US" sz="2400" dirty="0" smtClean="0"/>
              <a:t> </a:t>
            </a:r>
            <a:r>
              <a:rPr lang="en-US" sz="2400" dirty="0" err="1" smtClean="0"/>
              <a:t>trời</a:t>
            </a:r>
            <a:r>
              <a:rPr lang="en-US" sz="2400" dirty="0" smtClean="0"/>
              <a:t> </a:t>
            </a:r>
            <a:r>
              <a:rPr lang="en-US" sz="2400" dirty="0" err="1" smtClean="0"/>
              <a:t>mưa</a:t>
            </a:r>
            <a:r>
              <a:rPr lang="en-US" sz="2400" dirty="0" smtClean="0"/>
              <a:t> </a:t>
            </a:r>
            <a:r>
              <a:rPr lang="en-US" sz="2400" dirty="0" err="1" smtClean="0"/>
              <a:t>phải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đội</a:t>
            </a:r>
            <a:r>
              <a:rPr lang="en-US" sz="2400" dirty="0" smtClean="0"/>
              <a:t> </a:t>
            </a:r>
            <a:r>
              <a:rPr lang="en-US" sz="2400" dirty="0" err="1" smtClean="0"/>
              <a:t>mũ,che</a:t>
            </a:r>
            <a:r>
              <a:rPr lang="en-US" sz="2400" dirty="0" smtClean="0"/>
              <a:t> </a:t>
            </a:r>
            <a:r>
              <a:rPr lang="en-US" sz="2400" dirty="0" err="1" smtClean="0"/>
              <a:t>ô,mặc</a:t>
            </a:r>
            <a:r>
              <a:rPr lang="en-US" sz="2400" dirty="0" smtClean="0"/>
              <a:t> </a:t>
            </a:r>
            <a:r>
              <a:rPr lang="en-US" sz="2400" dirty="0" err="1" smtClean="0"/>
              <a:t>áo</a:t>
            </a:r>
            <a:r>
              <a:rPr lang="en-US" sz="2400" dirty="0" smtClean="0"/>
              <a:t> </a:t>
            </a:r>
            <a:r>
              <a:rPr lang="en-US" sz="2400" dirty="0" err="1" smtClean="0"/>
              <a:t>mưa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khi</a:t>
            </a:r>
            <a:r>
              <a:rPr lang="en-US" sz="2400" dirty="0" smtClean="0"/>
              <a:t> </a:t>
            </a:r>
            <a:r>
              <a:rPr lang="en-US" sz="2400" dirty="0" err="1" smtClean="0"/>
              <a:t>chơi</a:t>
            </a:r>
            <a:r>
              <a:rPr lang="en-US" sz="2400" dirty="0" smtClean="0"/>
              <a:t> </a:t>
            </a:r>
            <a:r>
              <a:rPr lang="en-US" sz="2400" dirty="0" err="1" smtClean="0"/>
              <a:t>với</a:t>
            </a:r>
            <a:r>
              <a:rPr lang="en-US" sz="2400" dirty="0" smtClean="0"/>
              <a:t> </a:t>
            </a:r>
            <a:r>
              <a:rPr lang="en-US" sz="2400" dirty="0" err="1" smtClean="0"/>
              <a:t>bạn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chia </a:t>
            </a:r>
            <a:r>
              <a:rPr lang="en-US" sz="2400" dirty="0" err="1" smtClean="0"/>
              <a:t>sẻ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giúp</a:t>
            </a:r>
            <a:r>
              <a:rPr lang="en-US" sz="2400" dirty="0" smtClean="0"/>
              <a:t> </a:t>
            </a:r>
            <a:r>
              <a:rPr lang="en-US" sz="2400" dirty="0" err="1" smtClean="0"/>
              <a:t>đỡ</a:t>
            </a:r>
            <a:r>
              <a:rPr lang="en-US" sz="2400" dirty="0" smtClean="0"/>
              <a:t> </a:t>
            </a:r>
            <a:r>
              <a:rPr lang="en-US" sz="2400" dirty="0" err="1" smtClean="0"/>
              <a:t>bạn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grpSp>
        <p:nvGrpSpPr>
          <p:cNvPr id="3" name="Group 4"/>
          <p:cNvGrpSpPr/>
          <p:nvPr/>
        </p:nvGrpSpPr>
        <p:grpSpPr bwMode="auto"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4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3" descr="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762000"/>
            <a:ext cx="338109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s_fr0205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970002"/>
            <a:ext cx="89916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vi-VN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TRONG CÂU CHUYỆN CHIẾC Ô CỦA THỎ TRẮNG CON THÍCH NHẤT NHÂN VẬT NÀO? VÌ SAO?</a:t>
            </a:r>
            <a:endParaRPr lang="en-US" sz="24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24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15088" y="1371600"/>
            <a:ext cx="6513830" cy="706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Phim</a:t>
            </a:r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:Chiếc</a:t>
            </a:r>
            <a:r>
              <a:rPr lang="en-US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ô </a:t>
            </a:r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của</a:t>
            </a:r>
            <a:r>
              <a:rPr lang="en-US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thỏ</a:t>
            </a:r>
            <a:r>
              <a:rPr lang="en-US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trắng</a:t>
            </a:r>
            <a:endParaRPr lang="en-US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Tweety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648200"/>
            <a:ext cx="1143000" cy="1295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2227" name="Group 3"/>
          <p:cNvGrpSpPr/>
          <p:nvPr/>
        </p:nvGrpSpPr>
        <p:grpSpPr>
          <a:xfrm>
            <a:off x="0" y="0"/>
            <a:ext cx="9372600" cy="6858000"/>
            <a:chOff x="0" y="0"/>
            <a:chExt cx="5760" cy="4320"/>
          </a:xfrm>
        </p:grpSpPr>
        <p:pic>
          <p:nvPicPr>
            <p:cNvPr id="52228" name="Picture 4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760" cy="3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2229" name="Picture 5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942"/>
              <a:ext cx="5760" cy="3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2230" name="Picture 6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-1971" y="1971"/>
              <a:ext cx="4320" cy="3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2231" name="Picture 7" descr="flower[1][1][1][1]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-5400000">
              <a:off x="3411" y="1971"/>
              <a:ext cx="4320" cy="3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2232" name="Picture 8" descr="0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16" cy="72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2233" name="Picture 9" descr="0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597"/>
              <a:ext cx="816" cy="72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2234" name="Picture 10" descr="0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4944" y="0"/>
              <a:ext cx="816" cy="72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2235" name="Picture 11" descr="0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4944" y="3597"/>
              <a:ext cx="816" cy="72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2236" name="WordArt 12"/>
          <p:cNvSpPr>
            <a:spLocks noTextEdit="1"/>
          </p:cNvSpPr>
          <p:nvPr/>
        </p:nvSpPr>
        <p:spPr>
          <a:xfrm>
            <a:off x="2667000" y="3810000"/>
            <a:ext cx="4186238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ln w="12700" cap="flat" cmpd="sng">
                  <a:solidFill>
                    <a:srgbClr val="00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xin chào</a:t>
            </a:r>
          </a:p>
        </p:txBody>
      </p:sp>
      <p:grpSp>
        <p:nvGrpSpPr>
          <p:cNvPr id="52237" name="Group 13"/>
          <p:cNvGrpSpPr/>
          <p:nvPr/>
        </p:nvGrpSpPr>
        <p:grpSpPr>
          <a:xfrm>
            <a:off x="2667000" y="457200"/>
            <a:ext cx="3900488" cy="2627313"/>
            <a:chOff x="204" y="0"/>
            <a:chExt cx="2457" cy="2087"/>
          </a:xfrm>
        </p:grpSpPr>
        <p:grpSp>
          <p:nvGrpSpPr>
            <p:cNvPr id="52238" name="Group 14"/>
            <p:cNvGrpSpPr/>
            <p:nvPr/>
          </p:nvGrpSpPr>
          <p:grpSpPr>
            <a:xfrm>
              <a:off x="247" y="0"/>
              <a:ext cx="2414" cy="2073"/>
              <a:chOff x="1644" y="2382"/>
              <a:chExt cx="2346" cy="1774"/>
            </a:xfrm>
          </p:grpSpPr>
          <p:pic>
            <p:nvPicPr>
              <p:cNvPr id="52239" name="Picture 15" descr="BIRTHD~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47" y="2476"/>
                <a:ext cx="2322" cy="168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52240" name="Group 16"/>
              <p:cNvGrpSpPr/>
              <p:nvPr/>
            </p:nvGrpSpPr>
            <p:grpSpPr>
              <a:xfrm>
                <a:off x="1644" y="2382"/>
                <a:ext cx="2346" cy="504"/>
                <a:chOff x="1644" y="2406"/>
                <a:chExt cx="2346" cy="504"/>
              </a:xfrm>
            </p:grpSpPr>
            <p:sp>
              <p:nvSpPr>
                <p:cNvPr id="52241" name="AutoShape 17"/>
                <p:cNvSpPr/>
                <p:nvPr/>
              </p:nvSpPr>
              <p:spPr>
                <a:xfrm>
                  <a:off x="1668" y="2475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 w="9525">
                  <a:noFill/>
                </a:ln>
              </p:spPr>
              <p:txBody>
                <a:bodyPr wrap="none" anchor="ctr" anchorCtr="0"/>
                <a:lstStyle/>
                <a:p>
                  <a:pPr algn="ctr"/>
                  <a:r>
                    <a:rPr sz="4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Arial" panose="020B0604020202020204" pitchFamily="34" charset="0"/>
                    </a:rPr>
                    <a:t>gi</a:t>
                  </a:r>
                  <a:r>
                    <a:rPr sz="36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</a:rPr>
                    <a:t>ờ học kết thúc</a:t>
                  </a:r>
                </a:p>
              </p:txBody>
            </p:sp>
            <p:sp>
              <p:nvSpPr>
                <p:cNvPr id="52242" name="Freeform 18"/>
                <p:cNvSpPr/>
                <p:nvPr/>
              </p:nvSpPr>
              <p:spPr>
                <a:xfrm>
                  <a:off x="1644" y="2406"/>
                  <a:ext cx="2340" cy="492"/>
                </a:xfrm>
                <a:custGeom>
                  <a:avLst/>
                  <a:gdLst>
                    <a:gd name="txL" fmla="*/ 0 w 2340"/>
                    <a:gd name="txT" fmla="*/ 0 h 492"/>
                    <a:gd name="txR" fmla="*/ 2340 w 2340"/>
                    <a:gd name="txB" fmla="*/ 492 h 492"/>
                  </a:gdLst>
                  <a:ahLst/>
                  <a:cxnLst>
                    <a:cxn ang="0">
                      <a:pos x="192" y="492"/>
                    </a:cxn>
                    <a:cxn ang="0">
                      <a:pos x="156" y="456"/>
                    </a:cxn>
                    <a:cxn ang="0">
                      <a:pos x="84" y="432"/>
                    </a:cxn>
                    <a:cxn ang="0">
                      <a:pos x="48" y="408"/>
                    </a:cxn>
                    <a:cxn ang="0">
                      <a:pos x="24" y="372"/>
                    </a:cxn>
                    <a:cxn ang="0">
                      <a:pos x="0" y="300"/>
                    </a:cxn>
                    <a:cxn ang="0">
                      <a:pos x="12" y="240"/>
                    </a:cxn>
                    <a:cxn ang="0">
                      <a:pos x="144" y="132"/>
                    </a:cxn>
                    <a:cxn ang="0">
                      <a:pos x="936" y="72"/>
                    </a:cxn>
                    <a:cxn ang="0">
                      <a:pos x="1248" y="84"/>
                    </a:cxn>
                    <a:cxn ang="0">
                      <a:pos x="1944" y="96"/>
                    </a:cxn>
                    <a:cxn ang="0">
                      <a:pos x="2292" y="168"/>
                    </a:cxn>
                    <a:cxn ang="0">
                      <a:pos x="2316" y="204"/>
                    </a:cxn>
                    <a:cxn ang="0">
                      <a:pos x="2340" y="276"/>
                    </a:cxn>
                    <a:cxn ang="0">
                      <a:pos x="2316" y="372"/>
                    </a:cxn>
                    <a:cxn ang="0">
                      <a:pos x="2208" y="432"/>
                    </a:cxn>
                    <a:cxn ang="0">
                      <a:pos x="2160" y="492"/>
                    </a:cxn>
                  </a:cxnLst>
                  <a:rect l="txL" t="txT" r="txR" b="txB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52243" name="Rectangle 19"/>
            <p:cNvSpPr/>
            <p:nvPr/>
          </p:nvSpPr>
          <p:spPr>
            <a:xfrm>
              <a:off x="204" y="1762"/>
              <a:ext cx="2449" cy="32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52244" name="WordArt 20"/>
          <p:cNvSpPr>
            <a:spLocks noTextEdit="1"/>
          </p:cNvSpPr>
          <p:nvPr/>
        </p:nvSpPr>
        <p:spPr>
          <a:xfrm>
            <a:off x="1371600" y="3124200"/>
            <a:ext cx="6705600" cy="20574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12"/>
              </a:avLst>
            </a:prstTxWarp>
            <a:normAutofit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 CHÚC CÁC CÔ MẠNH KHỎE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8" y="306388"/>
            <a:ext cx="9142412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8" descr="Picture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3048000"/>
            <a:ext cx="19939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9" descr="nhom 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7239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0" descr="nhom 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1381125" y="-923925"/>
            <a:ext cx="7239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1" descr="nhom 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4352925" y="-923925"/>
            <a:ext cx="7239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2" descr="nhom 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6943725" y="-923925"/>
            <a:ext cx="7239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3" descr="nhom 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6988" y="2286000"/>
            <a:ext cx="7508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4" descr="nhom 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18525" y="762000"/>
            <a:ext cx="98742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5" descr="nhom 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82050" y="3657600"/>
            <a:ext cx="7239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6" descr="Picture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357891">
            <a:off x="8001000" y="0"/>
            <a:ext cx="85725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7" descr="Picture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33800" y="5638800"/>
            <a:ext cx="17637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8" descr="Picture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1091653">
            <a:off x="941388" y="1987550"/>
            <a:ext cx="73818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19" descr="Picture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1091653">
            <a:off x="914400" y="304800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20" descr="Picture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1091653">
            <a:off x="381000" y="3505200"/>
            <a:ext cx="10668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Picture 21" descr="Picture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1091653">
            <a:off x="7391400" y="2514600"/>
            <a:ext cx="914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22" descr="Picture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1091653">
            <a:off x="8077200" y="3810000"/>
            <a:ext cx="10668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23" descr="Picture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1091653">
            <a:off x="7467600" y="533400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1" name="Picture 24" descr="Picture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1091653">
            <a:off x="3505200" y="457200"/>
            <a:ext cx="609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" name="Picture 22" descr="huou sao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400" y="3457575"/>
            <a:ext cx="1976438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3" name="Picture 23" descr="huou sao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7620000" y="3457575"/>
            <a:ext cx="1833563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4" name="WordArt 27"/>
          <p:cNvSpPr>
            <a:spLocks noChangeArrowheads="1" noChangeShapeType="1" noTextEdit="1"/>
          </p:cNvSpPr>
          <p:nvPr/>
        </p:nvSpPr>
        <p:spPr bwMode="auto">
          <a:xfrm>
            <a:off x="2133600" y="1066800"/>
            <a:ext cx="50292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chemeClr val="accent2"/>
                  </a:solidFill>
                  <a:rou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</a:p>
          <a:p>
            <a:pPr algn="ctr"/>
            <a:r>
              <a:rPr lang="vi-VN" sz="3600" b="1" kern="10">
                <a:ln w="19050">
                  <a:solidFill>
                    <a:schemeClr val="accent2"/>
                  </a:solidFill>
                  <a:rou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Ổn định tổ chức:</a:t>
            </a:r>
            <a:endParaRPr lang="en-US" sz="3600" b="1" kern="10">
              <a:ln w="19050">
                <a:solidFill>
                  <a:schemeClr val="accent2"/>
                </a:solidFill>
                <a:round/>
              </a:ln>
              <a:solidFill>
                <a:srgbClr val="00008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095" name="WordArt 28"/>
          <p:cNvSpPr>
            <a:spLocks noChangeArrowheads="1" noChangeShapeType="1" noTextEdit="1"/>
          </p:cNvSpPr>
          <p:nvPr/>
        </p:nvSpPr>
        <p:spPr bwMode="auto">
          <a:xfrm>
            <a:off x="1828800" y="3168650"/>
            <a:ext cx="6248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b="1" kern="1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Cho trẻ chơi trò chơi “ Con thỏ"</a:t>
            </a:r>
            <a:endParaRPr lang="en-US" sz="3600" b="1" kern="10">
              <a:ln w="9525">
                <a:solidFill>
                  <a:srgbClr val="FF0000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4" name="밝은 아침을 위한 힐링음악 3시간 🎵 아침명상음악, 요가음악, 명상음악, 스트레스해소음악 (Lyla).mp4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814000" y="4419600"/>
            <a:ext cx="18288000" cy="3048000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491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s_fr0205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14395" y="2210117"/>
            <a:ext cx="7734300" cy="55308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altLang="en-US" sz="3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KỂ CHUYỆN: CHIẾC Ô CỦA THỎ TRẮNG</a:t>
            </a:r>
            <a:r>
              <a:rPr lang="en-US" sz="3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en-US" sz="3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iếc ô của thỏ con (1)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1" y="0"/>
            <a:ext cx="9067799" cy="662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s_fr0205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413123" y="2485072"/>
            <a:ext cx="6776214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Đàm</a:t>
            </a:r>
            <a:r>
              <a:rPr lang="en-US" sz="3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thoại</a:t>
            </a:r>
            <a:r>
              <a:rPr lang="en-US" sz="3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trích</a:t>
            </a:r>
            <a:r>
              <a:rPr lang="en-US" sz="3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dẫn</a:t>
            </a:r>
            <a:r>
              <a:rPr lang="en-US" sz="30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0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truyện</a:t>
            </a:r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3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en-US" sz="3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s_fr0205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93563" y="1799272"/>
            <a:ext cx="8015336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25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Trong</a:t>
            </a:r>
            <a:r>
              <a:rPr lang="en-US" sz="25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truyện</a:t>
            </a:r>
            <a:r>
              <a:rPr lang="en-US" sz="25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có</a:t>
            </a:r>
            <a:r>
              <a:rPr lang="en-US" sz="25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những</a:t>
            </a:r>
            <a:r>
              <a:rPr lang="en-US" sz="25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nhân</a:t>
            </a:r>
            <a:r>
              <a:rPr lang="en-US" sz="25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vật</a:t>
            </a:r>
            <a:r>
              <a:rPr lang="en-US" sz="25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nào</a:t>
            </a:r>
            <a:r>
              <a:rPr lang="en-US" sz="25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0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? </a:t>
            </a:r>
            <a:endParaRPr lang="en-US" sz="30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ô của thỏ con (1) (online-video-cutter.com)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-1" y="-28575"/>
            <a:ext cx="9143999" cy="6734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ers_fr0205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572105" y="2543413"/>
            <a:ext cx="4458272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Thỏ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trắng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đã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đi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5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đâu</a:t>
            </a:r>
            <a:r>
              <a:rPr lang="en-US" sz="25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? </a:t>
            </a:r>
          </a:p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25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0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ô của thỏ con (1) (online-video-cutter.com)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3999" cy="670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4</TotalTime>
  <Words>196</Words>
  <Application>Microsoft Office PowerPoint</Application>
  <PresentationFormat>On-screen Show (4:3)</PresentationFormat>
  <Paragraphs>58</Paragraphs>
  <Slides>19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Century Gothic</vt:lpstr>
      <vt:lpstr>Courier New</vt:lpstr>
      <vt:lpstr>Palatino Linotype</vt:lpstr>
      <vt:lpstr>Tahoma</vt:lpstr>
      <vt:lpstr>Times New Roman</vt:lpstr>
      <vt:lpstr>Executive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Giáo dục: giáo dục trẻ khi đi ngoài trời mưa phải biết đội mũ,che ô,mặc áo mưa và khi chơi với bạn biết chia sẻ và giúp đỡ bạn. 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QUACHBUIQUOCCUONG</dc:creator>
  <cp:lastModifiedBy>nguyetque</cp:lastModifiedBy>
  <cp:revision>58</cp:revision>
  <dcterms:created xsi:type="dcterms:W3CDTF">2018-10-15T15:59:00Z</dcterms:created>
  <dcterms:modified xsi:type="dcterms:W3CDTF">2025-05-09T06:36:09Z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0A1C16A9F16C4513B9C2D6B8FBC47F9B_13</vt:lpwstr>
  </property>
  <property fmtid="{D5CDD505-2E9C-101B-9397-08002B2CF9AE}" pid="3" name="KSOProductBuildVer">
    <vt:lpwstr>1033-12.2.0.13266</vt:lpwstr>
  </property>
</Properties>
</file>