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8" d="100"/>
          <a:sy n="88" d="100"/>
        </p:scale>
        <p:origin x="5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B01A6-D0FF-41E7-B501-95091BD7D48A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B5828-8A84-4C41-AA18-0C4BF6990B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999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B01A6-D0FF-41E7-B501-95091BD7D48A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B5828-8A84-4C41-AA18-0C4BF6990B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645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B01A6-D0FF-41E7-B501-95091BD7D48A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B5828-8A84-4C41-AA18-0C4BF6990B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665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B01A6-D0FF-41E7-B501-95091BD7D48A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B5828-8A84-4C41-AA18-0C4BF6990B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147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B01A6-D0FF-41E7-B501-95091BD7D48A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B5828-8A84-4C41-AA18-0C4BF6990B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526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B01A6-D0FF-41E7-B501-95091BD7D48A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B5828-8A84-4C41-AA18-0C4BF6990B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909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B01A6-D0FF-41E7-B501-95091BD7D48A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B5828-8A84-4C41-AA18-0C4BF6990B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365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B01A6-D0FF-41E7-B501-95091BD7D48A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B5828-8A84-4C41-AA18-0C4BF6990B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307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B01A6-D0FF-41E7-B501-95091BD7D48A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B5828-8A84-4C41-AA18-0C4BF6990B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678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B01A6-D0FF-41E7-B501-95091BD7D48A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B5828-8A84-4C41-AA18-0C4BF6990B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681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B01A6-D0FF-41E7-B501-95091BD7D48A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B5828-8A84-4C41-AA18-0C4BF6990B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952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7B01A6-D0FF-41E7-B501-95091BD7D48A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7B5828-8A84-4C41-AA18-0C4BF6990B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788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" y="0"/>
            <a:ext cx="12186586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85402" y="476098"/>
            <a:ext cx="71651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ĐÀO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QUẬN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LONG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NGUYỆT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QUẾ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2672" y="756344"/>
            <a:ext cx="1791735" cy="179173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22648" y="2362201"/>
            <a:ext cx="6571785" cy="770824"/>
          </a:xfrm>
          <a:prstGeom prst="rect">
            <a:avLst/>
          </a:prstGeom>
          <a:noFill/>
        </p:spPr>
        <p:txBody>
          <a:bodyPr wrap="none" rtlCol="0">
            <a:prstTxWarp prst="textDeflateBottom">
              <a:avLst>
                <a:gd name="adj" fmla="val 66989"/>
              </a:avLst>
            </a:prstTxWarp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  <a:latin typeface="VNAvant" pitchFamily="34" charset="0"/>
              </a:rPr>
              <a:t>TRÒ</a:t>
            </a:r>
            <a:r>
              <a:rPr lang="en-US" sz="5400" b="1" dirty="0" smtClean="0">
                <a:solidFill>
                  <a:srgbClr val="FF0000"/>
                </a:solidFill>
                <a:latin typeface="VNAvant" pitchFamily="34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VNAvant" pitchFamily="34" charset="0"/>
              </a:rPr>
              <a:t>CHUYỆN</a:t>
            </a:r>
            <a:r>
              <a:rPr lang="en-US" sz="5400" b="1" dirty="0" smtClean="0">
                <a:solidFill>
                  <a:srgbClr val="FF0000"/>
                </a:solidFill>
                <a:latin typeface="VNAvant" pitchFamily="34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VNAvant" pitchFamily="34" charset="0"/>
              </a:rPr>
              <a:t>ĐẦU</a:t>
            </a:r>
            <a:r>
              <a:rPr lang="en-US" sz="5400" b="1" dirty="0" smtClean="0">
                <a:solidFill>
                  <a:srgbClr val="FF0000"/>
                </a:solidFill>
                <a:latin typeface="VNAvant" pitchFamily="34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VNAvant" pitchFamily="34" charset="0"/>
              </a:rPr>
              <a:t>NGÀY</a:t>
            </a:r>
            <a:endParaRPr lang="en-US" sz="5400" b="1" dirty="0">
              <a:solidFill>
                <a:srgbClr val="FF0000"/>
              </a:solidFill>
              <a:latin typeface="VNAvan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6947" y="3247331"/>
            <a:ext cx="10733649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3" algn="ctr"/>
            <a:endPara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 algn="ctr"/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MGL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Panda 1 </a:t>
            </a:r>
          </a:p>
          <a:p>
            <a:pPr lvl="3" algn="ctr"/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 algn="ctr"/>
            <a:r>
              <a:rPr lang="en-US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Quỳnh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endParaRPr lang="en-US" sz="2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 algn="ctr"/>
            <a:endParaRPr lang="en-US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 algn="ctr"/>
            <a:endParaRPr lang="en-US" sz="2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 algn="ctr"/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2024 – 2025</a:t>
            </a:r>
          </a:p>
          <a:p>
            <a:pPr marL="1714500" lvl="3" indent="-342900" algn="ctr">
              <a:buAutoNum type="arabicPeriod"/>
            </a:pP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buAutoNum type="arabicPeriod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880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285874" y="184406"/>
            <a:ext cx="10906125" cy="651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THỨ 3: VĂN MINH KHI ĐI MUA HÀNG TRONG SIÊU THỊ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54308" y="2012500"/>
            <a:ext cx="17269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 con,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siêu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tuân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746" y="1909990"/>
            <a:ext cx="738562" cy="761934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6E049EC8-32D3-4AAC-A231-278526F149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00" b="4385"/>
          <a:stretch/>
        </p:blipFill>
        <p:spPr bwMode="auto">
          <a:xfrm>
            <a:off x="3360840" y="835604"/>
            <a:ext cx="7021410" cy="5801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6671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285874" y="184406"/>
            <a:ext cx="10906125" cy="651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THỨ 3: VĂN MINH KHI ĐI MUA HÀNG TRONG SIÊU THỊ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54308" y="2012500"/>
            <a:ext cx="17269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 con,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siêu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tuân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746" y="1909990"/>
            <a:ext cx="738562" cy="761934"/>
          </a:xfrm>
          <a:prstGeom prst="rect">
            <a:avLst/>
          </a:prstGeom>
        </p:spPr>
      </p:pic>
      <p:pic>
        <p:nvPicPr>
          <p:cNvPr id="3074" name="Picture 2" descr="siu3">
            <a:extLst>
              <a:ext uri="{FF2B5EF4-FFF2-40B4-BE49-F238E27FC236}">
                <a16:creationId xmlns:a16="http://schemas.microsoft.com/office/drawing/2014/main" id="{35DA6C6C-5459-42CD-82B1-3E05A363D8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83" b="8055"/>
          <a:stretch/>
        </p:blipFill>
        <p:spPr bwMode="auto">
          <a:xfrm>
            <a:off x="3251200" y="795973"/>
            <a:ext cx="7445375" cy="5877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8669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285874" y="184406"/>
            <a:ext cx="10906125" cy="651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THỨ 3: VĂN MINH KHI ĐI MUA HÀNG TRONG SIÊU THỊ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54308" y="2012500"/>
            <a:ext cx="17269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 con,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siêu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tuân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746" y="1909990"/>
            <a:ext cx="738562" cy="761934"/>
          </a:xfrm>
          <a:prstGeom prst="rect">
            <a:avLst/>
          </a:prstGeom>
        </p:spPr>
      </p:pic>
      <p:pic>
        <p:nvPicPr>
          <p:cNvPr id="4098" name="Picture 2" descr="siu6">
            <a:extLst>
              <a:ext uri="{FF2B5EF4-FFF2-40B4-BE49-F238E27FC236}">
                <a16:creationId xmlns:a16="http://schemas.microsoft.com/office/drawing/2014/main" id="{BC2BF40D-DFA6-47FB-A62C-5EA05CC604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40" b="8193"/>
          <a:stretch/>
        </p:blipFill>
        <p:spPr bwMode="auto">
          <a:xfrm>
            <a:off x="2879725" y="733424"/>
            <a:ext cx="7693025" cy="6012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0266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285874" y="184406"/>
            <a:ext cx="10906125" cy="651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THỨ 3: VĂN MINH KHI ĐI MUA HÀNG TRONG SIÊU THỊ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54308" y="2012500"/>
            <a:ext cx="17269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 con,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siêu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tuân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746" y="1909990"/>
            <a:ext cx="738562" cy="761934"/>
          </a:xfrm>
          <a:prstGeom prst="rect">
            <a:avLst/>
          </a:prstGeom>
        </p:spPr>
      </p:pic>
      <p:pic>
        <p:nvPicPr>
          <p:cNvPr id="5122" name="Picture 2" descr="siu7">
            <a:extLst>
              <a:ext uri="{FF2B5EF4-FFF2-40B4-BE49-F238E27FC236}">
                <a16:creationId xmlns:a16="http://schemas.microsoft.com/office/drawing/2014/main" id="{C7060F6A-83EA-47D4-BCC2-44C516D4B0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38" b="4723"/>
          <a:stretch/>
        </p:blipFill>
        <p:spPr bwMode="auto">
          <a:xfrm>
            <a:off x="3051175" y="835604"/>
            <a:ext cx="7226300" cy="5931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2047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285874" y="184406"/>
            <a:ext cx="10906125" cy="651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THỨ 3: VĂN MINH KHI ĐI MUA HÀNG TRONG SIÊU THỊ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15284" y="2107761"/>
            <a:ext cx="17269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 con,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siêu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tuân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722" y="2005251"/>
            <a:ext cx="738562" cy="761934"/>
          </a:xfrm>
          <a:prstGeom prst="rect">
            <a:avLst/>
          </a:prstGeom>
        </p:spPr>
      </p:pic>
      <p:pic>
        <p:nvPicPr>
          <p:cNvPr id="6146" name="Picture 2" descr="siu8">
            <a:extLst>
              <a:ext uri="{FF2B5EF4-FFF2-40B4-BE49-F238E27FC236}">
                <a16:creationId xmlns:a16="http://schemas.microsoft.com/office/drawing/2014/main" id="{164A1DBC-1F40-46CB-84C4-4E72F5FDC1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0" t="23055" r="3688" b="4862"/>
          <a:stretch/>
        </p:blipFill>
        <p:spPr bwMode="auto">
          <a:xfrm>
            <a:off x="3928613" y="732046"/>
            <a:ext cx="6772275" cy="6008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1464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147314" y="47869"/>
            <a:ext cx="10906125" cy="651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THƠ:</a:t>
            </a:r>
            <a:r>
              <a:rPr lang="en-US" sz="3200" b="1" dirty="0"/>
              <a:t> </a:t>
            </a:r>
            <a:r>
              <a:rPr lang="vi-VN" sz="3200" b="1" dirty="0"/>
              <a:t>CHÚ BỘ ĐỘI HÀNH QUÂN TRONG MƯA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26464" y="1013613"/>
            <a:ext cx="4336136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800" dirty="0">
                <a:latin typeface="+mj-lt"/>
              </a:rPr>
              <a:t>Mưa rơi, mưa rơi</a:t>
            </a:r>
          </a:p>
          <a:p>
            <a:r>
              <a:rPr lang="vi-VN" sz="3800" dirty="0">
                <a:latin typeface="+mj-lt"/>
              </a:rPr>
              <a:t>Lộp bộp, lộp bộp</a:t>
            </a:r>
            <a:br>
              <a:rPr lang="vi-VN" sz="3800" dirty="0">
                <a:latin typeface="+mj-lt"/>
              </a:rPr>
            </a:br>
            <a:r>
              <a:rPr lang="vi-VN" sz="3800" dirty="0">
                <a:latin typeface="+mj-lt"/>
              </a:rPr>
              <a:t>Áo dù có ướt</a:t>
            </a:r>
            <a:br>
              <a:rPr lang="vi-VN" sz="3800" dirty="0">
                <a:latin typeface="+mj-lt"/>
              </a:rPr>
            </a:br>
            <a:r>
              <a:rPr lang="vi-VN" sz="3800" dirty="0">
                <a:latin typeface="+mj-lt"/>
              </a:rPr>
              <a:t>Vẫn đi, vẫn đi.</a:t>
            </a:r>
            <a:endParaRPr lang="en-US" sz="3800" dirty="0">
              <a:latin typeface="+mj-lt"/>
            </a:endParaRPr>
          </a:p>
          <a:p>
            <a:r>
              <a:rPr lang="vi-VN" sz="3800" dirty="0">
                <a:latin typeface="+mj-lt"/>
              </a:rPr>
              <a:t/>
            </a:r>
            <a:br>
              <a:rPr lang="vi-VN" sz="3800" dirty="0">
                <a:latin typeface="+mj-lt"/>
              </a:rPr>
            </a:br>
            <a:r>
              <a:rPr lang="vi-VN" sz="3800" dirty="0">
                <a:latin typeface="+mj-lt"/>
              </a:rPr>
              <a:t> Đường ra mặt trận</a:t>
            </a:r>
            <a:br>
              <a:rPr lang="vi-VN" sz="3800" dirty="0">
                <a:latin typeface="+mj-lt"/>
              </a:rPr>
            </a:br>
            <a:r>
              <a:rPr lang="vi-VN" sz="3800" dirty="0">
                <a:latin typeface="+mj-lt"/>
              </a:rPr>
              <a:t>Còn dài, còn dài</a:t>
            </a:r>
            <a:br>
              <a:rPr lang="vi-VN" sz="3800" dirty="0">
                <a:latin typeface="+mj-lt"/>
              </a:rPr>
            </a:br>
            <a:r>
              <a:rPr lang="vi-VN" sz="3800" dirty="0">
                <a:latin typeface="+mj-lt"/>
              </a:rPr>
              <a:t>Cho dù mưa rơi</a:t>
            </a:r>
            <a:br>
              <a:rPr lang="vi-VN" sz="3800" dirty="0">
                <a:latin typeface="+mj-lt"/>
              </a:rPr>
            </a:br>
            <a:r>
              <a:rPr lang="vi-VN" sz="3800" dirty="0">
                <a:latin typeface="+mj-lt"/>
              </a:rPr>
              <a:t>Chú vẫn đi tới.</a:t>
            </a:r>
            <a:br>
              <a:rPr lang="vi-VN" sz="3800" dirty="0">
                <a:latin typeface="+mj-lt"/>
              </a:rPr>
            </a:br>
            <a:r>
              <a:rPr lang="vi-VN" sz="3800" dirty="0">
                <a:latin typeface="+mj-lt"/>
              </a:rPr>
              <a:t/>
            </a:r>
            <a:br>
              <a:rPr lang="vi-VN" sz="3800" dirty="0">
                <a:latin typeface="+mj-lt"/>
              </a:rPr>
            </a:br>
            <a:endParaRPr lang="vi-VN" sz="3800" dirty="0"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764BB5-88BB-4173-A75A-A2E23D25D251}"/>
              </a:ext>
            </a:extLst>
          </p:cNvPr>
          <p:cNvSpPr txBox="1"/>
          <p:nvPr/>
        </p:nvSpPr>
        <p:spPr>
          <a:xfrm>
            <a:off x="6096000" y="924608"/>
            <a:ext cx="5228390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800" dirty="0">
                <a:latin typeface="+mj-lt"/>
              </a:rPr>
              <a:t>Chú đi trong đêm</a:t>
            </a:r>
            <a:br>
              <a:rPr lang="vi-VN" sz="3800" dirty="0">
                <a:latin typeface="+mj-lt"/>
              </a:rPr>
            </a:br>
            <a:r>
              <a:rPr lang="vi-VN" sz="3800" dirty="0">
                <a:latin typeface="+mj-lt"/>
              </a:rPr>
              <a:t>Long lanh sao đỏ</a:t>
            </a:r>
            <a:br>
              <a:rPr lang="vi-VN" sz="3800" dirty="0">
                <a:latin typeface="+mj-lt"/>
              </a:rPr>
            </a:br>
            <a:r>
              <a:rPr lang="vi-VN" sz="3800" dirty="0">
                <a:latin typeface="+mj-lt"/>
              </a:rPr>
              <a:t>Như ngọn đèn nhỏ</a:t>
            </a:r>
            <a:br>
              <a:rPr lang="vi-VN" sz="3800" dirty="0">
                <a:latin typeface="+mj-lt"/>
              </a:rPr>
            </a:br>
            <a:r>
              <a:rPr lang="vi-VN" sz="3800" dirty="0">
                <a:latin typeface="+mj-lt"/>
              </a:rPr>
              <a:t>Soi đường hành quân.</a:t>
            </a:r>
            <a:endParaRPr lang="en-US" sz="3800" dirty="0">
              <a:latin typeface="+mj-lt"/>
            </a:endParaRPr>
          </a:p>
          <a:p>
            <a:r>
              <a:rPr lang="vi-VN" sz="3800" dirty="0">
                <a:latin typeface="+mj-lt"/>
              </a:rPr>
              <a:t/>
            </a:r>
            <a:br>
              <a:rPr lang="vi-VN" sz="3800" dirty="0">
                <a:latin typeface="+mj-lt"/>
              </a:rPr>
            </a:br>
            <a:r>
              <a:rPr lang="vi-VN" sz="3800" dirty="0">
                <a:latin typeface="+mj-lt"/>
              </a:rPr>
              <a:t>Mưa rơi, mưa rơi</a:t>
            </a:r>
            <a:br>
              <a:rPr lang="vi-VN" sz="3800" dirty="0">
                <a:latin typeface="+mj-lt"/>
              </a:rPr>
            </a:br>
            <a:r>
              <a:rPr lang="vi-VN" sz="3800" dirty="0">
                <a:latin typeface="+mj-lt"/>
              </a:rPr>
              <a:t>Lộp bộp, lộp bộp</a:t>
            </a:r>
            <a:br>
              <a:rPr lang="vi-VN" sz="3800" dirty="0">
                <a:latin typeface="+mj-lt"/>
              </a:rPr>
            </a:br>
            <a:r>
              <a:rPr lang="vi-VN" sz="3800" dirty="0">
                <a:latin typeface="+mj-lt"/>
              </a:rPr>
              <a:t>Áo dù có ướt</a:t>
            </a:r>
            <a:br>
              <a:rPr lang="vi-VN" sz="3800" dirty="0">
                <a:latin typeface="+mj-lt"/>
              </a:rPr>
            </a:br>
            <a:r>
              <a:rPr lang="vi-VN" sz="3800" dirty="0">
                <a:latin typeface="+mj-lt"/>
              </a:rPr>
              <a:t>Vẫn đi, vẫn đi</a:t>
            </a:r>
          </a:p>
          <a:p>
            <a:r>
              <a:rPr lang="vi-VN" sz="3800" dirty="0">
                <a:latin typeface="+mj-lt"/>
              </a:rPr>
              <a:t>Chân dồn dập bước.</a:t>
            </a:r>
            <a:br>
              <a:rPr lang="vi-VN" sz="3800" dirty="0">
                <a:latin typeface="+mj-lt"/>
              </a:rPr>
            </a:br>
            <a:r>
              <a:rPr lang="vi-VN" sz="3800" dirty="0">
                <a:latin typeface="+mj-lt"/>
              </a:rPr>
              <a:t/>
            </a:r>
            <a:br>
              <a:rPr lang="vi-VN" sz="3800" dirty="0">
                <a:latin typeface="+mj-lt"/>
              </a:rPr>
            </a:br>
            <a:endParaRPr lang="vi-VN" sz="3800" dirty="0">
              <a:latin typeface="+mj-lt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E498009-7A6C-47BE-8884-3DDDBE885641}"/>
              </a:ext>
            </a:extLst>
          </p:cNvPr>
          <p:cNvSpPr txBox="1">
            <a:spLocks/>
          </p:cNvSpPr>
          <p:nvPr/>
        </p:nvSpPr>
        <p:spPr>
          <a:xfrm>
            <a:off x="7924802" y="657687"/>
            <a:ext cx="4267198" cy="314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2000" b="1" i="1" dirty="0"/>
              <a:t>Tác giả: Vũ Thùy Linh</a:t>
            </a:r>
            <a:endParaRPr lang="vi-VN" sz="2000" b="1" dirty="0"/>
          </a:p>
        </p:txBody>
      </p:sp>
    </p:spTree>
    <p:extLst>
      <p:ext uri="{BB962C8B-B14F-4D97-AF65-F5344CB8AC3E}">
        <p14:creationId xmlns:p14="http://schemas.microsoft.com/office/powerpoint/2010/main" val="1069426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195</Words>
  <Application>Microsoft Office PowerPoint</Application>
  <PresentationFormat>Widescreen</PresentationFormat>
  <Paragraphs>29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VNAvant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Techsi.vn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Techsi.vn</dc:creator>
  <cp:lastModifiedBy>Techsi.vn</cp:lastModifiedBy>
  <cp:revision>1</cp:revision>
  <dcterms:created xsi:type="dcterms:W3CDTF">2025-05-13T05:13:34Z</dcterms:created>
  <dcterms:modified xsi:type="dcterms:W3CDTF">2025-05-13T05:14:03Z</dcterms:modified>
</cp:coreProperties>
</file>