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9" r:id="rId4"/>
    <p:sldId id="260" r:id="rId5"/>
    <p:sldId id="261" r:id="rId6"/>
    <p:sldId id="262" r:id="rId7"/>
    <p:sldId id="258"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3B93BA-A623-464B-9513-19F10DED289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391188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B93BA-A623-464B-9513-19F10DED289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1072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B93BA-A623-464B-9513-19F10DED289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144253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B93BA-A623-464B-9513-19F10DED289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99940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3B93BA-A623-464B-9513-19F10DED289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261600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B93BA-A623-464B-9513-19F10DED289F}"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119842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3B93BA-A623-464B-9513-19F10DED289F}"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382799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3B93BA-A623-464B-9513-19F10DED289F}"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50276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B93BA-A623-464B-9513-19F10DED289F}"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16409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B93BA-A623-464B-9513-19F10DED289F}"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9777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B93BA-A623-464B-9513-19F10DED289F}"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923B6-B150-47F4-88F0-38CC75D16B28}" type="slidenum">
              <a:rPr lang="en-US" smtClean="0"/>
              <a:t>‹#›</a:t>
            </a:fld>
            <a:endParaRPr lang="en-US"/>
          </a:p>
        </p:txBody>
      </p:sp>
    </p:spTree>
    <p:extLst>
      <p:ext uri="{BB962C8B-B14F-4D97-AF65-F5344CB8AC3E}">
        <p14:creationId xmlns:p14="http://schemas.microsoft.com/office/powerpoint/2010/main" val="275863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B93BA-A623-464B-9513-19F10DED289F}"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923B6-B150-47F4-88F0-38CC75D16B28}" type="slidenum">
              <a:rPr lang="en-US" smtClean="0"/>
              <a:t>‹#›</a:t>
            </a:fld>
            <a:endParaRPr lang="en-US"/>
          </a:p>
        </p:txBody>
      </p:sp>
    </p:spTree>
    <p:extLst>
      <p:ext uri="{BB962C8B-B14F-4D97-AF65-F5344CB8AC3E}">
        <p14:creationId xmlns:p14="http://schemas.microsoft.com/office/powerpoint/2010/main" val="134215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6" name="TextBox 5"/>
          <p:cNvSpPr txBox="1"/>
          <p:nvPr/>
        </p:nvSpPr>
        <p:spPr>
          <a:xfrm>
            <a:off x="2785402" y="476098"/>
            <a:ext cx="7165145" cy="923330"/>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PHÒNG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QUẬN</a:t>
            </a:r>
            <a:r>
              <a:rPr lang="en-US" b="1" dirty="0" smtClean="0">
                <a:latin typeface="Times New Roman" panose="02020603050405020304" pitchFamily="18" charset="0"/>
                <a:cs typeface="Times New Roman" panose="02020603050405020304" pitchFamily="18" charset="0"/>
              </a:rPr>
              <a:t> LONG </a:t>
            </a:r>
            <a:r>
              <a:rPr lang="en-US" b="1" dirty="0" err="1" smtClean="0">
                <a:latin typeface="Times New Roman" panose="02020603050405020304" pitchFamily="18" charset="0"/>
                <a:cs typeface="Times New Roman" panose="02020603050405020304" pitchFamily="18" charset="0"/>
              </a:rPr>
              <a:t>BIÊN</a:t>
            </a:r>
            <a:endParaRPr lang="en-US" b="1" dirty="0" smtClean="0">
              <a:latin typeface="Times New Roman" panose="02020603050405020304" pitchFamily="18" charset="0"/>
              <a:cs typeface="Times New Roman" panose="02020603050405020304" pitchFamily="18" charset="0"/>
            </a:endParaRPr>
          </a:p>
          <a:p>
            <a:pPr algn="ctr"/>
            <a:r>
              <a:rPr lang="en-US" b="1" dirty="0" err="1" smtClean="0">
                <a:latin typeface="Times New Roman" panose="02020603050405020304" pitchFamily="18" charset="0"/>
                <a:cs typeface="Times New Roman" panose="02020603050405020304" pitchFamily="18" charset="0"/>
              </a:rPr>
              <a:t>TRƯỜNG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MẦM</a:t>
            </a:r>
            <a:r>
              <a:rPr lang="en-US" b="1" dirty="0" smtClean="0">
                <a:latin typeface="Times New Roman" panose="02020603050405020304" pitchFamily="18" charset="0"/>
                <a:cs typeface="Times New Roman" panose="02020603050405020304" pitchFamily="18" charset="0"/>
              </a:rPr>
              <a:t> NON </a:t>
            </a:r>
            <a:r>
              <a:rPr lang="en-US" b="1" dirty="0" err="1" smtClean="0">
                <a:latin typeface="Times New Roman" panose="02020603050405020304" pitchFamily="18" charset="0"/>
                <a:cs typeface="Times New Roman" panose="02020603050405020304" pitchFamily="18" charset="0"/>
              </a:rPr>
              <a:t>NGUYỆT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QUẾ</a:t>
            </a:r>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672" y="756344"/>
            <a:ext cx="1791735" cy="1791735"/>
          </a:xfrm>
          <a:prstGeom prst="rect">
            <a:avLst/>
          </a:prstGeom>
        </p:spPr>
      </p:pic>
      <p:sp>
        <p:nvSpPr>
          <p:cNvPr id="8" name="TextBox 7"/>
          <p:cNvSpPr txBox="1"/>
          <p:nvPr/>
        </p:nvSpPr>
        <p:spPr>
          <a:xfrm>
            <a:off x="2922648" y="2362201"/>
            <a:ext cx="6571785" cy="770824"/>
          </a:xfrm>
          <a:prstGeom prst="rect">
            <a:avLst/>
          </a:prstGeom>
          <a:noFill/>
        </p:spPr>
        <p:txBody>
          <a:bodyPr wrap="none" rtlCol="0">
            <a:prstTxWarp prst="textDeflateBottom">
              <a:avLst>
                <a:gd name="adj" fmla="val 66989"/>
              </a:avLst>
            </a:prstTxWarp>
            <a:spAutoFit/>
          </a:bodyPr>
          <a:lstStyle/>
          <a:p>
            <a:r>
              <a:rPr lang="en-US" sz="5400" b="1" dirty="0" err="1" smtClean="0">
                <a:solidFill>
                  <a:srgbClr val="FF0000"/>
                </a:solidFill>
                <a:latin typeface="VNAvant" pitchFamily="34" charset="0"/>
              </a:rPr>
              <a:t>TRÒ</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CHUYỆN</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ĐẦU</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NGÀY</a:t>
            </a:r>
            <a:endParaRPr lang="en-US" sz="5400" b="1" dirty="0">
              <a:solidFill>
                <a:srgbClr val="FF0000"/>
              </a:solidFill>
              <a:latin typeface="VNAvant" pitchFamily="34" charset="0"/>
            </a:endParaRPr>
          </a:p>
        </p:txBody>
      </p:sp>
      <p:sp>
        <p:nvSpPr>
          <p:cNvPr id="9" name="TextBox 8"/>
          <p:cNvSpPr txBox="1"/>
          <p:nvPr/>
        </p:nvSpPr>
        <p:spPr>
          <a:xfrm>
            <a:off x="196947" y="3247331"/>
            <a:ext cx="10733649" cy="3877985"/>
          </a:xfrm>
          <a:prstGeom prst="rect">
            <a:avLst/>
          </a:prstGeom>
          <a:noFill/>
        </p:spPr>
        <p:txBody>
          <a:bodyPr wrap="square" rtlCol="0">
            <a:spAutoFit/>
          </a:bodyPr>
          <a:lstStyle/>
          <a:p>
            <a:pPr lvl="3" algn="ctr"/>
            <a:endParaRPr lang="en-US" sz="3200" b="1" dirty="0" smtClean="0">
              <a:latin typeface="Times New Roman" panose="02020603050405020304" pitchFamily="18" charset="0"/>
              <a:cs typeface="Times New Roman" panose="02020603050405020304" pitchFamily="18" charset="0"/>
            </a:endParaRPr>
          </a:p>
          <a:p>
            <a:pPr lvl="3" algn="ctr"/>
            <a:r>
              <a:rPr lang="en-US" sz="3200" b="1" dirty="0" err="1" smtClean="0">
                <a:latin typeface="Times New Roman" panose="02020603050405020304" pitchFamily="18" charset="0"/>
                <a:cs typeface="Times New Roman" panose="02020603050405020304" pitchFamily="18" charset="0"/>
              </a:rPr>
              <a:t>LỚP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MGL</a:t>
            </a:r>
            <a:r>
              <a:rPr lang="en-US" sz="3200" b="1" dirty="0" smtClean="0">
                <a:latin typeface="Times New Roman" panose="02020603050405020304" pitchFamily="18" charset="0"/>
                <a:cs typeface="Times New Roman" panose="02020603050405020304" pitchFamily="18" charset="0"/>
              </a:rPr>
              <a:t> – Panda 1 </a:t>
            </a:r>
          </a:p>
          <a:p>
            <a:pPr lvl="3" algn="ctr"/>
            <a:endParaRPr lang="en-US" sz="3200" b="1" dirty="0">
              <a:latin typeface="Times New Roman" panose="02020603050405020304" pitchFamily="18" charset="0"/>
              <a:cs typeface="Times New Roman" panose="02020603050405020304" pitchFamily="18" charset="0"/>
            </a:endParaRPr>
          </a:p>
          <a:p>
            <a:pPr lvl="3" algn="ctr"/>
            <a:r>
              <a:rPr lang="en-US" sz="2000" b="1" i="1" dirty="0" err="1" smtClean="0">
                <a:latin typeface="Times New Roman" panose="02020603050405020304" pitchFamily="18" charset="0"/>
                <a:cs typeface="Times New Roman" panose="02020603050405020304" pitchFamily="18" charset="0"/>
              </a:rPr>
              <a:t>Giáo</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Thị</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Quỳnh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Châu</a:t>
            </a:r>
            <a:endParaRPr lang="en-US" sz="2000" b="1" i="1" dirty="0" smtClean="0">
              <a:latin typeface="Times New Roman" panose="02020603050405020304" pitchFamily="18" charset="0"/>
              <a:cs typeface="Times New Roman" panose="02020603050405020304" pitchFamily="18" charset="0"/>
            </a:endParaRPr>
          </a:p>
          <a:p>
            <a:pPr lvl="3" algn="ctr"/>
            <a:endParaRPr lang="en-US" sz="2000" b="1" i="1" dirty="0">
              <a:latin typeface="Times New Roman" panose="02020603050405020304" pitchFamily="18" charset="0"/>
              <a:cs typeface="Times New Roman" panose="02020603050405020304" pitchFamily="18" charset="0"/>
            </a:endParaRPr>
          </a:p>
          <a:p>
            <a:pPr lvl="3" algn="ctr"/>
            <a:endParaRPr lang="en-US" sz="2000" b="1" i="1" dirty="0" smtClean="0">
              <a:latin typeface="Times New Roman" panose="02020603050405020304" pitchFamily="18" charset="0"/>
              <a:cs typeface="Times New Roman" panose="02020603050405020304" pitchFamily="18" charset="0"/>
            </a:endParaRPr>
          </a:p>
          <a:p>
            <a:pPr lvl="3" algn="ct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Năm</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học</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2024 – 2025</a:t>
            </a:r>
          </a:p>
          <a:p>
            <a:pPr marL="1714500" lvl="3" indent="-342900" algn="ctr">
              <a:buAutoNum type="arabicPeriod"/>
            </a:pPr>
            <a:endParaRPr lang="en-US" sz="32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marL="342900" indent="-342900" algn="ctr">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1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5987" y="177833"/>
            <a:ext cx="10515600" cy="38050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2: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loại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42447" y="664154"/>
            <a:ext cx="105224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Theo con,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49196" y="627241"/>
            <a:ext cx="593251" cy="612025"/>
          </a:xfrm>
          <a:prstGeom prst="rect">
            <a:avLst/>
          </a:prstGeom>
        </p:spPr>
      </p:pic>
      <p:sp>
        <p:nvSpPr>
          <p:cNvPr id="10" name="TextBox 9"/>
          <p:cNvSpPr txBox="1"/>
          <p:nvPr/>
        </p:nvSpPr>
        <p:spPr>
          <a:xfrm>
            <a:off x="259306" y="5416139"/>
            <a:ext cx="11682483"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endParaRPr lang="vi-VN"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ó </a:t>
            </a:r>
            <a:r>
              <a:rPr lang="vi-VN" dirty="0">
                <a:latin typeface="Times New Roman" panose="02020603050405020304" pitchFamily="18" charset="0"/>
                <a:cs typeface="Times New Roman" panose="02020603050405020304" pitchFamily="18" charset="0"/>
              </a:rPr>
              <a:t>4 nhóm dinh dưỡng chính cần phải được </a:t>
            </a:r>
            <a:r>
              <a:rPr lang="vi-VN"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ổ</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sung đầy đủ trong khẩu phần ăn hàng </a:t>
            </a:r>
            <a:r>
              <a:rPr lang="vi-VN" dirty="0"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423474" y="1487773"/>
            <a:ext cx="5145026" cy="3261494"/>
          </a:xfrm>
          <a:prstGeom prst="rect">
            <a:avLst/>
          </a:prstGeom>
        </p:spPr>
      </p:pic>
      <p:pic>
        <p:nvPicPr>
          <p:cNvPr id="14" name="Picture 13"/>
          <p:cNvPicPr>
            <a:picLocks noChangeAspect="1"/>
          </p:cNvPicPr>
          <p:nvPr/>
        </p:nvPicPr>
        <p:blipFill>
          <a:blip r:embed="rId4"/>
          <a:stretch>
            <a:fillRect/>
          </a:stretch>
        </p:blipFill>
        <p:spPr>
          <a:xfrm>
            <a:off x="6100548" y="1482404"/>
            <a:ext cx="5841243" cy="3328815"/>
          </a:xfrm>
          <a:prstGeom prst="rect">
            <a:avLst/>
          </a:prstGeom>
        </p:spPr>
      </p:pic>
    </p:spTree>
    <p:extLst>
      <p:ext uri="{BB962C8B-B14F-4D97-AF65-F5344CB8AC3E}">
        <p14:creationId xmlns:p14="http://schemas.microsoft.com/office/powerpoint/2010/main" val="1758242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5987" y="177833"/>
            <a:ext cx="10515600" cy="38050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2: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loại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42447" y="664154"/>
            <a:ext cx="105224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Theo con,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49196" y="627241"/>
            <a:ext cx="593251" cy="612025"/>
          </a:xfrm>
          <a:prstGeom prst="rect">
            <a:avLst/>
          </a:prstGeom>
        </p:spPr>
      </p:pic>
      <p:sp>
        <p:nvSpPr>
          <p:cNvPr id="10" name="TextBox 9"/>
          <p:cNvSpPr txBox="1"/>
          <p:nvPr/>
        </p:nvSpPr>
        <p:spPr>
          <a:xfrm>
            <a:off x="256856" y="5500894"/>
            <a:ext cx="11682483"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1. </a:t>
            </a:r>
            <a:r>
              <a:rPr lang="vi-VN" b="1" dirty="0" smtClean="0">
                <a:latin typeface="Times New Roman" panose="02020603050405020304" pitchFamily="18" charset="0"/>
                <a:cs typeface="Times New Roman" panose="02020603050405020304" pitchFamily="18" charset="0"/>
              </a:rPr>
              <a:t>Nhóm </a:t>
            </a:r>
            <a:r>
              <a:rPr lang="vi-VN" b="1" dirty="0">
                <a:latin typeface="Times New Roman" panose="02020603050405020304" pitchFamily="18" charset="0"/>
                <a:cs typeface="Times New Roman" panose="02020603050405020304" pitchFamily="18" charset="0"/>
              </a:rPr>
              <a:t>các chất </a:t>
            </a:r>
            <a:r>
              <a:rPr lang="vi-VN" b="1" dirty="0" smtClean="0">
                <a:latin typeface="Times New Roman" panose="02020603050405020304" pitchFamily="18" charset="0"/>
                <a:cs typeface="Times New Roman" panose="02020603050405020304" pitchFamily="18" charset="0"/>
              </a:rPr>
              <a:t>bột </a:t>
            </a:r>
            <a:r>
              <a:rPr lang="vi-VN" b="1" dirty="0">
                <a:latin typeface="Times New Roman" panose="02020603050405020304" pitchFamily="18" charset="0"/>
                <a:cs typeface="Times New Roman" panose="02020603050405020304" pitchFamily="18" charset="0"/>
              </a:rPr>
              <a:t>đường:</a:t>
            </a:r>
            <a:r>
              <a:rPr lang="vi-VN" dirty="0">
                <a:latin typeface="Times New Roman" panose="02020603050405020304" pitchFamily="18" charset="0"/>
                <a:cs typeface="Times New Roman" panose="02020603050405020304" pitchFamily="18" charset="0"/>
              </a:rPr>
              <a:t> Nhóm dinh dưỡng này giúp cung cấp năng lượng cho cơ thể hoạt động. Các thực phẩm nên dùng là cơm, bún, phở, miến, bánh mì</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1026" name="Picture 2" descr="Các nhóm thực phẩm quan trọng cung cấp dưỡng chất cho tr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0" y="1668790"/>
            <a:ext cx="5048049" cy="3356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Ăn nhiều chất béo, bột đường làm tăng nguy cơ trầm cảm - Báo Quảng Ngãi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044" y="1668789"/>
            <a:ext cx="5126108" cy="341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62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5987" y="177833"/>
            <a:ext cx="10515600" cy="38050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2: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loại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42447" y="664154"/>
            <a:ext cx="105224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Theo con,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49196" y="627241"/>
            <a:ext cx="593251" cy="612025"/>
          </a:xfrm>
          <a:prstGeom prst="rect">
            <a:avLst/>
          </a:prstGeom>
        </p:spPr>
      </p:pic>
      <p:sp>
        <p:nvSpPr>
          <p:cNvPr id="10" name="TextBox 9"/>
          <p:cNvSpPr txBox="1"/>
          <p:nvPr/>
        </p:nvSpPr>
        <p:spPr>
          <a:xfrm>
            <a:off x="345744" y="5967351"/>
            <a:ext cx="11682483"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2. </a:t>
            </a:r>
            <a:r>
              <a:rPr lang="vi-VN" b="1" dirty="0" smtClean="0">
                <a:latin typeface="Times New Roman" panose="02020603050405020304" pitchFamily="18" charset="0"/>
                <a:cs typeface="Times New Roman" panose="02020603050405020304" pitchFamily="18" charset="0"/>
              </a:rPr>
              <a:t>Nhóm </a:t>
            </a:r>
            <a:r>
              <a:rPr lang="vi-VN" b="1" dirty="0">
                <a:latin typeface="Times New Roman" panose="02020603050405020304" pitchFamily="18" charset="0"/>
                <a:cs typeface="Times New Roman" panose="02020603050405020304" pitchFamily="18" charset="0"/>
              </a:rPr>
              <a:t>các chất đạm:</a:t>
            </a:r>
            <a:r>
              <a:rPr lang="vi-VN" dirty="0">
                <a:latin typeface="Times New Roman" panose="02020603050405020304" pitchFamily="18" charset="0"/>
                <a:cs typeface="Times New Roman" panose="02020603050405020304" pitchFamily="18" charset="0"/>
              </a:rPr>
              <a:t> Các thực phẩm này chứa nhiều axit-amin giúp tái tạo tế bào, tạo chất dẫn truyền thần kinh, tăng cường hoạt động trí não như thịt, cá, trứng, sữa, đậu phụ, đậu đỗ</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2050" name="Picture 2" descr="4 nhóm dưỡng chất quan trọng: Chất bột đường, béo, protein, vitamin và  khoáng chất | Vin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28" y="1680466"/>
            <a:ext cx="5684717" cy="35529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1 câu hỏi về cách sử dụng chất đạm trong ăn dặ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985" y="155194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16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5987" y="177833"/>
            <a:ext cx="10515600" cy="38050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2: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loại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42447" y="664154"/>
            <a:ext cx="105224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Theo con,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49196" y="627241"/>
            <a:ext cx="593251" cy="612025"/>
          </a:xfrm>
          <a:prstGeom prst="rect">
            <a:avLst/>
          </a:prstGeom>
        </p:spPr>
      </p:pic>
      <p:sp>
        <p:nvSpPr>
          <p:cNvPr id="10" name="TextBox 9"/>
          <p:cNvSpPr txBox="1"/>
          <p:nvPr/>
        </p:nvSpPr>
        <p:spPr>
          <a:xfrm>
            <a:off x="138561" y="5839631"/>
            <a:ext cx="11682483"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3. </a:t>
            </a:r>
            <a:r>
              <a:rPr lang="vi-VN" b="1" dirty="0" smtClean="0">
                <a:latin typeface="Times New Roman" panose="02020603050405020304" pitchFamily="18" charset="0"/>
                <a:cs typeface="Times New Roman" panose="02020603050405020304" pitchFamily="18" charset="0"/>
              </a:rPr>
              <a:t>Nhóm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chất</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béo:</a:t>
            </a:r>
            <a:r>
              <a:rPr lang="vi-VN" dirty="0">
                <a:latin typeface="Times New Roman" panose="02020603050405020304" pitchFamily="18" charset="0"/>
                <a:cs typeface="Times New Roman" panose="02020603050405020304" pitchFamily="18" charset="0"/>
              </a:rPr>
              <a:t> Chất béo có vai trò trong dự trữ năng lượng, điều hòa hoạt động, bảo vệ cơ thể trước những thay đổi về nhiệt độ. Các thực phẩm nhóm như dầu, mỡ, bơ, các loại hạt chứa nhiều dầu</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3074" name="Picture 2" descr="Tại sao bạn cần chất béo 'tốt' và tìm nó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1" y="1435290"/>
            <a:ext cx="6087577" cy="3641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huyến cáo về việc tiêu thụ chất béo trong chế độ dinh dưỡng hàng ngà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3659" y="1248489"/>
            <a:ext cx="4430225" cy="418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17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5987" y="177833"/>
            <a:ext cx="10515600" cy="38050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2: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loại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42447" y="664154"/>
            <a:ext cx="105224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Theo con,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49196" y="627241"/>
            <a:ext cx="593251" cy="612025"/>
          </a:xfrm>
          <a:prstGeom prst="rect">
            <a:avLst/>
          </a:prstGeom>
        </p:spPr>
      </p:pic>
      <p:sp>
        <p:nvSpPr>
          <p:cNvPr id="10" name="TextBox 9"/>
          <p:cNvSpPr txBox="1"/>
          <p:nvPr/>
        </p:nvSpPr>
        <p:spPr>
          <a:xfrm>
            <a:off x="155573" y="5990602"/>
            <a:ext cx="11682483"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4. </a:t>
            </a:r>
            <a:r>
              <a:rPr lang="vi-VN" b="1" dirty="0" smtClean="0">
                <a:latin typeface="Times New Roman" panose="02020603050405020304" pitchFamily="18" charset="0"/>
                <a:cs typeface="Times New Roman" panose="02020603050405020304" pitchFamily="18" charset="0"/>
              </a:rPr>
              <a:t>Nhóm </a:t>
            </a:r>
            <a:r>
              <a:rPr lang="vi-VN" b="1" dirty="0">
                <a:latin typeface="Times New Roman" panose="02020603050405020304" pitchFamily="18" charset="0"/>
                <a:cs typeface="Times New Roman" panose="02020603050405020304" pitchFamily="18" charset="0"/>
              </a:rPr>
              <a:t>các vitamin và khoáng chất chất xơ: </a:t>
            </a:r>
            <a:r>
              <a:rPr lang="vi-VN" dirty="0">
                <a:latin typeface="Times New Roman" panose="02020603050405020304" pitchFamily="18" charset="0"/>
                <a:cs typeface="Times New Roman" panose="02020603050405020304" pitchFamily="18" charset="0"/>
              </a:rPr>
              <a:t>vitamin nhóm B, vitamin A, vitamin C, Acid Folic, Canxi, Magie, chất xơ... có nhiều trong rau xanh, hoa quả và các loại củ</a:t>
            </a:r>
            <a:r>
              <a:rPr lang="vi-V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098" name="Picture 2" descr="9 loại vitamin và khoáng chất cần thiết cho cơ thể khỏe mạnh - Trí Thức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16" y="1239266"/>
            <a:ext cx="7656395" cy="430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123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79917" y="247674"/>
            <a:ext cx="10515600" cy="380503"/>
          </a:xfrm>
        </p:spPr>
        <p:txBody>
          <a:bodyPr>
            <a:normAutofit fontScale="90000"/>
          </a:body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2</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842447" y="869934"/>
            <a:ext cx="10522424"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Muốn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thì</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chúng</a:t>
            </a:r>
            <a:r>
              <a:rPr lang="en-US" b="1" dirty="0" smtClean="0">
                <a:latin typeface="Times New Roman" panose="02020603050405020304" pitchFamily="18" charset="0"/>
                <a:cs typeface="Times New Roman" panose="02020603050405020304" pitchFamily="18" charset="0"/>
              </a:rPr>
              <a:t> ta </a:t>
            </a:r>
            <a:r>
              <a:rPr lang="en-US" b="1" dirty="0" err="1" smtClean="0">
                <a:latin typeface="Times New Roman" panose="02020603050405020304" pitchFamily="18" charset="0"/>
                <a:cs typeface="Times New Roman" panose="02020603050405020304" pitchFamily="18" charset="0"/>
              </a:rPr>
              <a:t>cần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gì</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49196" y="627241"/>
            <a:ext cx="593251" cy="612025"/>
          </a:xfrm>
          <a:prstGeom prst="rect">
            <a:avLst/>
          </a:prstGeom>
        </p:spPr>
      </p:pic>
      <p:sp>
        <p:nvSpPr>
          <p:cNvPr id="11" name="TextBox 10"/>
          <p:cNvSpPr txBox="1"/>
          <p:nvPr/>
        </p:nvSpPr>
        <p:spPr>
          <a:xfrm>
            <a:off x="1024113" y="4883265"/>
            <a:ext cx="10483259" cy="1200329"/>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tuân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a:t>
            </a:r>
            <a:r>
              <a:rPr lang="en-US" dirty="0" smtClean="0">
                <a:latin typeface="Times New Roman" panose="02020603050405020304" pitchFamily="18" charset="0"/>
                <a:cs typeface="Times New Roman" panose="02020603050405020304" pitchFamily="18" charset="0"/>
              </a:rPr>
              <a:t> ý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hại</a:t>
            </a:r>
            <a:endParaRPr lang="en-US" dirty="0" smtClean="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514111" y="1350498"/>
            <a:ext cx="4098897" cy="2921677"/>
          </a:xfrm>
          <a:prstGeom prst="rect">
            <a:avLst/>
          </a:prstGeom>
        </p:spPr>
      </p:pic>
      <p:pic>
        <p:nvPicPr>
          <p:cNvPr id="12" name="Picture 11"/>
          <p:cNvPicPr>
            <a:picLocks noChangeAspect="1"/>
          </p:cNvPicPr>
          <p:nvPr/>
        </p:nvPicPr>
        <p:blipFill>
          <a:blip r:embed="rId4"/>
          <a:stretch>
            <a:fillRect/>
          </a:stretch>
        </p:blipFill>
        <p:spPr>
          <a:xfrm>
            <a:off x="6428936" y="1350499"/>
            <a:ext cx="4543864" cy="2921676"/>
          </a:xfrm>
          <a:prstGeom prst="rect">
            <a:avLst/>
          </a:prstGeom>
        </p:spPr>
      </p:pic>
    </p:spTree>
    <p:extLst>
      <p:ext uri="{BB962C8B-B14F-4D97-AF65-F5344CB8AC3E}">
        <p14:creationId xmlns:p14="http://schemas.microsoft.com/office/powerpoint/2010/main" val="2304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600" fill="hold"/>
                                        <p:tgtEl>
                                          <p:spTgt spid="4"/>
                                        </p:tgtEl>
                                        <p:attrNameLst>
                                          <p:attrName>ppt_x</p:attrName>
                                        </p:attrNameLst>
                                      </p:cBhvr>
                                      <p:tavLst>
                                        <p:tav tm="0">
                                          <p:val>
                                            <p:strVal val="#ppt_x"/>
                                          </p:val>
                                        </p:tav>
                                        <p:tav tm="100000">
                                          <p:val>
                                            <p:strVal val="#ppt_x"/>
                                          </p:val>
                                        </p:tav>
                                      </p:tavLst>
                                    </p:anim>
                                    <p:anim calcmode="lin" valueType="num">
                                      <p:cBhvr additive="base">
                                        <p:cTn id="8" dur="6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79917" y="247674"/>
            <a:ext cx="10515600" cy="380503"/>
          </a:xfrm>
        </p:spPr>
        <p:txBody>
          <a:bodyPr>
            <a:normAutofit fontScale="90000"/>
          </a:bodyPr>
          <a:lstStyle/>
          <a:p>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5</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Những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ăn</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tốt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sức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khỏe</a:t>
            </a:r>
            <a:endParaRPr lang="en-US" sz="3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842447" y="869934"/>
            <a:ext cx="10522424"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49196" y="627241"/>
            <a:ext cx="593251" cy="612025"/>
          </a:xfrm>
          <a:prstGeom prst="rect">
            <a:avLst/>
          </a:prstGeom>
        </p:spPr>
      </p:pic>
      <p:sp>
        <p:nvSpPr>
          <p:cNvPr id="11" name="TextBox 10"/>
          <p:cNvSpPr txBox="1"/>
          <p:nvPr/>
        </p:nvSpPr>
        <p:spPr>
          <a:xfrm>
            <a:off x="1024113" y="4883265"/>
            <a:ext cx="1048325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chiên</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dầu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kẹo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ngọt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gas,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49196" y="1537265"/>
            <a:ext cx="4876800" cy="3048000"/>
          </a:xfrm>
          <a:prstGeom prst="rect">
            <a:avLst/>
          </a:prstGeom>
        </p:spPr>
      </p:pic>
      <p:pic>
        <p:nvPicPr>
          <p:cNvPr id="7" name="Picture 6"/>
          <p:cNvPicPr>
            <a:picLocks noChangeAspect="1"/>
          </p:cNvPicPr>
          <p:nvPr/>
        </p:nvPicPr>
        <p:blipFill>
          <a:blip r:embed="rId4"/>
          <a:stretch>
            <a:fillRect/>
          </a:stretch>
        </p:blipFill>
        <p:spPr>
          <a:xfrm>
            <a:off x="6444018" y="1239266"/>
            <a:ext cx="4572000" cy="3104242"/>
          </a:xfrm>
          <a:prstGeom prst="rect">
            <a:avLst/>
          </a:prstGeom>
        </p:spPr>
      </p:pic>
    </p:spTree>
    <p:extLst>
      <p:ext uri="{BB962C8B-B14F-4D97-AF65-F5344CB8AC3E}">
        <p14:creationId xmlns:p14="http://schemas.microsoft.com/office/powerpoint/2010/main" val="141805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600" fill="hold"/>
                                        <p:tgtEl>
                                          <p:spTgt spid="4"/>
                                        </p:tgtEl>
                                        <p:attrNameLst>
                                          <p:attrName>ppt_x</p:attrName>
                                        </p:attrNameLst>
                                      </p:cBhvr>
                                      <p:tavLst>
                                        <p:tav tm="0">
                                          <p:val>
                                            <p:strVal val="#ppt_x"/>
                                          </p:val>
                                        </p:tav>
                                        <p:tav tm="100000">
                                          <p:val>
                                            <p:strVal val="#ppt_x"/>
                                          </p:val>
                                        </p:tav>
                                      </p:tavLst>
                                    </p:anim>
                                    <p:anim calcmode="lin" valueType="num">
                                      <p:cBhvr additive="base">
                                        <p:cTn id="8" dur="6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729" y="1481959"/>
            <a:ext cx="4535238" cy="3417587"/>
          </a:xfrm>
          <a:prstGeom prst="rect">
            <a:avLst/>
          </a:prstGeom>
        </p:spPr>
      </p:pic>
      <p:sp>
        <p:nvSpPr>
          <p:cNvPr id="5" name="TextBox 4"/>
          <p:cNvSpPr txBox="1"/>
          <p:nvPr/>
        </p:nvSpPr>
        <p:spPr>
          <a:xfrm>
            <a:off x="1842447" y="869934"/>
            <a:ext cx="10522424"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khỏe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49196" y="627241"/>
            <a:ext cx="593251" cy="612025"/>
          </a:xfrm>
          <a:prstGeom prst="rect">
            <a:avLst/>
          </a:prstGeom>
        </p:spPr>
      </p:pic>
      <p:pic>
        <p:nvPicPr>
          <p:cNvPr id="8" name="Picture 7"/>
          <p:cNvPicPr>
            <a:picLocks noChangeAspect="1"/>
          </p:cNvPicPr>
          <p:nvPr/>
        </p:nvPicPr>
        <p:blipFill>
          <a:blip r:embed="rId4"/>
          <a:stretch>
            <a:fillRect/>
          </a:stretch>
        </p:blipFill>
        <p:spPr>
          <a:xfrm>
            <a:off x="5977720" y="1624084"/>
            <a:ext cx="4876800" cy="3275462"/>
          </a:xfrm>
          <a:prstGeom prst="rect">
            <a:avLst/>
          </a:prstGeom>
        </p:spPr>
      </p:pic>
      <p:sp>
        <p:nvSpPr>
          <p:cNvPr id="9" name="TextBox 8"/>
          <p:cNvSpPr txBox="1"/>
          <p:nvPr/>
        </p:nvSpPr>
        <p:spPr>
          <a:xfrm>
            <a:off x="983170" y="5284364"/>
            <a:ext cx="10483259"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mùi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mốc</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6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600" fill="hold"/>
                                        <p:tgtEl>
                                          <p:spTgt spid="6"/>
                                        </p:tgtEl>
                                        <p:attrNameLst>
                                          <p:attrName>ppt_x</p:attrName>
                                        </p:attrNameLst>
                                      </p:cBhvr>
                                      <p:tavLst>
                                        <p:tav tm="0">
                                          <p:val>
                                            <p:strVal val="#ppt_x"/>
                                          </p:val>
                                        </p:tav>
                                        <p:tav tm="100000">
                                          <p:val>
                                            <p:strVal val="#ppt_x"/>
                                          </p:val>
                                        </p:tav>
                                      </p:tavLst>
                                    </p:anim>
                                    <p:anim calcmode="lin" valueType="num">
                                      <p:cBhvr additive="base">
                                        <p:cTn id="14" dur="6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460</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VNAvant</vt:lpstr>
      <vt:lpstr>Office Theme</vt:lpstr>
      <vt:lpstr>PowerPoint Presentation</vt:lpstr>
      <vt:lpstr>PowerPoint Presentation</vt:lpstr>
      <vt:lpstr>PowerPoint Presentation</vt:lpstr>
      <vt:lpstr>PowerPoint Presentation</vt:lpstr>
      <vt:lpstr>PowerPoint Presentation</vt:lpstr>
      <vt:lpstr>PowerPoint Presentation</vt:lpstr>
      <vt:lpstr>Thứ 2: Những đồ ăn tốt cho sức khỏe</vt:lpstr>
      <vt:lpstr>Thứ 5: Những đồ ăn không tốt cho sức khỏe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Mầm Non Alvin 2 (VSC-HMN2)</dc:creator>
  <cp:lastModifiedBy>Techsi.vn</cp:lastModifiedBy>
  <cp:revision>18</cp:revision>
  <dcterms:created xsi:type="dcterms:W3CDTF">2020-10-08T10:23:33Z</dcterms:created>
  <dcterms:modified xsi:type="dcterms:W3CDTF">2025-05-13T05:19:15Z</dcterms:modified>
</cp:coreProperties>
</file>