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0" r:id="rId2"/>
    <p:sldId id="284" r:id="rId3"/>
    <p:sldId id="303" r:id="rId4"/>
    <p:sldId id="291" r:id="rId5"/>
    <p:sldId id="263" r:id="rId6"/>
    <p:sldId id="300" r:id="rId7"/>
    <p:sldId id="293" r:id="rId8"/>
    <p:sldId id="302" r:id="rId9"/>
    <p:sldId id="264" r:id="rId10"/>
    <p:sldId id="304" r:id="rId11"/>
    <p:sldId id="259" r:id="rId12"/>
    <p:sldId id="299" r:id="rId13"/>
    <p:sldId id="294" r:id="rId14"/>
    <p:sldId id="309" r:id="rId15"/>
    <p:sldId id="307" r:id="rId16"/>
    <p:sldId id="308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364" autoAdjust="0"/>
  </p:normalViewPr>
  <p:slideViewPr>
    <p:cSldViewPr snapToGrid="0">
      <p:cViewPr varScale="1">
        <p:scale>
          <a:sx n="79" d="100"/>
          <a:sy n="79" d="100"/>
        </p:scale>
        <p:origin x="9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4F346-F84E-4947-AA39-824847B71AC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D015-DAFE-48D3-9D23-BF7FDF8D7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9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6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8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7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0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2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1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8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4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5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7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41D0-44C4-458F-BF49-DF8B09A9702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5490-EE96-4554-ABA9-908AE2F1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viaz0v3SC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EtgnPE8Lg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139280" y="441088"/>
            <a:ext cx="59134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1371601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47685" y="2667001"/>
            <a:ext cx="4928839" cy="578119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4051" b="1" dirty="0" err="1">
                <a:solidFill>
                  <a:srgbClr val="FF0000"/>
                </a:solidFill>
                <a:latin typeface="VNAvant" pitchFamily="34" charset="0"/>
              </a:rPr>
              <a:t>Làm</a:t>
            </a:r>
            <a:r>
              <a:rPr lang="en-US" sz="4051" b="1" dirty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latin typeface="VNAvant" pitchFamily="34" charset="0"/>
              </a:rPr>
              <a:t>quen</a:t>
            </a:r>
            <a:r>
              <a:rPr lang="en-US" sz="4051" b="1" dirty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latin typeface="VNAvant" pitchFamily="34" charset="0"/>
              </a:rPr>
              <a:t>chữ</a:t>
            </a:r>
            <a:r>
              <a:rPr lang="en-US" sz="4051" b="1" dirty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latin typeface="VNAvant" pitchFamily="34" charset="0"/>
              </a:rPr>
              <a:t>cái</a:t>
            </a:r>
            <a:r>
              <a:rPr lang="en-US" sz="4051" b="1" dirty="0">
                <a:solidFill>
                  <a:srgbClr val="FF0000"/>
                </a:solidFill>
                <a:latin typeface="VNAvant" pitchFamily="34" charset="0"/>
              </a:rPr>
              <a:t>: </a:t>
            </a:r>
            <a:r>
              <a:rPr lang="en-US" sz="4051" b="1" dirty="0" smtClean="0">
                <a:solidFill>
                  <a:srgbClr val="FF0000"/>
                </a:solidFill>
                <a:latin typeface="VNAvant" pitchFamily="34" charset="0"/>
              </a:rPr>
              <a:t>p, q</a:t>
            </a:r>
            <a:endParaRPr lang="en-US" sz="4051" b="1" dirty="0">
              <a:solidFill>
                <a:srgbClr val="FF0000"/>
              </a:solidFill>
              <a:latin typeface="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6712" y="3417457"/>
            <a:ext cx="805021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3" algn="ctr"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Panda 1 </a:t>
            </a:r>
          </a:p>
          <a:p>
            <a:pPr lvl="3" algn="ctr"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>
              <a:defRPr/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>
              <a:defRPr/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– 2025</a:t>
            </a:r>
          </a:p>
          <a:p>
            <a:pPr marL="1285843" lvl="3" indent="-257168" algn="ctr">
              <a:buFontTx/>
              <a:buAutoNum type="arabicPeriod"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 algn="ctr">
              <a:buFontTx/>
              <a:buAutoNum type="arabicPeriod"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3276219" y="-1638520"/>
            <a:ext cx="6004599" cy="1005357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3491303" y="-1110632"/>
            <a:ext cx="5720734" cy="89978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9931" y="-768670"/>
            <a:ext cx="442762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q</a:t>
            </a:r>
            <a:endParaRPr lang="vi-VN" sz="45000" b="1" dirty="0">
              <a:solidFill>
                <a:srgbClr val="00B050"/>
              </a:solidFill>
            </a:endParaRPr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 rotWithShape="1">
          <a:blip r:embed="rId2"/>
          <a:srcRect l="54464" t="43503" r="29994" b="17588"/>
          <a:stretch/>
        </p:blipFill>
        <p:spPr>
          <a:xfrm rot="10800000">
            <a:off x="4590316" y="1515375"/>
            <a:ext cx="2657258" cy="3740182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/>
          <a:srcRect l="52351" t="45839" r="44840" b="23595"/>
          <a:stretch/>
        </p:blipFill>
        <p:spPr>
          <a:xfrm flipH="1">
            <a:off x="7247574" y="1515375"/>
            <a:ext cx="783531" cy="45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457306" y="1180394"/>
            <a:ext cx="6004599" cy="44157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5400000">
            <a:off x="804365" y="1574405"/>
            <a:ext cx="5272211" cy="36824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1731" y="1214889"/>
            <a:ext cx="407065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00" b="1" dirty="0" smtClean="0">
                <a:latin typeface=".VnAvant" panose="020B7200000000000000" pitchFamily="34" charset="0"/>
              </a:rPr>
              <a:t>­</a:t>
            </a:r>
            <a:r>
              <a:rPr lang="en-US" sz="27400" b="1" dirty="0" smtClean="0">
                <a:latin typeface=".VnAvant" panose="020B7200000000000000" pitchFamily="34" charset="0"/>
              </a:rPr>
              <a:t>q</a:t>
            </a:r>
            <a:r>
              <a:rPr lang="en-US" sz="15800" b="1" dirty="0" smtClean="0">
                <a:latin typeface=".VnAvant" panose="020B7200000000000000" pitchFamily="34" charset="0"/>
              </a:rPr>
              <a:t> </a:t>
            </a:r>
            <a:endParaRPr lang="en-US" sz="15800" b="1" dirty="0">
              <a:latin typeface=".VnAvant" panose="020B72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5451990" y="1165023"/>
            <a:ext cx="6040824" cy="44086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5741987" y="1452206"/>
            <a:ext cx="5460829" cy="38342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9394" y="1113133"/>
            <a:ext cx="3986013" cy="513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900" b="1" dirty="0" smtClean="0">
                <a:latin typeface=".VnAvant" panose="020B7200000000000000" pitchFamily="34" charset="0"/>
              </a:rPr>
              <a:t>Q</a:t>
            </a:r>
            <a:endParaRPr lang="en-US" sz="329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20880" r="8641" b="20240"/>
          <a:stretch/>
        </p:blipFill>
        <p:spPr>
          <a:xfrm>
            <a:off x="237744" y="822960"/>
            <a:ext cx="5596128" cy="5596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-7590"/>
            <a:ext cx="5676900" cy="64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https://www.youtube.com/watch?v=mviaz0v3SCw</a:t>
            </a:r>
          </a:p>
        </p:txBody>
      </p:sp>
      <p:pic>
        <p:nvPicPr>
          <p:cNvPr id="3" name="mviaz0v3SC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5173" y="365125"/>
            <a:ext cx="11187325" cy="62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5400000">
            <a:off x="3010998" y="-1509462"/>
            <a:ext cx="6472032" cy="1026289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400000">
            <a:off x="3238645" y="-1064823"/>
            <a:ext cx="6019202" cy="92046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2799" y="-803009"/>
            <a:ext cx="26151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solidFill>
                  <a:schemeClr val="accent6"/>
                </a:solidFill>
                <a:latin typeface=".VnAvant" panose="020B7200000000000000" pitchFamily="34" charset="0"/>
              </a:rPr>
              <a:t>p</a:t>
            </a:r>
            <a:endParaRPr lang="vi-VN" sz="450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4396" y="-803009"/>
            <a:ext cx="504305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 smtClean="0">
                <a:solidFill>
                  <a:schemeClr val="accent6"/>
                </a:solidFill>
                <a:latin typeface=".VnAvant" panose="020B7200000000000000" pitchFamily="34" charset="0"/>
              </a:rPr>
              <a:t>q</a:t>
            </a:r>
            <a:endParaRPr lang="vi-VN" sz="45000" b="1" dirty="0">
              <a:solidFill>
                <a:schemeClr val="accent6"/>
              </a:solidFill>
            </a:endParaRPr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2"/>
          <a:srcRect l="52351" t="45839" r="44840" b="23595"/>
          <a:stretch/>
        </p:blipFill>
        <p:spPr>
          <a:xfrm flipH="1">
            <a:off x="2620710" y="1322811"/>
            <a:ext cx="783531" cy="4598345"/>
          </a:xfrm>
          <a:prstGeom prst="rect">
            <a:avLst/>
          </a:prstGeom>
        </p:spPr>
      </p:pic>
      <p:pic>
        <p:nvPicPr>
          <p:cNvPr id="16" name="Content Placeholder 5"/>
          <p:cNvPicPr>
            <a:picLocks noChangeAspect="1"/>
          </p:cNvPicPr>
          <p:nvPr/>
        </p:nvPicPr>
        <p:blipFill rotWithShape="1">
          <a:blip r:embed="rId2"/>
          <a:srcRect l="52351" t="45839" r="44840" b="23595"/>
          <a:stretch/>
        </p:blipFill>
        <p:spPr>
          <a:xfrm flipH="1">
            <a:off x="9185752" y="1515375"/>
            <a:ext cx="783531" cy="4598345"/>
          </a:xfrm>
          <a:prstGeom prst="rect">
            <a:avLst/>
          </a:prstGeom>
        </p:spPr>
      </p:pic>
      <p:pic>
        <p:nvPicPr>
          <p:cNvPr id="17" name="Content Placeholder 9"/>
          <p:cNvPicPr>
            <a:picLocks noChangeAspect="1"/>
          </p:cNvPicPr>
          <p:nvPr/>
        </p:nvPicPr>
        <p:blipFill rotWithShape="1">
          <a:blip r:embed="rId3"/>
          <a:srcRect l="54464" t="43503" r="29994" b="17588"/>
          <a:stretch/>
        </p:blipFill>
        <p:spPr>
          <a:xfrm rot="10800000">
            <a:off x="6564409" y="1403175"/>
            <a:ext cx="2657258" cy="3740182"/>
          </a:xfrm>
          <a:prstGeom prst="rect">
            <a:avLst/>
          </a:prstGeom>
        </p:spPr>
      </p:pic>
      <p:pic>
        <p:nvPicPr>
          <p:cNvPr id="18" name="Content Placeholder 9"/>
          <p:cNvPicPr>
            <a:picLocks noChangeAspect="1"/>
          </p:cNvPicPr>
          <p:nvPr/>
        </p:nvPicPr>
        <p:blipFill rotWithShape="1">
          <a:blip r:embed="rId3"/>
          <a:srcRect l="54464" t="43503" r="29994" b="17588"/>
          <a:stretch/>
        </p:blipFill>
        <p:spPr>
          <a:xfrm>
            <a:off x="3376799" y="1322811"/>
            <a:ext cx="2657258" cy="37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2262" r="21607" b="164"/>
          <a:stretch/>
        </p:blipFill>
        <p:spPr>
          <a:xfrm>
            <a:off x="4021537" y="2578262"/>
            <a:ext cx="4025286" cy="430288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315" t="41742" r="30713" b="38441"/>
          <a:stretch/>
        </p:blipFill>
        <p:spPr>
          <a:xfrm>
            <a:off x="0" y="391885"/>
            <a:ext cx="2764101" cy="3021223"/>
          </a:xfrm>
          <a:prstGeom prst="ellipse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541542" y="2559861"/>
            <a:ext cx="2300978" cy="1916047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899292" y="1279929"/>
            <a:ext cx="985277" cy="11336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vi-VN" sz="54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4315" t="41742" r="30713" b="38441"/>
          <a:stretch/>
        </p:blipFill>
        <p:spPr>
          <a:xfrm>
            <a:off x="4878674" y="18401"/>
            <a:ext cx="2342003" cy="2559861"/>
          </a:xfrm>
          <a:prstGeom prst="ellipse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541542" y="781656"/>
            <a:ext cx="985277" cy="11336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vi-VN" sz="54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4315" t="41742" r="30713" b="38441"/>
          <a:stretch/>
        </p:blipFill>
        <p:spPr>
          <a:xfrm>
            <a:off x="9566828" y="0"/>
            <a:ext cx="2581407" cy="2821535"/>
          </a:xfrm>
          <a:prstGeom prst="ellipse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334995" y="781656"/>
            <a:ext cx="985277" cy="11336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66131" y="5518483"/>
            <a:ext cx="1150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p</a:t>
            </a:r>
            <a:endParaRPr lang="vi-VN" sz="6600" b="1" dirty="0"/>
          </a:p>
        </p:txBody>
      </p:sp>
      <p:pic>
        <p:nvPicPr>
          <p:cNvPr id="26" name="Picture 4" descr="Free Tick And Cross, Download Free Clip Art, Free Clip Art on ...">
            <a:hlinkClick r:id="" action="ppaction://noaction">
              <a:snd r:embed="rId4" name="X-answer-sound-effect.wav"/>
            </a:hlinkClick>
            <a:extLst>
              <a:ext uri="{FF2B5EF4-FFF2-40B4-BE49-F238E27FC236}">
                <a16:creationId xmlns:a16="http://schemas.microsoft.com/office/drawing/2014/main" id="{B037A63E-E37E-4F91-956F-11B309FB9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594" y="6193178"/>
            <a:ext cx="497213" cy="4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ree Tick Cliparts, Download Free Clip Art, Free Clip Art on ...">
            <a:hlinkClick r:id="" action="ppaction://noaction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7C7ECA4B-EF86-4996-A4A7-3EEC1251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272" y="5841759"/>
            <a:ext cx="550247" cy="8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Hình ảnh 13">
            <a:hlinkClick r:id="" action="ppaction://noaction">
              <a:snd r:embed="rId8" name="đúng rồi (online-audio-converter.com) (1).wav"/>
            </a:hlinkClick>
            <a:extLst>
              <a:ext uri="{FF2B5EF4-FFF2-40B4-BE49-F238E27FC236}">
                <a16:creationId xmlns:a16="http://schemas.microsoft.com/office/drawing/2014/main" id="{D9D83965-F9EE-4550-9860-68E59A2C5D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401" y="5881341"/>
            <a:ext cx="960491" cy="8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3912 L 0.05104 0.27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1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1273 L 0.05144 0.297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2262" r="21607" b="164"/>
          <a:stretch/>
        </p:blipFill>
        <p:spPr>
          <a:xfrm>
            <a:off x="4021537" y="2578262"/>
            <a:ext cx="4025286" cy="430288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315" t="41742" r="30713" b="38441"/>
          <a:stretch/>
        </p:blipFill>
        <p:spPr>
          <a:xfrm>
            <a:off x="422098" y="391885"/>
            <a:ext cx="2342003" cy="2559861"/>
          </a:xfrm>
          <a:prstGeom prst="ellipse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541542" y="2559861"/>
            <a:ext cx="2300978" cy="1916047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1100460" y="1104972"/>
            <a:ext cx="985277" cy="11336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vi-VN" sz="54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4315" t="41742" r="30713" b="38441"/>
          <a:stretch/>
        </p:blipFill>
        <p:spPr>
          <a:xfrm>
            <a:off x="4878674" y="18401"/>
            <a:ext cx="2342003" cy="2559861"/>
          </a:xfrm>
          <a:prstGeom prst="ellipse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541542" y="781656"/>
            <a:ext cx="985277" cy="11336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vi-VN" sz="54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4315" t="41742" r="30713" b="38441"/>
          <a:stretch/>
        </p:blipFill>
        <p:spPr>
          <a:xfrm>
            <a:off x="9806232" y="0"/>
            <a:ext cx="2342003" cy="2559861"/>
          </a:xfrm>
          <a:prstGeom prst="ellipse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484594" y="713087"/>
            <a:ext cx="985277" cy="11336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66131" y="5518483"/>
            <a:ext cx="1150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q</a:t>
            </a:r>
            <a:endParaRPr lang="vi-VN" sz="6600" b="1" dirty="0"/>
          </a:p>
        </p:txBody>
      </p:sp>
      <p:pic>
        <p:nvPicPr>
          <p:cNvPr id="26" name="Picture 4" descr="Free Tick And Cross, Download Free Clip Art, Free Clip Art on ...">
            <a:hlinkClick r:id="" action="ppaction://noaction">
              <a:snd r:embed="rId4" name="X-answer-sound-effect.wav"/>
            </a:hlinkClick>
            <a:extLst>
              <a:ext uri="{FF2B5EF4-FFF2-40B4-BE49-F238E27FC236}">
                <a16:creationId xmlns:a16="http://schemas.microsoft.com/office/drawing/2014/main" id="{B037A63E-E37E-4F91-956F-11B309FB9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594" y="6193178"/>
            <a:ext cx="497213" cy="4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ree Tick Cliparts, Download Free Clip Art, Free Clip Art on ...">
            <a:hlinkClick r:id="" action="ppaction://noaction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7C7ECA4B-EF86-4996-A4A7-3EEC1251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272" y="5841759"/>
            <a:ext cx="550247" cy="8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Hình ảnh 13">
            <a:hlinkClick r:id="" action="ppaction://noaction">
              <a:snd r:embed="rId8" name="đúng rồi (online-audio-converter.com) (1).wav"/>
            </a:hlinkClick>
            <a:extLst>
              <a:ext uri="{FF2B5EF4-FFF2-40B4-BE49-F238E27FC236}">
                <a16:creationId xmlns:a16="http://schemas.microsoft.com/office/drawing/2014/main" id="{D9D83965-F9EE-4550-9860-68E59A2C5D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401" y="5881341"/>
            <a:ext cx="960491" cy="8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3912 L 0.05104 0.27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1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1273 L 0.05144 0.297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en-US" sz="28000">
              <a:solidFill>
                <a:schemeClr val="accent2"/>
              </a:solidFill>
              <a:latin typeface=".VnAvant" panose="020B7200000000000000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*</a:t>
            </a:r>
            <a:r>
              <a:rPr lang="en-US" alt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alt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alt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2:  </a:t>
            </a:r>
            <a:r>
              <a:rPr lang="en-US" alt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ZÝc</a:t>
            </a:r>
            <a:r>
              <a:rPr lang="en-US" alt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z¾c </a:t>
            </a:r>
            <a:r>
              <a:rPr lang="en-US" alt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cïng</a:t>
            </a:r>
            <a:r>
              <a:rPr lang="en-US" alt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bÐ</a:t>
            </a:r>
            <a:r>
              <a:rPr lang="en-US" alt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yªu</a:t>
            </a:r>
            <a:r>
              <a:rPr lang="en-US" alt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</a:p>
          <a:p>
            <a:pPr algn="ctr"/>
            <a:endParaRPr lang="en-US" altLang="en-US" sz="2800" dirty="0">
              <a:latin typeface=".VnAvant" panose="020B7200000000000000" pitchFamily="34" charset="0"/>
            </a:endParaRPr>
          </a:p>
          <a:p>
            <a:endParaRPr lang="en-US" altLang="en-US" sz="2000" dirty="0">
              <a:latin typeface=".VnAvant" panose="020B7200000000000000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33252" y="1142999"/>
            <a:ext cx="9234748" cy="5715001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9092392" y="11049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 flipV="1">
            <a:off x="1524001" y="1371600"/>
            <a:ext cx="9325495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850968" y="5417403"/>
            <a:ext cx="7003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448800" y="5424488"/>
            <a:ext cx="685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39" name="Hình ảnh 13">
            <a:hlinkClick r:id="" action="ppaction://noaction">
              <a:snd r:embed="rId4" name="đúng rồi (online-audio-converter.com) (1).wav"/>
            </a:hlinkClick>
            <a:extLst>
              <a:ext uri="{FF2B5EF4-FFF2-40B4-BE49-F238E27FC236}">
                <a16:creationId xmlns:a16="http://schemas.microsoft.com/office/drawing/2014/main" id="{D9D83965-F9EE-4550-9860-68E59A2C5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42" y="2621718"/>
            <a:ext cx="1065058" cy="925588"/>
          </a:xfrm>
          <a:prstGeom prst="rect">
            <a:avLst/>
          </a:prstGeom>
        </p:spPr>
      </p:pic>
      <p:pic>
        <p:nvPicPr>
          <p:cNvPr id="140" name="Hình ảnh 14">
            <a:hlinkClick r:id="" action="ppaction://noaction">
              <a:snd r:embed="rId6" name="sai rồi (online-audio-converter.com) (1).wav"/>
            </a:hlinkClick>
            <a:extLst>
              <a:ext uri="{FF2B5EF4-FFF2-40B4-BE49-F238E27FC236}">
                <a16:creationId xmlns:a16="http://schemas.microsoft.com/office/drawing/2014/main" id="{4A701D43-FDF2-4994-9EB2-62E2A43DC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5066" y="2733502"/>
            <a:ext cx="695498" cy="6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2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023 C -0.03593 -0.00047 -0.07644 -0.0007 -0.11667 -0.00185 C -0.12058 -0.00209 -0.12917 -0.00394 -0.12917 -0.00371 C -0.12566 0.01088 -0.12605 0.02754 -0.13047 0.0419 C -0.15092 0.0419 -0.17149 0.0419 -0.19193 0.0419 C -0.19545 0.04722 -0.19636 0.05301 -0.19909 0.05949 C -0.19909 0.05995 -0.20014 0.07569 -0.20183 0.07893 C -0.20378 0.08287 -0.20886 0.08981 -0.20886 0.09004 C -0.2099 0.10393 -0.21211 0.14028 -0.22566 0.14028 C -0.22292 0.14097 -0.2198 0.14074 -0.21719 0.14236 C -0.21264 0.14514 -0.21237 0.15926 -0.21159 0.16435 C -0.20704 0.19537 -0.20743 0.18472 -0.20743 0.22801 C -0.21589 0.23125 -0.22735 0.23426 -0.23555 0.2412 C -0.24467 0.24884 -0.24506 0.25092 -0.25521 0.2544 C -0.25925 0.25856 -0.26407 0.2618 -0.26771 0.26736 C -0.27045 0.27153 -0.27474 0.27963 -0.27878 0.28264 C -0.28737 0.28842 -0.29349 0.28958 -0.30274 0.2912 C -0.3073 0.29375 -0.30691 0.2912 -0.30691 0.2956 C -0.29766 0.29791 -0.29766 0.29768 -0.29297 0.30879 C -0.29037 0.32384 -0.29115 0.33935 -0.28894 0.35486 C -0.28959 0.36852 -0.29389 0.39537 -0.28321 0.40069 C -0.27995 0.40555 -0.27956 0.40995 -0.27748 0.4162 C -0.30639 0.4169 -0.33542 0.41713 -0.36433 0.41828 C -0.37149 0.41852 -0.37904 0.41991 -0.38542 0.425 C -0.3918 0.43009 -0.39519 0.4368 -0.40092 0.44259 C -0.39909 0.46551 -0.39792 0.47453 -0.39792 0.4993 C -0.38998 0.5368 -0.39375 0.5787 -0.39662 0.61736 C -0.39662 0.62639 -0.43191 0.85648 -0.38542 0.8081 C -0.38139 0.79838 -0.3754 0.79514 -0.36993 0.78819 C -0.36875 0.78634 -0.36615 0.78611 -0.36576 0.78379 C -0.36472 0.77754 -0.36576 0.7706 -0.36576 0.76412 " pathEditMode="relative" rAng="0" ptsTypes="AAAAAAAAAAAAAAAAAAAAAAAAAAAAAA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4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C 0.04896 0.01621 0.11081 0.00417 0.16341 0.00417 C 0.16771 0.0095 0.17253 0.0176 0.17774 0.02107 C 0.19076 0.02963 0.21133 0.02871 0.22383 0.02963 C 0.22748 0.03125 0.23138 0.03149 0.2349 0.0338 C 0.23711 0.03542 0.23894 0.0382 0.24115 0.04005 C 0.24961 0.04653 0.24362 0.03912 0.24753 0.04445 C 0.24466 0.05625 0.24011 0.06505 0.23646 0.07593 C 0.23503 0.0801 0.23334 0.08866 0.23334 0.08889 C 0.23282 0.09422 0.23282 0.1 0.23164 0.10556 C 0.23073 0.10996 0.22227 0.12871 0.22227 0.13311 C 0.22383 0.13033 0.22448 0.12616 0.22696 0.12454 C 0.22826 0.12362 0.23008 0.1257 0.23164 0.12662 C 0.24128 0.13218 0.23529 0.13033 0.24597 0.13727 C 0.25886 0.14584 0.27227 0.15394 0.28555 0.16065 C 0.29545 0.16575 0.30209 0.17616 0.31263 0.17963 C 0.31862 0.18496 0.32292 0.18612 0.33008 0.18797 C 0.33451 0.19399 0.33607 0.19746 0.34115 0.20278 C 0.34571 0.20764 0.34258 0.20718 0.34597 0.20718 C 0.34701 0.21135 0.34961 0.21551 0.34909 0.21991 C 0.34844 0.22477 0.34271 0.23241 0.34271 0.23264 C 0.33854 0.25533 0.34479 0.22755 0.33646 0.247 C 0.33112 0.25973 0.33802 0.25139 0.33334 0.26204 C 0.32761 0.27431 0.31836 0.28496 0.30782 0.28936 C 0.30612 0.29676 0.30742 0.29422 0.30469 0.29792 C 0.30769 0.30047 0.31133 0.30162 0.3142 0.30394 C 0.31615 0.30579 0.31719 0.3088 0.31888 0.31042 C 0.32565 0.31829 0.33425 0.32269 0.34271 0.32547 C 0.34883 0.33056 0.35508 0.33565 0.36185 0.3382 C 0.36667 0.34792 0.3724 0.35973 0.38086 0.36343 C 0.38555 0.37315 0.38867 0.37639 0.39362 0.38473 C 0.39479 0.38681 0.39519 0.38959 0.39675 0.39098 C 0.39948 0.39329 0.40625 0.39514 0.40625 0.39537 C 0.39779 0.39931 0.39284 0.40741 0.38555 0.41436 C 0.378 0.42176 0.375 0.42292 0.36979 0.43125 C 0.3655 0.43843 0.36615 0.44283 0.36029 0.44815 C 0.34935 0.46991 0.33334 0.49237 0.31263 0.49237 C 0.30196 0.5095 0.30378 0.50301 0.30938 0.522 C 0.31237 0.5507 0.31862 0.5838 0.31888 0.61297 C 0.3194 0.65371 0.31888 0.69422 0.31888 0.73519 " pathEditMode="relative" rAng="0" ptsTypes="AAAAAAAAAAAAAAAAAAAAAAAAAAAAAAAAAAAAAAAA">
                                      <p:cBhvr>
                                        <p:cTn id="64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C -0.0112 0.00833 -0.02357 0.01458 -0.03567 0.01736 C -0.05429 0.02685 -0.03658 0.0162 -0.04804 0.02592 C -0.05208 0.02916 -0.05703 0.03009 -0.06158 0.03241 C -0.0655 0.03819 -0.06432 0.03472 -0.06432 0.04352 C -0.06784 0.05208 -0.0664 0.05509 -0.07252 0.05856 C -0.07487 0.06967 -0.08007 0.08032 -0.08606 0.08657 C -0.09088 0.09861 -0.09296 0.11389 -0.09296 0.12801 C -0.08385 0.13148 -0.07709 0.14097 -0.06835 0.14537 C -0.06744 0.14699 -0.06679 0.14907 -0.06562 0.15 C -0.06445 0.15116 -0.06236 0.15023 -0.06158 0.15231 C -0.05481 0.16713 -0.05742 0.20486 -0.05742 0.21551 C -0.0655 0.22153 -0.07213 0.22963 -0.08059 0.23518 C -0.08658 0.24421 -0.07981 0.23518 -0.09166 0.24166 C -0.09739 0.24467 -0.10404 0.25324 -0.11081 0.25671 C -0.11758 0.26736 -0.11185 0.26134 -0.12305 0.26528 C -0.12592 0.26666 -0.13125 0.26991 -0.13125 0.27014 C -0.13581 0.28032 -0.14076 0.28449 -0.14753 0.29143 C -0.15027 0.3118 -0.1487 0.30879 -0.16277 0.30879 C -0.15756 0.31065 -0.15248 0.31041 -0.14753 0.31319 C -0.14623 0.31389 -0.1461 0.31666 -0.14493 0.31759 C -0.14011 0.32153 -0.13464 0.32245 -0.12995 0.32616 C -0.11797 0.33565 -0.13282 0.32616 -0.12162 0.3331 C -0.1125 0.34722 -0.10326 0.36018 -0.09427 0.3743 C -0.09335 0.37592 -0.09153 0.37546 -0.09023 0.37639 C -0.08841 0.37754 -0.08658 0.3794 -0.08476 0.38078 C -0.07487 0.39051 -0.07903 0.38565 -0.07382 0.39398 C -0.07304 0.3956 -0.07226 0.39745 -0.0711 0.39838 C -0.06861 0.40023 -0.06302 0.40254 -0.06302 0.40278 C -0.0733 0.40532 -0.08359 0.41574 -0.09166 0.42662 C -0.09505 0.43125 -0.10404 0.44467 -0.10795 0.44629 C -0.11342 0.44838 -0.11889 0.44768 -0.12435 0.44838 C -0.12527 0.45069 -0.12592 0.45324 -0.12696 0.45509 C -0.12826 0.45694 -0.13021 0.45717 -0.13125 0.45949 C -0.13217 0.46134 -0.13178 0.46389 -0.13269 0.46574 C -0.13451 0.47106 -0.13803 0.47685 -0.14076 0.48102 C -0.14271 0.49028 -0.1474 0.49352 -0.1517 0.50069 C -0.15209 0.50278 -0.153 0.50648 -0.153 0.50671 C -0.1556 0.5081 -0.16055 0.50648 -0.16133 0.51134 C -0.1655 0.53403 -0.16316 0.55324 -0.16133 0.57453 C -0.16068 0.61481 -0.16159 0.65301 -0.15717 0.6919 C -0.15873 0.69953 -0.15977 0.70625 -0.16133 0.71435 C -0.15964 0.78379 -0.17214 0.77291 -0.13946 0.77291 " pathEditMode="relative" rAng="0" ptsTypes="AAAAAAAAAAAAAAAAAAAAAAAAAAAAAAAAAAAAAAAAAA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3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C -0.00117 0.00023 -0.00885 0.00208 -0.01081 0.0037 C -0.01718 0.00995 -0.00924 0.00741 -0.01744 0.01041 C -0.03242 0.01551 -0.04765 0.01713 -0.06276 0.01852 C -0.06731 0.02083 -0.07174 0.02268 -0.07617 0.02477 C -0.08294 0.03171 -0.09101 0.04352 -0.09869 0.04768 C -0.10404 0.05625 -0.10717 0.0581 -0.11485 0.06018 C -0.11615 0.06157 -0.11719 0.06319 -0.11875 0.06435 C -0.12006 0.06528 -0.12188 0.06504 -0.12292 0.06643 C -0.12383 0.06828 -0.12409 0.07291 -0.12409 0.07315 C -0.12071 0.07361 -0.1168 0.07338 -0.11368 0.07477 C -0.1056 0.0787 -0.10157 0.08449 -0.09361 0.0875 C -0.08919 0.09421 -0.08606 0.09907 -0.07994 0.10185 C -0.07838 0.10393 -0.06589 0.11389 -0.06419 0.11643 C -0.05807 0.12477 -0.05377 0.1331 -0.04934 0.14375 C -0.04869 0.14537 -0.04088 0.15092 -0.03997 0.15185 C -0.03489 0.16088 -0.028 0.16643 -0.02005 0.16643 C -0.03268 0.17384 -0.04687 0.17569 -0.06028 0.17916 C -0.07057 0.18171 -0.08072 0.18842 -0.09075 0.19352 C -0.09622 0.19676 -0.10222 0.19491 -0.10808 0.19583 C -0.11875 0.20139 -0.11329 0.1993 -0.12409 0.20208 C -0.13438 0.20717 -0.1448 0.20926 -0.15482 0.21458 C -0.16615 0.2206 -0.15964 0.2206 -0.16537 0.22731 C -0.17266 0.23565 -0.17891 0.23935 -0.18816 0.23935 C -0.17787 0.24537 -0.19102 0.23703 -0.18008 0.24791 C -0.17748 0.25092 -0.17396 0.25185 -0.17084 0.25416 C -0.16316 0.26713 -0.15508 0.28194 -0.14415 0.28773 C -0.13737 0.30023 -0.13868 0.29884 -0.12813 0.30416 C -0.11941 0.31296 -0.11029 0.31805 -0.09999 0.32083 C -0.0927 0.32477 -0.08789 0.33125 -0.07994 0.33125 C -0.09531 0.33194 -0.11029 0.33194 -0.12553 0.33356 C -0.13985 0.33449 -0.15222 0.3493 -0.16537 0.35625 C -0.17071 0.36458 -0.16537 0.35787 -0.17487 0.3625 C -0.18425 0.36736 -0.19193 0.37963 -0.20157 0.38333 C -0.20665 0.38912 -0.21277 0.39352 -0.21875 0.39606 C -0.2211 0.39838 -0.22292 0.40231 -0.22553 0.40416 C -0.22787 0.40648 -0.2336 0.40833 -0.2336 0.40856 C -0.24102 0.41643 -0.24714 0.41713 -0.25612 0.41898 C -0.26055 0.42361 -0.25847 0.42315 -0.26133 0.42315 C -0.25573 0.42778 -0.24675 0.43634 -0.23998 0.43958 C -0.23711 0.45903 -0.24154 0.43935 -0.2349 0.45231 C -0.22917 0.46342 -0.23646 0.47986 -0.22553 0.48565 C -0.21993 0.49421 -0.22396 0.50602 -0.22006 0.51666 C -0.21719 0.52477 -0.21172 0.52523 -0.20678 0.52731 C -0.20079 0.52986 -0.19415 0.53287 -0.18816 0.53773 C -0.18724 0.53634 -0.18659 0.53287 -0.18542 0.53379 C -0.18217 0.53518 -0.18516 0.54444 -0.18542 0.54583 C -0.18451 0.5544 -0.18308 0.5625 -0.18282 0.57106 C -0.18204 0.59606 -0.19011 0.62847 -0.1948 0.65254 C -0.19649 0.66111 -0.19987 0.66782 -0.20157 0.67754 C -0.20287 0.68634 -0.20456 0.69236 -0.20678 0.70023 C -0.21016 0.71319 -0.21081 0.72268 -0.21615 0.73379 C -0.21654 0.73842 -0.21641 0.74328 -0.21745 0.74815 C -0.21784 0.75 -0.21967 0.75046 -0.22006 0.75254 C -0.22084 0.75509 -0.22071 0.75787 -0.22123 0.76088 C -0.22448 0.77153 -0.23099 0.77361 -0.2375 0.77361 " pathEditMode="relative" rAng="0" ptsTypes="AAAAAAAAAAAAAAAAAAAAAAAAAAAAAAAAAAAAAAAAAAAAAAAAAAAAAAA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3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0.00417 0.00324 0.00808 0.00833 0.01251 0.01041 C 0.02904 0.01805 0.01511 0.0081 0.02722 0.01458 C 0.03269 0.01736 0.03816 0.02129 0.04323 0.02523 C 0.04805 0.02893 0.05222 0.03379 0.05678 0.03773 C 0.05899 0.03958 0.06368 0.04189 0.06368 0.04213 C 0.06745 0.04953 0.07435 0.05301 0.07956 0.05671 C 0.08581 0.0743 0.10599 0.07129 0.11485 0.07129 C 0.1112 0.07361 0.1073 0.07615 0.10339 0.07777 C 0.09818 0.07986 0.09245 0.08009 0.08751 0.08402 C 0.08243 0.08796 0.078 0.09375 0.07266 0.09676 C 0.06941 0.10092 0.06628 0.10254 0.06251 0.10509 C 0.05704 0.11481 0.05144 0.1199 0.04545 0.12801 C 0.03816 0.1375 0.0461 0.13264 0.03751 0.13634 C 0.03139 0.14375 0.02839 0.14305 0.02045 0.14467 C 0.01107 0.15023 0.02279 0.14328 0.01368 0.14907 C 0.01251 0.14977 0.01016 0.15115 0.01016 0.15139 C 0.02188 0.15463 0.0336 0.15671 0.04545 0.15949 C 0.04805 0.16111 0.05092 0.1618 0.05339 0.16389 C 0.05469 0.16481 0.0556 0.16689 0.05678 0.16805 C 0.05821 0.16967 0.05977 0.17083 0.06146 0.17199 C 0.06368 0.17361 0.06823 0.17615 0.06823 0.17639 C 0.07201 0.18102 0.07566 0.18102 0.07956 0.18472 C 0.08842 0.19282 0.078 0.18588 0.08646 0.19097 C 0.09245 0.20254 0.10066 0.20671 0.10808 0.21412 C 0.11524 0.22152 0.12266 0.2287 0.12956 0.2375 C 0.1306 0.23865 0.1474 0.24977 0.15001 0.25208 C 0.15495 0.25602 0.1586 0.26412 0.16381 0.26689 C 0.16602 0.26805 0.17839 0.27083 0.17969 0.27106 C 0.18907 0.27662 0.18425 0.275 0.19454 0.275 C 0.18386 0.27893 0.17357 0.28171 0.16264 0.28356 C 0.15404 0.28889 0.1448 0.29189 0.13646 0.29838 C 0.13217 0.30162 0.12826 0.30578 0.12396 0.30856 C 0.11589 0.31435 0.12279 0.30671 0.11368 0.31481 C 0.103 0.32477 0.11237 0.31852 0.10456 0.32314 C 0.10001 0.33194 0.10495 0.32384 0.09766 0.32963 C 0.09649 0.33055 0.09558 0.33264 0.09441 0.33379 C 0.09336 0.33472 0.09206 0.33518 0.09102 0.33588 C 0.08321 0.3456 0.07709 0.35949 0.06941 0.36967 C 0.06862 0.37176 0.06823 0.37407 0.06706 0.37569 C 0.06615 0.37708 0.06485 0.37685 0.06368 0.37777 C 0.0599 0.38125 0.05847 0.38588 0.05456 0.38842 C 0.05105 0.39467 0.04883 0.40115 0.04545 0.4074 C 0.04948 0.41875 0.04558 0.41041 0.05456 0.41782 C 0.06107 0.42314 0.06758 0.42847 0.07383 0.43472 C 0.07709 0.43796 0.08021 0.44143 0.08308 0.44514 C 0.08451 0.44722 0.08581 0.44977 0.08751 0.45139 C 0.09115 0.45509 0.09584 0.45625 0.09896 0.46203 C 0.10339 0.47037 0.10599 0.47847 0.11146 0.48495 C 0.1155 0.49676 0.11146 0.48703 0.11941 0.49768 C 0.13086 0.5125 0.13425 0.52245 0.14896 0.52685 C 0.15261 0.52916 0.15118 0.52893 0.15339 0.52893 C 0.15482 0.55578 0.15756 0.58194 0.15925 0.60902 C 0.15886 0.65208 0.17305 0.73865 0.15118 0.78125 C 0.13386 0.7787 0.13529 0.78865 0.13529 0.7706 " pathEditMode="relative" rAng="0" ptsTypes="AAAAAAAAAAAAAAAAAAAAAAAAAAAAAAAAAAAAAAAAAAAAAAAAAAAAAA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3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EA9CD27-4DE3-4FE6-B91D-9441A2C10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00"/>
            <a:ext cx="12053455" cy="675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8429" y="3823855"/>
            <a:ext cx="9177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b="1" dirty="0" smtClean="0">
                <a:solidFill>
                  <a:srgbClr val="FF0000"/>
                </a:solidFill>
              </a:rPr>
              <a:t>CÔ VÀ TRẺ CÙNG NHAU HÁT BÀI HÁT CHỮ CÁI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2982509" y="-2001606"/>
            <a:ext cx="6697875" cy="10701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5400000">
            <a:off x="3167147" y="-1770609"/>
            <a:ext cx="6334302" cy="102080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8882" y="5038103"/>
            <a:ext cx="7905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Hoa</a:t>
            </a:r>
            <a:r>
              <a:rPr lang="en-US" sz="80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phong</a:t>
            </a:r>
            <a:r>
              <a:rPr lang="en-US" sz="80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lan</a:t>
            </a:r>
            <a:r>
              <a:rPr lang="en-US" sz="80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endParaRPr lang="en-US" sz="8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4256" y="5038104"/>
            <a:ext cx="1997190" cy="134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96" y="486626"/>
            <a:ext cx="8115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3276219" y="-1638520"/>
            <a:ext cx="6004599" cy="1005357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3418151" y="-1110632"/>
            <a:ext cx="5720734" cy="89978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9931" y="-768670"/>
            <a:ext cx="442762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p</a:t>
            </a:r>
            <a:endParaRPr lang="vi-VN" sz="45000" b="1" dirty="0">
              <a:solidFill>
                <a:srgbClr val="00B050"/>
              </a:solidFill>
            </a:endParaRPr>
          </a:p>
        </p:txBody>
      </p:sp>
      <p:pic>
        <p:nvPicPr>
          <p:cNvPr id="12" name="Content Placeholder 9"/>
          <p:cNvPicPr>
            <a:picLocks noChangeAspect="1"/>
          </p:cNvPicPr>
          <p:nvPr/>
        </p:nvPicPr>
        <p:blipFill rotWithShape="1">
          <a:blip r:embed="rId2"/>
          <a:srcRect l="54464" t="43503" r="29994" b="17588"/>
          <a:stretch/>
        </p:blipFill>
        <p:spPr>
          <a:xfrm>
            <a:off x="5512784" y="1316736"/>
            <a:ext cx="2661240" cy="3745787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3"/>
          <a:srcRect l="52351" t="45839" r="44840" b="23595"/>
          <a:stretch/>
        </p:blipFill>
        <p:spPr>
          <a:xfrm flipH="1">
            <a:off x="4799222" y="1316736"/>
            <a:ext cx="783531" cy="45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457306" y="1180394"/>
            <a:ext cx="6004599" cy="44157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5400000">
            <a:off x="804365" y="1574405"/>
            <a:ext cx="5272211" cy="36824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6823" y="779513"/>
            <a:ext cx="407065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00" b="1" dirty="0" smtClean="0">
                <a:latin typeface=".VnAvant" panose="020B7200000000000000" pitchFamily="34" charset="0"/>
              </a:rPr>
              <a:t>­</a:t>
            </a:r>
            <a:r>
              <a:rPr lang="en-US" sz="27400" b="1" dirty="0">
                <a:latin typeface=".VnAvant" panose="020B7200000000000000" pitchFamily="34" charset="0"/>
              </a:rPr>
              <a:t>p</a:t>
            </a:r>
            <a:r>
              <a:rPr lang="en-US" sz="15800" b="1" dirty="0" smtClean="0">
                <a:latin typeface=".VnAvant" panose="020B7200000000000000" pitchFamily="34" charset="0"/>
              </a:rPr>
              <a:t> </a:t>
            </a:r>
            <a:endParaRPr lang="en-US" sz="15800" b="1" dirty="0">
              <a:latin typeface=".VnAvant" panose="020B72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5451990" y="1165023"/>
            <a:ext cx="6040824" cy="44086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5400000">
            <a:off x="5741987" y="1452206"/>
            <a:ext cx="5460829" cy="38342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5282" y="920119"/>
            <a:ext cx="3986013" cy="513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900" b="1" dirty="0" smtClean="0">
                <a:latin typeface=".VnAvant" panose="020B7200000000000000" pitchFamily="34" charset="0"/>
              </a:rPr>
              <a:t>­P</a:t>
            </a:r>
            <a:endParaRPr lang="en-US" sz="329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8554" y="1394395"/>
            <a:ext cx="40706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00" b="1" dirty="0" smtClean="0">
                <a:latin typeface=".VnAvant" panose="020B7200000000000000" pitchFamily="34" charset="0"/>
              </a:rPr>
              <a:t>­</a:t>
            </a:r>
            <a:endParaRPr lang="en-US" sz="15800" b="1" dirty="0"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t="20157" r="8687" b="23034"/>
          <a:stretch/>
        </p:blipFill>
        <p:spPr>
          <a:xfrm>
            <a:off x="252331" y="918930"/>
            <a:ext cx="5226880" cy="5097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4" t="11138" r="14800" b="11038"/>
          <a:stretch/>
        </p:blipFill>
        <p:spPr>
          <a:xfrm>
            <a:off x="5983746" y="1077816"/>
            <a:ext cx="5629134" cy="47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tgnPE8Lg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895" y="46266"/>
            <a:ext cx="11849640" cy="66641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77423" y="6341124"/>
            <a:ext cx="519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https://www.youtube.com/watch?v=rEtgnPE8LgY</a:t>
            </a:r>
          </a:p>
        </p:txBody>
      </p:sp>
    </p:spTree>
    <p:extLst>
      <p:ext uri="{BB962C8B-B14F-4D97-AF65-F5344CB8AC3E}">
        <p14:creationId xmlns:p14="http://schemas.microsoft.com/office/powerpoint/2010/main" val="32135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6" y="-141316"/>
            <a:ext cx="10144280" cy="69993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96512" y="2463891"/>
            <a:ext cx="4974336" cy="214468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g×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chØ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në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vÒ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®ªm.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Muèn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ph¶i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îi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tr¨ng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lªn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ngang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Çu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Lµ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g×? 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endParaRPr lang="en-US" sz="2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2982509" y="-2001606"/>
            <a:ext cx="6697875" cy="10701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5400000">
            <a:off x="3167147" y="-1770609"/>
            <a:ext cx="6334302" cy="102080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306" y="5145174"/>
            <a:ext cx="7905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Hoa</a:t>
            </a:r>
            <a:r>
              <a:rPr lang="en-US" sz="8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quúnh</a:t>
            </a:r>
            <a:endParaRPr lang="en-US" sz="8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0634" y="5153512"/>
            <a:ext cx="2031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96" y="373813"/>
            <a:ext cx="6384048" cy="47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127</Words>
  <Application>Microsoft Office PowerPoint</Application>
  <PresentationFormat>Widescreen</PresentationFormat>
  <Paragraphs>46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https://www.youtube.com/watch?v=mviaz0v3SCw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Ngoc Mai Anh</dc:creator>
  <cp:lastModifiedBy>Techsi.vn</cp:lastModifiedBy>
  <cp:revision>63</cp:revision>
  <dcterms:created xsi:type="dcterms:W3CDTF">2017-08-04T08:51:36Z</dcterms:created>
  <dcterms:modified xsi:type="dcterms:W3CDTF">2025-05-13T04:51:36Z</dcterms:modified>
</cp:coreProperties>
</file>