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66" r:id="rId4"/>
    <p:sldId id="267" r:id="rId5"/>
    <p:sldId id="26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D312B-0286-42F0-B07B-A6D5AF00C4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A739A6-9A03-4147-91F7-C47B89F430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4F11AB-6994-401A-860B-363E2A462524}"/>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5" name="Footer Placeholder 4">
            <a:extLst>
              <a:ext uri="{FF2B5EF4-FFF2-40B4-BE49-F238E27FC236}">
                <a16:creationId xmlns:a16="http://schemas.microsoft.com/office/drawing/2014/main" id="{162F6C15-5B3F-49E3-AF76-92F861D65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CBDE0C-F884-47E6-A592-20CD71766D8E}"/>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428828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7137C-8614-431B-96B9-969C6A974C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7BA5D7-C62A-463B-8AEF-1B68A27FB1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D59006-2847-4086-B246-E3D0A997FA8A}"/>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5" name="Footer Placeholder 4">
            <a:extLst>
              <a:ext uri="{FF2B5EF4-FFF2-40B4-BE49-F238E27FC236}">
                <a16:creationId xmlns:a16="http://schemas.microsoft.com/office/drawing/2014/main" id="{D6C996DA-2311-499E-9F25-F59D6087B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792015-CEEA-44F8-B4D4-0A93CEFFF96F}"/>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3207631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00E8A3-78D9-4E7C-ACB7-0D367523D6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3A8CF0-664D-42F2-B014-F1E3E784F4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A7E033-FBEE-4288-A6AF-118C7F283328}"/>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5" name="Footer Placeholder 4">
            <a:extLst>
              <a:ext uri="{FF2B5EF4-FFF2-40B4-BE49-F238E27FC236}">
                <a16:creationId xmlns:a16="http://schemas.microsoft.com/office/drawing/2014/main" id="{AD83D8C1-4521-47FC-81D3-FBDCC7FA52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139A95-A319-4AEC-A9C9-5525CECB23BA}"/>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3329660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2EAE8-08EF-4200-ACDE-28A348AE9C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CCB3D5-18AB-4057-9755-A07CC53AD2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8B6CC-6F14-45A3-960C-BF4DC3EEBC60}"/>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5" name="Footer Placeholder 4">
            <a:extLst>
              <a:ext uri="{FF2B5EF4-FFF2-40B4-BE49-F238E27FC236}">
                <a16:creationId xmlns:a16="http://schemas.microsoft.com/office/drawing/2014/main" id="{220088D2-DFC5-4A3F-B7F2-1FB65CEC1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1A0FD6-B8D8-4DD2-A36E-F323350C3A57}"/>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3008576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1A9F2-F8F9-48FD-8AA6-2D0F9193BE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338427-A33D-44F5-8A43-BF3A24730A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780294-5EDE-4D8A-B399-C1C269EA36FD}"/>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5" name="Footer Placeholder 4">
            <a:extLst>
              <a:ext uri="{FF2B5EF4-FFF2-40B4-BE49-F238E27FC236}">
                <a16:creationId xmlns:a16="http://schemas.microsoft.com/office/drawing/2014/main" id="{4989BFAA-E011-42A6-89C6-7811E3E91A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B16520-C19C-4882-B0D4-25690D507878}"/>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1463096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EA9C0-C761-4626-B909-9233E4B425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319352-B1D2-46D6-BE9D-B06C3B18A8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592D8DD-3F68-41EB-92D8-9E793DC9E8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E60A94D-6830-4D0E-B37F-88E492FA5EE7}"/>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6" name="Footer Placeholder 5">
            <a:extLst>
              <a:ext uri="{FF2B5EF4-FFF2-40B4-BE49-F238E27FC236}">
                <a16:creationId xmlns:a16="http://schemas.microsoft.com/office/drawing/2014/main" id="{1378FD9E-5CAF-4DC9-AC41-2DD31DB178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31252D-2215-45B1-A7AB-41E61698A768}"/>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204339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53FD8-89D8-494C-9D09-F456D27DB8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0DE9D3-429F-40DE-A711-753B87401A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D9B009-A171-485C-A727-67C4D2A9F2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260500-7E35-4A54-A398-6510026213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0B1862-C437-4977-B185-CAEDDC3693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666F8D-C838-4516-9D75-2BCD06A6CC53}"/>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8" name="Footer Placeholder 7">
            <a:extLst>
              <a:ext uri="{FF2B5EF4-FFF2-40B4-BE49-F238E27FC236}">
                <a16:creationId xmlns:a16="http://schemas.microsoft.com/office/drawing/2014/main" id="{8D95EDC0-DCA9-4083-81D1-21348E15AE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2F79F9-D219-4FFB-87AC-FCA26E3FDEAE}"/>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2190400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D31E9-CF4F-4869-9230-9B4BE7E6AF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4C750F-0552-4BE5-A7CB-2DF5BE702EEF}"/>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4" name="Footer Placeholder 3">
            <a:extLst>
              <a:ext uri="{FF2B5EF4-FFF2-40B4-BE49-F238E27FC236}">
                <a16:creationId xmlns:a16="http://schemas.microsoft.com/office/drawing/2014/main" id="{5427E26F-1F56-4656-85FB-8BC1315A0E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D980B7-FE69-45C8-8425-CC1AD1F4C7D2}"/>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3918620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150740-992C-49D7-B7CA-AC0407B91DB8}"/>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3" name="Footer Placeholder 2">
            <a:extLst>
              <a:ext uri="{FF2B5EF4-FFF2-40B4-BE49-F238E27FC236}">
                <a16:creationId xmlns:a16="http://schemas.microsoft.com/office/drawing/2014/main" id="{58C7223C-4C07-4A45-8F9A-B9233068F5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F5C850-5419-4136-AFDA-9A8DAA532596}"/>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2240589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38102-32F8-4B80-A56C-8860958BCA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99BFBB-F699-4DE4-8600-4C748D5ACD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E8724E-A769-4E79-8C2F-F7CD50AD43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BA07A2-A78F-436F-9406-EC0E6DB6E1A4}"/>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6" name="Footer Placeholder 5">
            <a:extLst>
              <a:ext uri="{FF2B5EF4-FFF2-40B4-BE49-F238E27FC236}">
                <a16:creationId xmlns:a16="http://schemas.microsoft.com/office/drawing/2014/main" id="{32C95CFF-E29C-4E7B-8C85-B0D5301E69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458888-6E8B-419E-B3C9-CA59730CA701}"/>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2292590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DA8E6-8EF1-4C93-A44C-1C3B138736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CE2FA72-2BE0-4E75-892A-8E97CD3E05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7D88A7-05AC-4AC8-85D6-6241B4B451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8A5BB7-4974-4D48-AAA7-3B6C15C1A76A}"/>
              </a:ext>
            </a:extLst>
          </p:cNvPr>
          <p:cNvSpPr>
            <a:spLocks noGrp="1"/>
          </p:cNvSpPr>
          <p:nvPr>
            <p:ph type="dt" sz="half" idx="10"/>
          </p:nvPr>
        </p:nvSpPr>
        <p:spPr/>
        <p:txBody>
          <a:bodyPr/>
          <a:lstStyle/>
          <a:p>
            <a:fld id="{C3838E38-5D36-4D38-B2DF-C61C42B881CE}" type="datetimeFigureOut">
              <a:rPr lang="en-US" smtClean="0"/>
              <a:t>5/13/2025</a:t>
            </a:fld>
            <a:endParaRPr lang="en-US"/>
          </a:p>
        </p:txBody>
      </p:sp>
      <p:sp>
        <p:nvSpPr>
          <p:cNvPr id="6" name="Footer Placeholder 5">
            <a:extLst>
              <a:ext uri="{FF2B5EF4-FFF2-40B4-BE49-F238E27FC236}">
                <a16:creationId xmlns:a16="http://schemas.microsoft.com/office/drawing/2014/main" id="{D4B4F87B-5E92-4E53-ACE6-BD0D40FFD6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4AC735-2ED2-4658-9E00-7934370279D2}"/>
              </a:ext>
            </a:extLst>
          </p:cNvPr>
          <p:cNvSpPr>
            <a:spLocks noGrp="1"/>
          </p:cNvSpPr>
          <p:nvPr>
            <p:ph type="sldNum" sz="quarter" idx="12"/>
          </p:nvPr>
        </p:nvSpPr>
        <p:spPr/>
        <p:txBody>
          <a:bodyPr/>
          <a:lstStyle/>
          <a:p>
            <a:fld id="{505B72DB-D4E9-4580-B5DF-F0C654DDCBEB}" type="slidenum">
              <a:rPr lang="en-US" smtClean="0"/>
              <a:t>‹#›</a:t>
            </a:fld>
            <a:endParaRPr lang="en-US"/>
          </a:p>
        </p:txBody>
      </p:sp>
    </p:spTree>
    <p:extLst>
      <p:ext uri="{BB962C8B-B14F-4D97-AF65-F5344CB8AC3E}">
        <p14:creationId xmlns:p14="http://schemas.microsoft.com/office/powerpoint/2010/main" val="916031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35F9B7-1A99-4873-90EE-CB5F099A45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D0E3BB-A86B-4005-99A7-3CE0D978C1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5D757F-4184-427A-BFC7-7D43E9E5A9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838E38-5D36-4D38-B2DF-C61C42B881CE}" type="datetimeFigureOut">
              <a:rPr lang="en-US" smtClean="0"/>
              <a:t>5/13/2025</a:t>
            </a:fld>
            <a:endParaRPr lang="en-US"/>
          </a:p>
        </p:txBody>
      </p:sp>
      <p:sp>
        <p:nvSpPr>
          <p:cNvPr id="5" name="Footer Placeholder 4">
            <a:extLst>
              <a:ext uri="{FF2B5EF4-FFF2-40B4-BE49-F238E27FC236}">
                <a16:creationId xmlns:a16="http://schemas.microsoft.com/office/drawing/2014/main" id="{43E4EDC6-EEE3-41D1-98D4-40E29D2356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FF2DA13-62D5-4BF7-902D-E67922F6DA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5B72DB-D4E9-4580-B5DF-F0C654DDCBEB}" type="slidenum">
              <a:rPr lang="en-US" smtClean="0"/>
              <a:t>‹#›</a:t>
            </a:fld>
            <a:endParaRPr lang="en-US"/>
          </a:p>
        </p:txBody>
      </p:sp>
    </p:spTree>
    <p:extLst>
      <p:ext uri="{BB962C8B-B14F-4D97-AF65-F5344CB8AC3E}">
        <p14:creationId xmlns:p14="http://schemas.microsoft.com/office/powerpoint/2010/main" val="1521123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4" y="0"/>
            <a:ext cx="12186586" cy="6858000"/>
          </a:xfrm>
          <a:prstGeom prst="rect">
            <a:avLst/>
          </a:prstGeom>
        </p:spPr>
      </p:pic>
      <p:sp>
        <p:nvSpPr>
          <p:cNvPr id="6" name="TextBox 5"/>
          <p:cNvSpPr txBox="1"/>
          <p:nvPr/>
        </p:nvSpPr>
        <p:spPr>
          <a:xfrm>
            <a:off x="2785402" y="476098"/>
            <a:ext cx="7165145" cy="923330"/>
          </a:xfrm>
          <a:prstGeom prst="rect">
            <a:avLst/>
          </a:prstGeom>
          <a:noFill/>
        </p:spPr>
        <p:txBody>
          <a:bodyPr wrap="square" rtlCol="0">
            <a:spAutoFit/>
          </a:bodyPr>
          <a:lstStyle/>
          <a:p>
            <a:pPr algn="ctr"/>
            <a:r>
              <a:rPr lang="en-US" b="1" dirty="0" err="1" smtClean="0">
                <a:latin typeface="Times New Roman" panose="02020603050405020304" pitchFamily="18" charset="0"/>
                <a:cs typeface="Times New Roman" panose="02020603050405020304" pitchFamily="18" charset="0"/>
              </a:rPr>
              <a:t>PHÒNG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GIÁO</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DỤC</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VÀ</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ĐÀO</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TẠO</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QUẬN</a:t>
            </a:r>
            <a:r>
              <a:rPr lang="en-US" b="1" dirty="0" smtClean="0">
                <a:latin typeface="Times New Roman" panose="02020603050405020304" pitchFamily="18" charset="0"/>
                <a:cs typeface="Times New Roman" panose="02020603050405020304" pitchFamily="18" charset="0"/>
              </a:rPr>
              <a:t> LONG </a:t>
            </a:r>
            <a:r>
              <a:rPr lang="en-US" b="1" dirty="0" err="1" smtClean="0">
                <a:latin typeface="Times New Roman" panose="02020603050405020304" pitchFamily="18" charset="0"/>
                <a:cs typeface="Times New Roman" panose="02020603050405020304" pitchFamily="18" charset="0"/>
              </a:rPr>
              <a:t>BIÊN</a:t>
            </a:r>
            <a:endParaRPr lang="en-US" b="1" dirty="0" smtClean="0">
              <a:latin typeface="Times New Roman" panose="02020603050405020304" pitchFamily="18" charset="0"/>
              <a:cs typeface="Times New Roman" panose="02020603050405020304" pitchFamily="18" charset="0"/>
            </a:endParaRPr>
          </a:p>
          <a:p>
            <a:pPr algn="ctr"/>
            <a:r>
              <a:rPr lang="en-US" b="1" dirty="0" err="1" smtClean="0">
                <a:latin typeface="Times New Roman" panose="02020603050405020304" pitchFamily="18" charset="0"/>
                <a:cs typeface="Times New Roman" panose="02020603050405020304" pitchFamily="18" charset="0"/>
              </a:rPr>
              <a:t>TRƯỜNG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MẦM</a:t>
            </a:r>
            <a:r>
              <a:rPr lang="en-US" b="1" dirty="0" smtClean="0">
                <a:latin typeface="Times New Roman" panose="02020603050405020304" pitchFamily="18" charset="0"/>
                <a:cs typeface="Times New Roman" panose="02020603050405020304" pitchFamily="18" charset="0"/>
              </a:rPr>
              <a:t> NON </a:t>
            </a:r>
            <a:r>
              <a:rPr lang="en-US" b="1" dirty="0" err="1" smtClean="0">
                <a:latin typeface="Times New Roman" panose="02020603050405020304" pitchFamily="18" charset="0"/>
                <a:cs typeface="Times New Roman" panose="02020603050405020304" pitchFamily="18" charset="0"/>
              </a:rPr>
              <a:t>NGUYỆT</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QUẾ</a:t>
            </a:r>
            <a:endParaRPr lang="en-US" b="1" dirty="0" smtClean="0">
              <a:latin typeface="Times New Roman" panose="02020603050405020304" pitchFamily="18" charset="0"/>
              <a:cs typeface="Times New Roman" panose="02020603050405020304" pitchFamily="18" charset="0"/>
            </a:endParaRPr>
          </a:p>
          <a:p>
            <a:pPr algn="ctr"/>
            <a:endParaRPr lang="en-US" b="1"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2672" y="756344"/>
            <a:ext cx="1791735" cy="1791735"/>
          </a:xfrm>
          <a:prstGeom prst="rect">
            <a:avLst/>
          </a:prstGeom>
        </p:spPr>
      </p:pic>
      <p:sp>
        <p:nvSpPr>
          <p:cNvPr id="8" name="TextBox 7"/>
          <p:cNvSpPr txBox="1"/>
          <p:nvPr/>
        </p:nvSpPr>
        <p:spPr>
          <a:xfrm>
            <a:off x="2922648" y="2362201"/>
            <a:ext cx="6571785" cy="770824"/>
          </a:xfrm>
          <a:prstGeom prst="rect">
            <a:avLst/>
          </a:prstGeom>
          <a:noFill/>
        </p:spPr>
        <p:txBody>
          <a:bodyPr wrap="none" rtlCol="0">
            <a:prstTxWarp prst="textDeflateBottom">
              <a:avLst>
                <a:gd name="adj" fmla="val 66989"/>
              </a:avLst>
            </a:prstTxWarp>
            <a:spAutoFit/>
          </a:bodyPr>
          <a:lstStyle/>
          <a:p>
            <a:r>
              <a:rPr lang="en-US" sz="5400" b="1" dirty="0" err="1" smtClean="0">
                <a:solidFill>
                  <a:srgbClr val="FF0000"/>
                </a:solidFill>
                <a:latin typeface="VNAvant" pitchFamily="34" charset="0"/>
              </a:rPr>
              <a:t>KHOA</a:t>
            </a:r>
            <a:r>
              <a:rPr lang="en-US" sz="5400" b="1" dirty="0" smtClean="0">
                <a:solidFill>
                  <a:srgbClr val="FF0000"/>
                </a:solidFill>
                <a:latin typeface="VNAvant" pitchFamily="34" charset="0"/>
              </a:rPr>
              <a:t> </a:t>
            </a:r>
            <a:r>
              <a:rPr lang="en-US" sz="5400" b="1" dirty="0" err="1" smtClean="0">
                <a:solidFill>
                  <a:srgbClr val="FF0000"/>
                </a:solidFill>
                <a:latin typeface="VNAvant" pitchFamily="34" charset="0"/>
              </a:rPr>
              <a:t>HỌC</a:t>
            </a:r>
            <a:endParaRPr lang="en-US" sz="5400" b="1" dirty="0">
              <a:solidFill>
                <a:srgbClr val="FF0000"/>
              </a:solidFill>
              <a:latin typeface="VNAvant" pitchFamily="34" charset="0"/>
            </a:endParaRPr>
          </a:p>
        </p:txBody>
      </p:sp>
      <p:sp>
        <p:nvSpPr>
          <p:cNvPr id="9" name="TextBox 8"/>
          <p:cNvSpPr txBox="1"/>
          <p:nvPr/>
        </p:nvSpPr>
        <p:spPr>
          <a:xfrm>
            <a:off x="240490" y="3602038"/>
            <a:ext cx="10733649" cy="3877985"/>
          </a:xfrm>
          <a:prstGeom prst="rect">
            <a:avLst/>
          </a:prstGeom>
          <a:noFill/>
        </p:spPr>
        <p:txBody>
          <a:bodyPr wrap="square" rtlCol="0">
            <a:spAutoFit/>
          </a:bodyPr>
          <a:lstStyle/>
          <a:p>
            <a:pPr lvl="3" algn="ctr"/>
            <a:endParaRPr lang="en-US" sz="3200" b="1" dirty="0" smtClean="0">
              <a:latin typeface="Times New Roman" panose="02020603050405020304" pitchFamily="18" charset="0"/>
              <a:cs typeface="Times New Roman" panose="02020603050405020304" pitchFamily="18" charset="0"/>
            </a:endParaRPr>
          </a:p>
          <a:p>
            <a:pPr lvl="3" algn="ctr"/>
            <a:r>
              <a:rPr lang="en-US" sz="3200" b="1" dirty="0" err="1" smtClean="0">
                <a:latin typeface="Times New Roman" panose="02020603050405020304" pitchFamily="18" charset="0"/>
                <a:cs typeface="Times New Roman" panose="02020603050405020304" pitchFamily="18" charset="0"/>
              </a:rPr>
              <a:t>LỚP</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MGL</a:t>
            </a:r>
            <a:r>
              <a:rPr lang="en-US" sz="3200" b="1" dirty="0" smtClean="0">
                <a:latin typeface="Times New Roman" panose="02020603050405020304" pitchFamily="18" charset="0"/>
                <a:cs typeface="Times New Roman" panose="02020603050405020304" pitchFamily="18" charset="0"/>
              </a:rPr>
              <a:t> – Panda 1 </a:t>
            </a:r>
          </a:p>
          <a:p>
            <a:pPr lvl="3" algn="ctr"/>
            <a:endParaRPr lang="en-US" sz="3200" b="1" dirty="0">
              <a:latin typeface="Times New Roman" panose="02020603050405020304" pitchFamily="18" charset="0"/>
              <a:cs typeface="Times New Roman" panose="02020603050405020304" pitchFamily="18" charset="0"/>
            </a:endParaRPr>
          </a:p>
          <a:p>
            <a:pPr lvl="3" algn="ctr"/>
            <a:r>
              <a:rPr lang="en-US" sz="2000" b="1" i="1" dirty="0" err="1" smtClean="0">
                <a:latin typeface="Times New Roman" panose="02020603050405020304" pitchFamily="18" charset="0"/>
                <a:cs typeface="Times New Roman" panose="02020603050405020304" pitchFamily="18" charset="0"/>
              </a:rPr>
              <a:t>Giáo</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viên</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Nguyễn</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Thị</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Quỳnh</a:t>
            </a:r>
            <a:r>
              <a:rPr lang="en-US" sz="2000" b="1" i="1" dirty="0" smtClean="0">
                <a:latin typeface="Times New Roman" panose="02020603050405020304" pitchFamily="18" charset="0"/>
                <a:cs typeface="Times New Roman" panose="02020603050405020304" pitchFamily="18" charset="0"/>
              </a:rPr>
              <a:t> </a:t>
            </a:r>
            <a:r>
              <a:rPr lang="en-US" sz="2000" b="1" i="1" dirty="0" err="1" smtClean="0">
                <a:latin typeface="Times New Roman" panose="02020603050405020304" pitchFamily="18" charset="0"/>
                <a:cs typeface="Times New Roman" panose="02020603050405020304" pitchFamily="18" charset="0"/>
              </a:rPr>
              <a:t>Châu</a:t>
            </a:r>
            <a:endParaRPr lang="en-US" sz="2000" b="1" i="1" dirty="0" smtClean="0">
              <a:latin typeface="Times New Roman" panose="02020603050405020304" pitchFamily="18" charset="0"/>
              <a:cs typeface="Times New Roman" panose="02020603050405020304" pitchFamily="18" charset="0"/>
            </a:endParaRPr>
          </a:p>
          <a:p>
            <a:pPr lvl="3" algn="ctr"/>
            <a:endParaRPr lang="en-US" sz="2000" b="1" i="1" dirty="0">
              <a:latin typeface="Times New Roman" panose="02020603050405020304" pitchFamily="18" charset="0"/>
              <a:cs typeface="Times New Roman" panose="02020603050405020304" pitchFamily="18" charset="0"/>
            </a:endParaRPr>
          </a:p>
          <a:p>
            <a:pPr lvl="3" algn="ctr"/>
            <a:endParaRPr lang="en-US" sz="2000" b="1" i="1" dirty="0" smtClean="0">
              <a:latin typeface="Times New Roman" panose="02020603050405020304" pitchFamily="18" charset="0"/>
              <a:cs typeface="Times New Roman" panose="02020603050405020304" pitchFamily="18" charset="0"/>
            </a:endParaRPr>
          </a:p>
          <a:p>
            <a:pPr lvl="3" algn="ctr"/>
            <a:r>
              <a:rPr lang="en-US" sz="2000" b="1" dirty="0" err="1" smtClean="0">
                <a:solidFill>
                  <a:schemeClr val="accent5">
                    <a:lumMod val="75000"/>
                  </a:schemeClr>
                </a:solidFill>
                <a:latin typeface="Times New Roman" panose="02020603050405020304" pitchFamily="18" charset="0"/>
                <a:cs typeface="Times New Roman" panose="02020603050405020304" pitchFamily="18" charset="0"/>
              </a:rPr>
              <a:t>Năm</a:t>
            </a:r>
            <a:r>
              <a:rPr lang="en-US" sz="2000" b="1" dirty="0" smtClean="0">
                <a:solidFill>
                  <a:schemeClr val="accent5">
                    <a:lumMod val="75000"/>
                  </a:schemeClr>
                </a:solidFill>
                <a:latin typeface="Times New Roman" panose="02020603050405020304" pitchFamily="18" charset="0"/>
                <a:cs typeface="Times New Roman" panose="02020603050405020304" pitchFamily="18" charset="0"/>
              </a:rPr>
              <a:t> </a:t>
            </a:r>
            <a:r>
              <a:rPr lang="en-US" sz="2000" b="1" dirty="0" err="1" smtClean="0">
                <a:solidFill>
                  <a:schemeClr val="accent5">
                    <a:lumMod val="75000"/>
                  </a:schemeClr>
                </a:solidFill>
                <a:latin typeface="Times New Roman" panose="02020603050405020304" pitchFamily="18" charset="0"/>
                <a:cs typeface="Times New Roman" panose="02020603050405020304" pitchFamily="18" charset="0"/>
              </a:rPr>
              <a:t>học</a:t>
            </a:r>
            <a:r>
              <a:rPr lang="en-US" sz="2000" b="1" dirty="0" smtClean="0">
                <a:solidFill>
                  <a:schemeClr val="accent5">
                    <a:lumMod val="75000"/>
                  </a:schemeClr>
                </a:solidFill>
                <a:latin typeface="Times New Roman" panose="02020603050405020304" pitchFamily="18" charset="0"/>
                <a:cs typeface="Times New Roman" panose="02020603050405020304" pitchFamily="18" charset="0"/>
              </a:rPr>
              <a:t>: 2024 – 2025</a:t>
            </a:r>
          </a:p>
          <a:p>
            <a:pPr marL="1714500" lvl="3" indent="-342900" algn="ctr">
              <a:buAutoNum type="arabicPeriod"/>
            </a:pPr>
            <a:endParaRPr lang="en-US" sz="3200" dirty="0" smtClean="0">
              <a:latin typeface="Times New Roman" panose="02020603050405020304" pitchFamily="18" charset="0"/>
              <a:cs typeface="Times New Roman" panose="02020603050405020304" pitchFamily="18" charset="0"/>
            </a:endParaRPr>
          </a:p>
          <a:p>
            <a:pPr algn="ctr"/>
            <a:endParaRPr lang="en-US" sz="2000" dirty="0" smtClean="0">
              <a:latin typeface="Times New Roman" panose="02020603050405020304" pitchFamily="18" charset="0"/>
              <a:cs typeface="Times New Roman" panose="02020603050405020304" pitchFamily="18" charset="0"/>
            </a:endParaRPr>
          </a:p>
          <a:p>
            <a:pPr marL="342900" indent="-342900" algn="ctr">
              <a:buAutoNum type="arabicPeriod"/>
            </a:pPr>
            <a:endParaRPr lang="en-US"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240490" y="2740760"/>
            <a:ext cx="10733649" cy="1077218"/>
          </a:xfrm>
          <a:prstGeom prst="rect">
            <a:avLst/>
          </a:prstGeom>
          <a:noFill/>
        </p:spPr>
        <p:txBody>
          <a:bodyPr wrap="square" rtlCol="0">
            <a:spAutoFit/>
          </a:bodyPr>
          <a:lstStyle/>
          <a:p>
            <a:pPr lvl="3" algn="ctr"/>
            <a:endParaRPr lang="en-US" sz="3200" b="1" dirty="0" smtClean="0">
              <a:latin typeface="Times New Roman" panose="02020603050405020304" pitchFamily="18" charset="0"/>
              <a:cs typeface="Times New Roman" panose="02020603050405020304" pitchFamily="18" charset="0"/>
            </a:endParaRPr>
          </a:p>
          <a:p>
            <a:pPr lvl="3" algn="ctr"/>
            <a:r>
              <a:rPr lang="en-US" sz="3200" b="1" dirty="0" err="1" smtClean="0">
                <a:latin typeface="Times New Roman" panose="02020603050405020304" pitchFamily="18" charset="0"/>
                <a:cs typeface="Times New Roman" panose="02020603050405020304" pitchFamily="18" charset="0"/>
              </a:rPr>
              <a:t>THÀNH</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PHẦN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CỦA</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ĐẤT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6760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29E5B3-8DB6-4B91-861A-226BB0423135}"/>
              </a:ext>
            </a:extLst>
          </p:cNvPr>
          <p:cNvSpPr/>
          <p:nvPr/>
        </p:nvSpPr>
        <p:spPr>
          <a:xfrm>
            <a:off x="952500" y="152400"/>
            <a:ext cx="10490817" cy="6350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tx1"/>
                </a:solidFill>
                <a:latin typeface="Times New Roman" panose="02020603050405020304" pitchFamily="18" charset="0"/>
                <a:cs typeface="Times New Roman" panose="02020603050405020304" pitchFamily="18" charset="0"/>
              </a:rPr>
              <a:t>Đất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cát</a:t>
            </a:r>
            <a:endParaRPr lang="en-US" sz="2800" b="1" dirty="0">
              <a:solidFill>
                <a:schemeClr val="tx1"/>
              </a:solidFill>
              <a:latin typeface="Times New Roman" panose="02020603050405020304" pitchFamily="18" charset="0"/>
              <a:cs typeface="Times New Roman" panose="02020603050405020304" pitchFamily="18" charset="0"/>
            </a:endParaRPr>
          </a:p>
        </p:txBody>
      </p:sp>
      <p:pic>
        <p:nvPicPr>
          <p:cNvPr id="2" name="Picture 2" descr="đất cát">
            <a:extLst>
              <a:ext uri="{FF2B5EF4-FFF2-40B4-BE49-F238E27FC236}">
                <a16:creationId xmlns:a16="http://schemas.microsoft.com/office/drawing/2014/main" id="{D3A3F302-960B-46B6-8C0F-6087E52B55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972" y="787449"/>
            <a:ext cx="8737218" cy="58102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2100EC4-F457-46B6-8BFC-F47826FE94EB}"/>
              </a:ext>
            </a:extLst>
          </p:cNvPr>
          <p:cNvSpPr/>
          <p:nvPr/>
        </p:nvSpPr>
        <p:spPr>
          <a:xfrm>
            <a:off x="9019712" y="245911"/>
            <a:ext cx="2629270" cy="5810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anose="02020603050405020304" pitchFamily="18" charset="0"/>
                <a:cs typeface="Times New Roman" panose="02020603050405020304" pitchFamily="18" charset="0"/>
              </a:rPr>
              <a:t>Đất</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cát</a:t>
            </a:r>
            <a:endParaRPr lang="en-US" b="1" dirty="0">
              <a:solidFill>
                <a:schemeClr val="tx1"/>
              </a:solidFill>
              <a:latin typeface="Times New Roman" panose="02020603050405020304" pitchFamily="18" charset="0"/>
              <a:cs typeface="Times New Roman" panose="02020603050405020304" pitchFamily="18" charset="0"/>
            </a:endParaRPr>
          </a:p>
          <a:p>
            <a:pPr marL="285750" indent="-285750">
              <a:buFontTx/>
              <a:buChar char="-"/>
            </a:pPr>
            <a:r>
              <a:rPr lang="vi-VN" sz="1400" b="1" dirty="0">
                <a:solidFill>
                  <a:schemeClr val="tx1"/>
                </a:solidFill>
                <a:latin typeface="Times New Roman" panose="02020603050405020304" pitchFamily="18" charset="0"/>
                <a:cs typeface="Times New Roman" panose="02020603050405020304" pitchFamily="18" charset="0"/>
              </a:rPr>
              <a:t>Ưu điểm</a:t>
            </a:r>
            <a:r>
              <a:rPr lang="vi-VN" sz="1400" dirty="0">
                <a:solidFill>
                  <a:schemeClr val="tx1"/>
                </a:solidFill>
                <a:latin typeface="Times New Roman" panose="02020603050405020304" pitchFamily="18" charset="0"/>
                <a:cs typeface="Times New Roman" panose="02020603050405020304" pitchFamily="18" charset="0"/>
              </a:rPr>
              <a:t>: </a:t>
            </a:r>
            <a:endParaRPr lang="en-US" sz="1400" dirty="0">
              <a:solidFill>
                <a:schemeClr val="tx1"/>
              </a:solidFill>
              <a:latin typeface="Times New Roman" panose="02020603050405020304" pitchFamily="18" charset="0"/>
              <a:cs typeface="Times New Roman" panose="02020603050405020304" pitchFamily="18" charset="0"/>
            </a:endParaRPr>
          </a:p>
          <a:p>
            <a:r>
              <a:rPr lang="en-US" sz="1400" dirty="0">
                <a:solidFill>
                  <a:schemeClr val="tx1"/>
                </a:solidFill>
                <a:latin typeface="Times New Roman" panose="02020603050405020304" pitchFamily="18" charset="0"/>
                <a:cs typeface="Times New Roman" panose="02020603050405020304" pitchFamily="18" charset="0"/>
              </a:rPr>
              <a:t>+ </a:t>
            </a:r>
            <a:r>
              <a:rPr lang="vi-VN" sz="1400" dirty="0">
                <a:solidFill>
                  <a:schemeClr val="tx1"/>
                </a:solidFill>
                <a:latin typeface="Times New Roman" panose="02020603050405020304" pitchFamily="18" charset="0"/>
                <a:cs typeface="Times New Roman" panose="02020603050405020304" pitchFamily="18" charset="0"/>
              </a:rPr>
              <a:t>Thoát nước dễ, thấm nước nhanh</a:t>
            </a:r>
          </a:p>
          <a:p>
            <a:r>
              <a:rPr lang="en-US" sz="1400" dirty="0">
                <a:solidFill>
                  <a:schemeClr val="tx1"/>
                </a:solidFill>
                <a:latin typeface="Times New Roman" panose="02020603050405020304" pitchFamily="18" charset="0"/>
                <a:cs typeface="Times New Roman" panose="02020603050405020304" pitchFamily="18" charset="0"/>
              </a:rPr>
              <a:t>+ </a:t>
            </a:r>
            <a:r>
              <a:rPr lang="vi-VN" sz="1400" dirty="0">
                <a:solidFill>
                  <a:schemeClr val="tx1"/>
                </a:solidFill>
                <a:latin typeface="Times New Roman" panose="02020603050405020304" pitchFamily="18" charset="0"/>
                <a:cs typeface="Times New Roman" panose="02020603050405020304" pitchFamily="18" charset="0"/>
              </a:rPr>
              <a:t>Rất thoáng khí,vi sinh vật háo khí hoạt động mạnh</a:t>
            </a:r>
          </a:p>
          <a:p>
            <a:r>
              <a:rPr lang="en-US" sz="1400" dirty="0">
                <a:solidFill>
                  <a:schemeClr val="tx1"/>
                </a:solidFill>
                <a:latin typeface="Times New Roman" panose="02020603050405020304" pitchFamily="18" charset="0"/>
                <a:cs typeface="Times New Roman" panose="02020603050405020304" pitchFamily="18" charset="0"/>
              </a:rPr>
              <a:t>+ </a:t>
            </a:r>
            <a:r>
              <a:rPr lang="vi-VN" sz="1400" dirty="0">
                <a:solidFill>
                  <a:schemeClr val="tx1"/>
                </a:solidFill>
                <a:latin typeface="Times New Roman" panose="02020603050405020304" pitchFamily="18" charset="0"/>
                <a:cs typeface="Times New Roman" panose="02020603050405020304" pitchFamily="18" charset="0"/>
              </a:rPr>
              <a:t>Dễ cày bừa, ít tốn công</a:t>
            </a:r>
          </a:p>
          <a:p>
            <a:r>
              <a:rPr lang="vi-VN" sz="1400" dirty="0">
                <a:solidFill>
                  <a:schemeClr val="tx1"/>
                </a:solidFill>
                <a:latin typeface="Times New Roman" panose="02020603050405020304" pitchFamily="18" charset="0"/>
                <a:cs typeface="Times New Roman" panose="02020603050405020304" pitchFamily="18" charset="0"/>
              </a:rPr>
              <a:t>- Nhược điểm:</a:t>
            </a:r>
          </a:p>
          <a:p>
            <a:r>
              <a:rPr lang="en-US" sz="1400" dirty="0">
                <a:solidFill>
                  <a:schemeClr val="tx1"/>
                </a:solidFill>
                <a:latin typeface="Times New Roman" panose="02020603050405020304" pitchFamily="18" charset="0"/>
                <a:cs typeface="Times New Roman" panose="02020603050405020304" pitchFamily="18" charset="0"/>
              </a:rPr>
              <a:t>+ </a:t>
            </a:r>
            <a:r>
              <a:rPr lang="vi-VN" sz="1400" dirty="0">
                <a:solidFill>
                  <a:schemeClr val="tx1"/>
                </a:solidFill>
                <a:latin typeface="Times New Roman" panose="02020603050405020304" pitchFamily="18" charset="0"/>
                <a:cs typeface="Times New Roman" panose="02020603050405020304" pitchFamily="18" charset="0"/>
              </a:rPr>
              <a:t>Khi khô thì rời rạc, khi ướt thì đất dính bí chặt</a:t>
            </a:r>
          </a:p>
          <a:p>
            <a:r>
              <a:rPr lang="en-US" sz="1400" dirty="0">
                <a:solidFill>
                  <a:schemeClr val="tx1"/>
                </a:solidFill>
                <a:latin typeface="Times New Roman" panose="02020603050405020304" pitchFamily="18" charset="0"/>
                <a:cs typeface="Times New Roman" panose="02020603050405020304" pitchFamily="18" charset="0"/>
              </a:rPr>
              <a:t>+ </a:t>
            </a:r>
            <a:r>
              <a:rPr lang="vi-VN" sz="1400" dirty="0">
                <a:solidFill>
                  <a:schemeClr val="tx1"/>
                </a:solidFill>
                <a:latin typeface="Times New Roman" panose="02020603050405020304" pitchFamily="18" charset="0"/>
                <a:cs typeface="Times New Roman" panose="02020603050405020304" pitchFamily="18" charset="0"/>
              </a:rPr>
              <a:t>Đất cát chứa ít keo cho nên khả năng giữ nước, giữ phân kém</a:t>
            </a:r>
          </a:p>
          <a:p>
            <a:r>
              <a:rPr lang="en-US" sz="1400" dirty="0">
                <a:solidFill>
                  <a:schemeClr val="tx1"/>
                </a:solidFill>
                <a:latin typeface="Times New Roman" panose="02020603050405020304" pitchFamily="18" charset="0"/>
                <a:cs typeface="Times New Roman" panose="02020603050405020304" pitchFamily="18" charset="0"/>
              </a:rPr>
              <a:t>+ </a:t>
            </a:r>
            <a:r>
              <a:rPr lang="vi-VN" sz="1400" dirty="0">
                <a:solidFill>
                  <a:schemeClr val="tx1"/>
                </a:solidFill>
                <a:latin typeface="Times New Roman" panose="02020603050405020304" pitchFamily="18" charset="0"/>
                <a:cs typeface="Times New Roman" panose="02020603050405020304" pitchFamily="18" charset="0"/>
              </a:rPr>
              <a:t>Vi sinh vật phát triển kém, cỏ mọc nhanh, không có lợi cho cây trồng</a:t>
            </a:r>
          </a:p>
          <a:p>
            <a:r>
              <a:rPr lang="en-US" sz="1400" dirty="0">
                <a:solidFill>
                  <a:schemeClr val="tx1"/>
                </a:solidFill>
                <a:latin typeface="Times New Roman" panose="02020603050405020304" pitchFamily="18" charset="0"/>
                <a:cs typeface="Times New Roman" panose="02020603050405020304" pitchFamily="18" charset="0"/>
              </a:rPr>
              <a:t>+ </a:t>
            </a:r>
            <a:r>
              <a:rPr lang="vi-VN" sz="1400" dirty="0">
                <a:solidFill>
                  <a:schemeClr val="tx1"/>
                </a:solidFill>
                <a:latin typeface="Times New Roman" panose="02020603050405020304" pitchFamily="18" charset="0"/>
                <a:cs typeface="Times New Roman" panose="02020603050405020304" pitchFamily="18" charset="0"/>
              </a:rPr>
              <a:t>Giữ nước và phân bón kém, dễ khô hạn</a:t>
            </a:r>
          </a:p>
          <a:p>
            <a:r>
              <a:rPr lang="en-US" sz="1400" dirty="0">
                <a:solidFill>
                  <a:schemeClr val="tx1"/>
                </a:solidFill>
                <a:latin typeface="Times New Roman" panose="02020603050405020304" pitchFamily="18" charset="0"/>
                <a:cs typeface="Times New Roman" panose="02020603050405020304" pitchFamily="18" charset="0"/>
              </a:rPr>
              <a:t>+ </a:t>
            </a:r>
            <a:r>
              <a:rPr lang="vi-VN" sz="1400" dirty="0">
                <a:solidFill>
                  <a:schemeClr val="tx1"/>
                </a:solidFill>
                <a:latin typeface="Times New Roman" panose="02020603050405020304" pitchFamily="18" charset="0"/>
                <a:cs typeface="Times New Roman" panose="02020603050405020304" pitchFamily="18" charset="0"/>
              </a:rPr>
              <a:t>Chất hữu cơ thường bị phân giải nhanh cho nên đất cát thường nghèo mùn</a:t>
            </a:r>
          </a:p>
          <a:p>
            <a:r>
              <a:rPr lang="vi-VN" sz="1400" dirty="0">
                <a:solidFill>
                  <a:schemeClr val="tx1"/>
                </a:solidFill>
                <a:latin typeface="Times New Roman" panose="02020603050405020304" pitchFamily="18" charset="0"/>
                <a:cs typeface="Times New Roman" panose="02020603050405020304" pitchFamily="18" charset="0"/>
              </a:rPr>
              <a:t>- Các loại cây có thể trồng: cây có củ, cây ăn quả, lúa,...</a:t>
            </a:r>
            <a:endParaRPr lang="en-US"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3288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29E5B3-8DB6-4B91-861A-226BB0423135}"/>
              </a:ext>
            </a:extLst>
          </p:cNvPr>
          <p:cNvSpPr/>
          <p:nvPr/>
        </p:nvSpPr>
        <p:spPr>
          <a:xfrm>
            <a:off x="952500" y="152400"/>
            <a:ext cx="10490817" cy="6350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tx1"/>
                </a:solidFill>
                <a:latin typeface="Times New Roman" panose="02020603050405020304" pitchFamily="18" charset="0"/>
                <a:cs typeface="Times New Roman" panose="02020603050405020304" pitchFamily="18" charset="0"/>
              </a:rPr>
              <a:t>Đất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thịt</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72100EC4-F457-46B6-8BFC-F47826FE94EB}"/>
              </a:ext>
            </a:extLst>
          </p:cNvPr>
          <p:cNvSpPr/>
          <p:nvPr/>
        </p:nvSpPr>
        <p:spPr>
          <a:xfrm>
            <a:off x="8984202" y="787449"/>
            <a:ext cx="2629270" cy="5810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000" b="1" dirty="0" err="1">
                <a:solidFill>
                  <a:schemeClr val="tx1"/>
                </a:solidFill>
                <a:latin typeface="Times New Roman" panose="02020603050405020304" pitchFamily="18" charset="0"/>
                <a:cs typeface="Times New Roman" panose="02020603050405020304" pitchFamily="18" charset="0"/>
              </a:rPr>
              <a:t>Đất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thịt</a:t>
            </a:r>
            <a:endParaRPr lang="en-US" sz="2000" b="1" dirty="0">
              <a:solidFill>
                <a:schemeClr val="tx1"/>
              </a:solidFill>
              <a:latin typeface="Times New Roman" panose="02020603050405020304" pitchFamily="18" charset="0"/>
              <a:cs typeface="Times New Roman" panose="02020603050405020304" pitchFamily="18" charset="0"/>
            </a:endParaRPr>
          </a:p>
          <a:p>
            <a:pPr fontAlgn="t">
              <a:lnSpc>
                <a:spcPct val="150000"/>
              </a:lnSpc>
            </a:pPr>
            <a:r>
              <a:rPr lang="en-US" dirty="0" err="1">
                <a:solidFill>
                  <a:schemeClr val="tx1"/>
                </a:solidFill>
                <a:latin typeface="Times New Roman" panose="02020603050405020304" pitchFamily="18" charset="0"/>
                <a:cs typeface="Times New Roman" panose="02020603050405020304" pitchFamily="18" charset="0"/>
              </a:rPr>
              <a:t>Đất</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thịt</a:t>
            </a:r>
            <a:r>
              <a:rPr lang="en-US" dirty="0">
                <a:solidFill>
                  <a:schemeClr val="tx1"/>
                </a:solidFill>
                <a:latin typeface="Times New Roman" panose="02020603050405020304" pitchFamily="18" charset="0"/>
                <a:cs typeface="Times New Roman" panose="02020603050405020304" pitchFamily="18" charset="0"/>
              </a:rPr>
              <a:t> </a:t>
            </a:r>
            <a:r>
              <a:rPr lang="vi-VN" dirty="0">
                <a:solidFill>
                  <a:schemeClr val="tx1"/>
                </a:solidFill>
                <a:latin typeface="Times New Roman" panose="02020603050405020304" pitchFamily="18" charset="0"/>
                <a:cs typeface="Times New Roman" panose="02020603050405020304" pitchFamily="18" charset="0"/>
              </a:rPr>
              <a:t>chứa lượng bằng nhau thành phần cát, thịt, sét. </a:t>
            </a:r>
            <a:r>
              <a:rPr lang="vi-VN" b="1" dirty="0">
                <a:solidFill>
                  <a:schemeClr val="tx1"/>
                </a:solidFill>
                <a:latin typeface="Times New Roman" panose="02020603050405020304" pitchFamily="18" charset="0"/>
                <a:cs typeface="Times New Roman" panose="02020603050405020304" pitchFamily="18" charset="0"/>
              </a:rPr>
              <a:t>Đất thịt</a:t>
            </a:r>
            <a:r>
              <a:rPr lang="vi-VN" dirty="0">
                <a:solidFill>
                  <a:schemeClr val="tx1"/>
                </a:solidFill>
                <a:latin typeface="Times New Roman" panose="02020603050405020304" pitchFamily="18" charset="0"/>
                <a:cs typeface="Times New Roman" panose="02020603050405020304" pitchFamily="18" charset="0"/>
              </a:rPr>
              <a:t> mềm khi sờ và dễ vỡ vụn. Khi sờ có cảm giác hơi sạn, mịn và hơi nhờn, dính khi ẩm. Khi nắn thành khối không bị vỡ. </a:t>
            </a:r>
          </a:p>
          <a:p>
            <a:pPr>
              <a:lnSpc>
                <a:spcPct val="150000"/>
              </a:lnSpc>
            </a:pPr>
            <a:r>
              <a:rPr lang="vi-VN" sz="1400" dirty="0">
                <a:solidFill>
                  <a:schemeClr val="tx1"/>
                </a:solidFill>
              </a:rPr>
              <a:t/>
            </a:r>
            <a:br>
              <a:rPr lang="vi-VN" sz="1400" dirty="0">
                <a:solidFill>
                  <a:schemeClr val="tx1"/>
                </a:solidFill>
              </a:rPr>
            </a:br>
            <a:endParaRPr lang="en-US" sz="1400" dirty="0">
              <a:solidFill>
                <a:schemeClr val="tx1"/>
              </a:solidFill>
              <a:latin typeface="Times New Roman" panose="02020603050405020304" pitchFamily="18" charset="0"/>
              <a:cs typeface="Times New Roman" panose="02020603050405020304" pitchFamily="18" charset="0"/>
            </a:endParaRPr>
          </a:p>
        </p:txBody>
      </p:sp>
      <p:pic>
        <p:nvPicPr>
          <p:cNvPr id="2050" name="Picture 2" descr="Đất thịt">
            <a:extLst>
              <a:ext uri="{FF2B5EF4-FFF2-40B4-BE49-F238E27FC236}">
                <a16:creationId xmlns:a16="http://schemas.microsoft.com/office/drawing/2014/main" id="{41C923B3-0969-4A4F-88E8-20D26DCE8F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031" y="895350"/>
            <a:ext cx="8759171" cy="5810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9070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29E5B3-8DB6-4B91-861A-226BB0423135}"/>
              </a:ext>
            </a:extLst>
          </p:cNvPr>
          <p:cNvSpPr/>
          <p:nvPr/>
        </p:nvSpPr>
        <p:spPr>
          <a:xfrm>
            <a:off x="952500" y="152400"/>
            <a:ext cx="10490817" cy="6350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tx1"/>
                </a:solidFill>
                <a:latin typeface="Times New Roman" panose="02020603050405020304" pitchFamily="18" charset="0"/>
                <a:cs typeface="Times New Roman" panose="02020603050405020304" pitchFamily="18" charset="0"/>
              </a:rPr>
              <a:t>Đất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sét</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72100EC4-F457-46B6-8BFC-F47826FE94EB}"/>
              </a:ext>
            </a:extLst>
          </p:cNvPr>
          <p:cNvSpPr/>
          <p:nvPr/>
        </p:nvSpPr>
        <p:spPr>
          <a:xfrm>
            <a:off x="7883371" y="152400"/>
            <a:ext cx="3987553" cy="6553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1400" dirty="0">
                <a:solidFill>
                  <a:schemeClr val="tx1"/>
                </a:solidFill>
                <a:latin typeface="Times New Roman" panose="02020603050405020304" pitchFamily="18" charset="0"/>
                <a:cs typeface="Times New Roman" panose="02020603050405020304" pitchFamily="18" charset="0"/>
              </a:rPr>
              <a:t>Cực kỳ dính và dẻo khi ướt, tạo thành những cục đất rất cứng khi khô.</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 Ưu điểm:</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Ổn định nhiệt độ hơn cát</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Đất sét chứa nhiều keo nên dinh dưỡng hấp thu lớn, giữ nước, giữ phân tốt. Do ít bị rửa trôi nên đất sét nói chung giàu chất dinh dưỡng hơn đất cát. Tuy nhiên cần lưu ý</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là nhiều khi đất sét giữ quá chặt thức ăn nên cây trồng khó hút được</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Chất hữu cơ phân giải chậm nên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tí</a:t>
            </a:r>
            <a:r>
              <a:rPr lang="vi-VN" sz="1400" dirty="0">
                <a:solidFill>
                  <a:schemeClr val="tx1"/>
                </a:solidFill>
                <a:latin typeface="Times New Roman" panose="02020603050405020304" pitchFamily="18" charset="0"/>
                <a:cs typeface="Times New Roman" panose="02020603050405020304" pitchFamily="18" charset="0"/>
              </a:rPr>
              <a:t>ch lũy nhiều hơn đất cát</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 Nhược điểm:</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Hạt nhỏ nên rất khó thấm nước, cây trồng dễ bị úng</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Kém thoáng khí</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Đất sét cứng chặt, nên làm đất rất tốn công</a:t>
            </a:r>
          </a:p>
          <a:p>
            <a:pPr fontAlgn="t">
              <a:lnSpc>
                <a:spcPct val="150000"/>
              </a:lnSpc>
            </a:pPr>
            <a:r>
              <a:rPr lang="vi-VN" sz="1400" dirty="0">
                <a:solidFill>
                  <a:schemeClr val="tx1"/>
                </a:solidFill>
                <a:latin typeface="Times New Roman" panose="02020603050405020304" pitchFamily="18" charset="0"/>
                <a:cs typeface="Times New Roman" panose="02020603050405020304" pitchFamily="18" charset="0"/>
              </a:rPr>
              <a:t>Khi bị hạn thì sẽ nứt nẻ làm đứt rễ cây trong đất</a:t>
            </a:r>
            <a:br>
              <a:rPr lang="vi-VN" sz="1400" dirty="0">
                <a:solidFill>
                  <a:schemeClr val="tx1"/>
                </a:solidFill>
                <a:latin typeface="Times New Roman" panose="02020603050405020304" pitchFamily="18" charset="0"/>
                <a:cs typeface="Times New Roman" panose="02020603050405020304" pitchFamily="18" charset="0"/>
              </a:rPr>
            </a:br>
            <a:endParaRPr lang="en-US" sz="1400" dirty="0">
              <a:solidFill>
                <a:schemeClr val="tx1"/>
              </a:solidFill>
              <a:latin typeface="Times New Roman" panose="02020603050405020304" pitchFamily="18" charset="0"/>
              <a:cs typeface="Times New Roman" panose="02020603050405020304" pitchFamily="18" charset="0"/>
            </a:endParaRPr>
          </a:p>
        </p:txBody>
      </p:sp>
      <p:pic>
        <p:nvPicPr>
          <p:cNvPr id="3074" name="Picture 2" descr="Đất sét">
            <a:extLst>
              <a:ext uri="{FF2B5EF4-FFF2-40B4-BE49-F238E27FC236}">
                <a16:creationId xmlns:a16="http://schemas.microsoft.com/office/drawing/2014/main" id="{CBD2DFA0-6402-4E62-836F-BFE790E411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064" y="1225692"/>
            <a:ext cx="7511462" cy="42251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8027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4" y="0"/>
            <a:ext cx="12186586" cy="685800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0132" y="170485"/>
            <a:ext cx="1791735" cy="1791735"/>
          </a:xfrm>
          <a:prstGeom prst="rect">
            <a:avLst/>
          </a:prstGeom>
        </p:spPr>
      </p:pic>
      <p:sp>
        <p:nvSpPr>
          <p:cNvPr id="14" name="TextBox 13">
            <a:extLst>
              <a:ext uri="{FF2B5EF4-FFF2-40B4-BE49-F238E27FC236}">
                <a16:creationId xmlns:a16="http://schemas.microsoft.com/office/drawing/2014/main" id="{546A3330-754C-4B86-8C64-02D92509D961}"/>
              </a:ext>
            </a:extLst>
          </p:cNvPr>
          <p:cNvSpPr txBox="1"/>
          <p:nvPr/>
        </p:nvSpPr>
        <p:spPr>
          <a:xfrm>
            <a:off x="1026160" y="3033108"/>
            <a:ext cx="10759440" cy="584775"/>
          </a:xfrm>
          <a:prstGeom prst="rect">
            <a:avLst/>
          </a:prstGeom>
          <a:noFill/>
        </p:spPr>
        <p:txBody>
          <a:bodyPr wrap="square" rtlCol="0">
            <a:spAutoFit/>
          </a:bodyPr>
          <a:lstStyle/>
          <a:p>
            <a:r>
              <a:rPr lang="vi-VN" sz="3200" b="1" dirty="0">
                <a:latin typeface="Times New Roman" panose="02020603050405020304" pitchFamily="18" charset="0"/>
                <a:cs typeface="Times New Roman" panose="02020603050405020304" pitchFamily="18" charset="0"/>
              </a:rPr>
              <a:t>Con quan sát thấy điều gì khi đổ nước vào từng mẫu đất?</a:t>
            </a:r>
            <a:endParaRPr lang="en-US" sz="3200" b="1"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75ADC3CA-7947-484A-A96F-03D4D9B0B0D5}"/>
              </a:ext>
            </a:extLst>
          </p:cNvPr>
          <p:cNvSpPr txBox="1"/>
          <p:nvPr/>
        </p:nvSpPr>
        <p:spPr>
          <a:xfrm>
            <a:off x="1026160" y="3973439"/>
            <a:ext cx="10759440"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Theo con, </a:t>
            </a:r>
            <a:r>
              <a:rPr lang="en-US" sz="3200" b="1" dirty="0" err="1">
                <a:latin typeface="Times New Roman" panose="02020603050405020304" pitchFamily="18" charset="0"/>
                <a:cs typeface="Times New Roman" panose="02020603050405020304" pitchFamily="18" charset="0"/>
              </a:rPr>
              <a:t>loại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đất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nào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tốt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nhất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trồng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trọt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sao</a:t>
            </a:r>
            <a:r>
              <a:rPr lang="en-US" sz="3200" b="1" dirty="0">
                <a:latin typeface="Times New Roman" panose="02020603050405020304" pitchFamily="18" charset="0"/>
                <a:cs typeface="Times New Roman" panose="02020603050405020304" pitchFamily="18" charset="0"/>
              </a:rPr>
              <a:t>?</a:t>
            </a:r>
          </a:p>
        </p:txBody>
      </p:sp>
      <p:sp>
        <p:nvSpPr>
          <p:cNvPr id="15" name="TextBox 14">
            <a:extLst>
              <a:ext uri="{FF2B5EF4-FFF2-40B4-BE49-F238E27FC236}">
                <a16:creationId xmlns:a16="http://schemas.microsoft.com/office/drawing/2014/main" id="{1E23EF83-D7D4-40DD-BC25-38D6FC29C688}"/>
              </a:ext>
            </a:extLst>
          </p:cNvPr>
          <p:cNvSpPr txBox="1"/>
          <p:nvPr/>
        </p:nvSpPr>
        <p:spPr>
          <a:xfrm>
            <a:off x="0" y="1962220"/>
            <a:ext cx="12192000" cy="707886"/>
          </a:xfrm>
          <a:prstGeom prst="rect">
            <a:avLst/>
          </a:prstGeom>
          <a:noFill/>
        </p:spPr>
        <p:txBody>
          <a:bodyPr wrap="square" rtlCol="0">
            <a:spAutoFit/>
          </a:bodyPr>
          <a:lstStyle/>
          <a:p>
            <a:pPr algn="ctr"/>
            <a:r>
              <a:rPr lang="en-US" sz="4000" b="1" dirty="0" err="1">
                <a:latin typeface="Times New Roman" panose="02020603050405020304" pitchFamily="18" charset="0"/>
                <a:cs typeface="Times New Roman" panose="02020603050405020304" pitchFamily="18" charset="0"/>
              </a:rPr>
              <a:t>Thảo</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luận</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3087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798</TotalTime>
  <Words>365</Words>
  <Application>Microsoft Office PowerPoint</Application>
  <PresentationFormat>Widescreen</PresentationFormat>
  <Paragraphs>45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VNAvant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QUYNH CHAU</dc:creator>
  <cp:lastModifiedBy>Techsi.vn</cp:lastModifiedBy>
  <cp:revision>13</cp:revision>
  <dcterms:created xsi:type="dcterms:W3CDTF">2021-03-07T12:20:27Z</dcterms:created>
  <dcterms:modified xsi:type="dcterms:W3CDTF">2025-05-13T03:19:03Z</dcterms:modified>
</cp:coreProperties>
</file>