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FBEDF-589D-42E2-A0AE-ED4C5564BDF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26090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FBEDF-589D-42E2-A0AE-ED4C5564BDF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374908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FBEDF-589D-42E2-A0AE-ED4C5564BDF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24825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FBEDF-589D-42E2-A0AE-ED4C5564BDF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272318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FBEDF-589D-42E2-A0AE-ED4C5564BDF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28107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FBEDF-589D-42E2-A0AE-ED4C5564BDF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71038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FBEDF-589D-42E2-A0AE-ED4C5564BDF5}"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93522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FBEDF-589D-42E2-A0AE-ED4C5564BDF5}"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293904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FBEDF-589D-42E2-A0AE-ED4C5564BDF5}"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133447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DFBEDF-589D-42E2-A0AE-ED4C5564BDF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167318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DFBEDF-589D-42E2-A0AE-ED4C5564BDF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018F3-1536-4481-85DD-1D569922FE18}" type="slidenum">
              <a:rPr lang="en-US" smtClean="0"/>
              <a:t>‹#›</a:t>
            </a:fld>
            <a:endParaRPr lang="en-US"/>
          </a:p>
        </p:txBody>
      </p:sp>
    </p:spTree>
    <p:extLst>
      <p:ext uri="{BB962C8B-B14F-4D97-AF65-F5344CB8AC3E}">
        <p14:creationId xmlns:p14="http://schemas.microsoft.com/office/powerpoint/2010/main" val="1189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FBEDF-589D-42E2-A0AE-ED4C5564BDF5}"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018F3-1536-4481-85DD-1D569922FE18}" type="slidenum">
              <a:rPr lang="en-US" smtClean="0"/>
              <a:t>‹#›</a:t>
            </a:fld>
            <a:endParaRPr lang="en-US"/>
          </a:p>
        </p:txBody>
      </p:sp>
    </p:spTree>
    <p:extLst>
      <p:ext uri="{BB962C8B-B14F-4D97-AF65-F5344CB8AC3E}">
        <p14:creationId xmlns:p14="http://schemas.microsoft.com/office/powerpoint/2010/main" val="2825689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H9k4CwBE1gI?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6" name="TextBox 5"/>
          <p:cNvSpPr txBox="1"/>
          <p:nvPr/>
        </p:nvSpPr>
        <p:spPr>
          <a:xfrm>
            <a:off x="2785402" y="476098"/>
            <a:ext cx="7165145" cy="923330"/>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PHÒNG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QUẬN</a:t>
            </a:r>
            <a:r>
              <a:rPr lang="en-US" b="1" dirty="0" smtClean="0">
                <a:latin typeface="Times New Roman" panose="02020603050405020304" pitchFamily="18" charset="0"/>
                <a:cs typeface="Times New Roman" panose="02020603050405020304" pitchFamily="18" charset="0"/>
              </a:rPr>
              <a:t> LONG </a:t>
            </a:r>
            <a:r>
              <a:rPr lang="en-US" b="1" dirty="0" err="1" smtClean="0">
                <a:latin typeface="Times New Roman" panose="02020603050405020304" pitchFamily="18" charset="0"/>
                <a:cs typeface="Times New Roman" panose="02020603050405020304" pitchFamily="18" charset="0"/>
              </a:rPr>
              <a:t>BIÊN</a:t>
            </a:r>
            <a:endParaRPr lang="en-US" b="1" dirty="0" smtClean="0">
              <a:latin typeface="Times New Roman" panose="02020603050405020304" pitchFamily="18" charset="0"/>
              <a:cs typeface="Times New Roman" panose="02020603050405020304" pitchFamily="18" charset="0"/>
            </a:endParaRPr>
          </a:p>
          <a:p>
            <a:pPr algn="ctr"/>
            <a:r>
              <a:rPr lang="en-US" b="1" dirty="0" err="1" smtClean="0">
                <a:latin typeface="Times New Roman" panose="02020603050405020304" pitchFamily="18" charset="0"/>
                <a:cs typeface="Times New Roman" panose="02020603050405020304" pitchFamily="18" charset="0"/>
              </a:rPr>
              <a:t>TRƯỜNG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MẦM</a:t>
            </a:r>
            <a:r>
              <a:rPr lang="en-US" b="1" dirty="0" smtClean="0">
                <a:latin typeface="Times New Roman" panose="02020603050405020304" pitchFamily="18" charset="0"/>
                <a:cs typeface="Times New Roman" panose="02020603050405020304" pitchFamily="18" charset="0"/>
              </a:rPr>
              <a:t> NON </a:t>
            </a:r>
            <a:r>
              <a:rPr lang="en-US" b="1" dirty="0" err="1" smtClean="0">
                <a:latin typeface="Times New Roman" panose="02020603050405020304" pitchFamily="18" charset="0"/>
                <a:cs typeface="Times New Roman" panose="02020603050405020304" pitchFamily="18" charset="0"/>
              </a:rPr>
              <a:t>NGUYỆT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QUẾ</a:t>
            </a:r>
            <a:endParaRPr lang="en-US"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672" y="756344"/>
            <a:ext cx="1791735" cy="1791735"/>
          </a:xfrm>
          <a:prstGeom prst="rect">
            <a:avLst/>
          </a:prstGeom>
        </p:spPr>
      </p:pic>
      <p:sp>
        <p:nvSpPr>
          <p:cNvPr id="8" name="TextBox 7"/>
          <p:cNvSpPr txBox="1"/>
          <p:nvPr/>
        </p:nvSpPr>
        <p:spPr>
          <a:xfrm>
            <a:off x="2922648" y="2362201"/>
            <a:ext cx="6571785" cy="770824"/>
          </a:xfrm>
          <a:prstGeom prst="rect">
            <a:avLst/>
          </a:prstGeom>
          <a:noFill/>
        </p:spPr>
        <p:txBody>
          <a:bodyPr wrap="none" rtlCol="0">
            <a:prstTxWarp prst="textDeflateBottom">
              <a:avLst>
                <a:gd name="adj" fmla="val 66989"/>
              </a:avLst>
            </a:prstTxWarp>
            <a:spAutoFit/>
          </a:bodyPr>
          <a:lstStyle/>
          <a:p>
            <a:r>
              <a:rPr lang="en-US" sz="5400" b="1" dirty="0" err="1" smtClean="0">
                <a:solidFill>
                  <a:srgbClr val="FF0000"/>
                </a:solidFill>
                <a:latin typeface="VNAvant" pitchFamily="34" charset="0"/>
              </a:rPr>
              <a:t>TRÒ</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CHUYỆN</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ĐẦU</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NGÀY</a:t>
            </a:r>
            <a:endParaRPr lang="en-US" sz="5400" b="1" dirty="0">
              <a:solidFill>
                <a:srgbClr val="FF0000"/>
              </a:solidFill>
              <a:latin typeface="VNAvant" pitchFamily="34" charset="0"/>
            </a:endParaRPr>
          </a:p>
        </p:txBody>
      </p:sp>
      <p:sp>
        <p:nvSpPr>
          <p:cNvPr id="9" name="TextBox 8"/>
          <p:cNvSpPr txBox="1"/>
          <p:nvPr/>
        </p:nvSpPr>
        <p:spPr>
          <a:xfrm>
            <a:off x="196947" y="3247331"/>
            <a:ext cx="10733649" cy="3877985"/>
          </a:xfrm>
          <a:prstGeom prst="rect">
            <a:avLst/>
          </a:prstGeom>
          <a:noFill/>
        </p:spPr>
        <p:txBody>
          <a:bodyPr wrap="square" rtlCol="0">
            <a:spAutoFit/>
          </a:bodyPr>
          <a:lstStyle/>
          <a:p>
            <a:pPr lvl="3" algn="ctr"/>
            <a:endParaRPr lang="en-US" sz="3200" b="1" dirty="0" smtClean="0">
              <a:latin typeface="Times New Roman" panose="02020603050405020304" pitchFamily="18" charset="0"/>
              <a:cs typeface="Times New Roman" panose="02020603050405020304" pitchFamily="18" charset="0"/>
            </a:endParaRPr>
          </a:p>
          <a:p>
            <a:pPr lvl="3" algn="ctr"/>
            <a:r>
              <a:rPr lang="en-US" sz="3200" b="1" dirty="0" err="1" smtClean="0">
                <a:latin typeface="Times New Roman" panose="02020603050405020304" pitchFamily="18" charset="0"/>
                <a:cs typeface="Times New Roman" panose="02020603050405020304" pitchFamily="18" charset="0"/>
              </a:rPr>
              <a:t>LỚP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MGL</a:t>
            </a:r>
            <a:r>
              <a:rPr lang="en-US" sz="3200" b="1" dirty="0" smtClean="0">
                <a:latin typeface="Times New Roman" panose="02020603050405020304" pitchFamily="18" charset="0"/>
                <a:cs typeface="Times New Roman" panose="02020603050405020304" pitchFamily="18" charset="0"/>
              </a:rPr>
              <a:t> – Panda 1 </a:t>
            </a:r>
          </a:p>
          <a:p>
            <a:pPr lvl="3" algn="ctr"/>
            <a:endParaRPr lang="en-US" sz="3200" b="1" dirty="0">
              <a:latin typeface="Times New Roman" panose="02020603050405020304" pitchFamily="18" charset="0"/>
              <a:cs typeface="Times New Roman" panose="02020603050405020304" pitchFamily="18" charset="0"/>
            </a:endParaRPr>
          </a:p>
          <a:p>
            <a:pPr lvl="3" algn="ctr"/>
            <a:r>
              <a:rPr lang="en-US" sz="2000" b="1" i="1" dirty="0" err="1" smtClean="0">
                <a:latin typeface="Times New Roman" panose="02020603050405020304" pitchFamily="18" charset="0"/>
                <a:cs typeface="Times New Roman" panose="02020603050405020304" pitchFamily="18" charset="0"/>
              </a:rPr>
              <a:t>Giáo</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Nguyễn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Thị</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Quỳnh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Châu</a:t>
            </a:r>
            <a:endParaRPr lang="en-US" sz="2000" b="1" i="1" dirty="0" smtClean="0">
              <a:latin typeface="Times New Roman" panose="02020603050405020304" pitchFamily="18" charset="0"/>
              <a:cs typeface="Times New Roman" panose="02020603050405020304" pitchFamily="18" charset="0"/>
            </a:endParaRPr>
          </a:p>
          <a:p>
            <a:pPr lvl="3" algn="ctr"/>
            <a:endParaRPr lang="en-US" sz="2000" b="1" i="1" dirty="0">
              <a:latin typeface="Times New Roman" panose="02020603050405020304" pitchFamily="18" charset="0"/>
              <a:cs typeface="Times New Roman" panose="02020603050405020304" pitchFamily="18" charset="0"/>
            </a:endParaRPr>
          </a:p>
          <a:p>
            <a:pPr lvl="3" algn="ctr"/>
            <a:endParaRPr lang="en-US" sz="2000" b="1" i="1" dirty="0" smtClean="0">
              <a:latin typeface="Times New Roman" panose="02020603050405020304" pitchFamily="18" charset="0"/>
              <a:cs typeface="Times New Roman" panose="02020603050405020304" pitchFamily="18" charset="0"/>
            </a:endParaRPr>
          </a:p>
          <a:p>
            <a:pPr lvl="3" algn="ct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Năm</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học</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2024 – 2025</a:t>
            </a:r>
          </a:p>
          <a:p>
            <a:pPr marL="1714500" lvl="3" indent="-342900" algn="ctr">
              <a:buAutoNum type="arabicPeriod"/>
            </a:pPr>
            <a:endParaRPr lang="en-US" sz="32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marL="342900" indent="-342900" algn="ctr">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61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5874" y="184406"/>
            <a:ext cx="10906125"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THỨ 4: CÁCH LỰA CHỌN HÀNG KHI ĐI SIÊU THỊ</a:t>
            </a:r>
          </a:p>
        </p:txBody>
      </p:sp>
      <p:sp>
        <p:nvSpPr>
          <p:cNvPr id="6" name="TextBox 5"/>
          <p:cNvSpPr txBox="1"/>
          <p:nvPr/>
        </p:nvSpPr>
        <p:spPr>
          <a:xfrm>
            <a:off x="397825" y="2159709"/>
            <a:ext cx="2306532"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Theo con,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604524" y="1268881"/>
            <a:ext cx="738562" cy="761934"/>
          </a:xfrm>
          <a:prstGeom prst="rect">
            <a:avLst/>
          </a:prstGeom>
        </p:spPr>
      </p:pic>
      <p:pic>
        <p:nvPicPr>
          <p:cNvPr id="2050" name="Picture 2">
            <a:extLst>
              <a:ext uri="{FF2B5EF4-FFF2-40B4-BE49-F238E27FC236}">
                <a16:creationId xmlns:a16="http://schemas.microsoft.com/office/drawing/2014/main" id="{6E049EC8-32D3-4AAC-A231-278526F149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00" b="4385"/>
          <a:stretch/>
        </p:blipFill>
        <p:spPr bwMode="auto">
          <a:xfrm>
            <a:off x="3360840" y="835604"/>
            <a:ext cx="7021410" cy="580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51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1000"/>
                                        <p:tgtEl>
                                          <p:spTgt spid="2050"/>
                                        </p:tgtEl>
                                      </p:cBhvr>
                                    </p:animEffect>
                                    <p:anim calcmode="lin" valueType="num">
                                      <p:cBhvr>
                                        <p:cTn id="17" dur="1000" fill="hold"/>
                                        <p:tgtEl>
                                          <p:spTgt spid="2050"/>
                                        </p:tgtEl>
                                        <p:attrNameLst>
                                          <p:attrName>ppt_x</p:attrName>
                                        </p:attrNameLst>
                                      </p:cBhvr>
                                      <p:tavLst>
                                        <p:tav tm="0">
                                          <p:val>
                                            <p:strVal val="#ppt_x"/>
                                          </p:val>
                                        </p:tav>
                                        <p:tav tm="100000">
                                          <p:val>
                                            <p:strVal val="#ppt_x"/>
                                          </p:val>
                                        </p:tav>
                                      </p:tavLst>
                                    </p:anim>
                                    <p:anim calcmode="lin" valueType="num">
                                      <p:cBhvr>
                                        <p:cTn id="1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5874" y="184406"/>
            <a:ext cx="10906125"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THỨ 4: CÁCH LỰA CHỌN HÀNG KHI ĐI SIÊU THỊ</a:t>
            </a:r>
          </a:p>
        </p:txBody>
      </p:sp>
      <p:sp>
        <p:nvSpPr>
          <p:cNvPr id="6" name="TextBox 5"/>
          <p:cNvSpPr txBox="1"/>
          <p:nvPr/>
        </p:nvSpPr>
        <p:spPr>
          <a:xfrm>
            <a:off x="397824" y="1536174"/>
            <a:ext cx="2612075"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hông nên mua nếu thấy bao bì đựng thực phẩm bị ọp ẹ</a:t>
            </a: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 xuất hiện vết nứt, bìa các tông bị thủng… </a:t>
            </a:r>
            <a:r>
              <a:rPr lang="en-US" sz="2400" dirty="0" err="1">
                <a:latin typeface="Times New Roman" panose="02020603050405020304" pitchFamily="18" charset="0"/>
                <a:cs typeface="Times New Roman" panose="02020603050405020304" pitchFamily="18" charset="0"/>
              </a:rPr>
              <a:t>Đó</a:t>
            </a:r>
            <a:r>
              <a:rPr lang="vi-VN" sz="2400" dirty="0">
                <a:latin typeface="Times New Roman" panose="02020603050405020304" pitchFamily="18" charset="0"/>
                <a:cs typeface="Times New Roman" panose="02020603050405020304" pitchFamily="18" charset="0"/>
              </a:rPr>
              <a:t> có thể là dấu hiệu của việc vận chuyển sai cách </a:t>
            </a:r>
            <a:r>
              <a:rPr lang="en-US" sz="2400" dirty="0" err="1">
                <a:latin typeface="Times New Roman" panose="02020603050405020304" pitchFamily="18" charset="0"/>
                <a:cs typeface="Times New Roman" panose="02020603050405020304" pitchFamily="18" charset="0"/>
              </a:rPr>
              <a:t>hoặc</a:t>
            </a:r>
            <a:r>
              <a:rPr lang="vi-VN" sz="2400" dirty="0">
                <a:latin typeface="Times New Roman" panose="02020603050405020304" pitchFamily="18" charset="0"/>
                <a:cs typeface="Times New Roman" panose="02020603050405020304" pitchFamily="18" charset="0"/>
              </a:rPr>
              <a:t> thực phẩm hết hạn.</a:t>
            </a:r>
            <a:endParaRPr lang="en-US" sz="2400" b="1"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B265CE8D-D607-4D84-99F2-4144A3EDC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1124541"/>
            <a:ext cx="8434833" cy="492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11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5874" y="184406"/>
            <a:ext cx="10906125"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THỨ 4: CÁCH LỰA CHỌN HÀNG KHI ĐI SIÊU THỊ</a:t>
            </a:r>
          </a:p>
        </p:txBody>
      </p:sp>
      <p:sp>
        <p:nvSpPr>
          <p:cNvPr id="6" name="TextBox 5"/>
          <p:cNvSpPr txBox="1"/>
          <p:nvPr/>
        </p:nvSpPr>
        <p:spPr>
          <a:xfrm>
            <a:off x="426399" y="1443841"/>
            <a:ext cx="3345501" cy="3970318"/>
          </a:xfrm>
          <a:prstGeom prst="rect">
            <a:avLst/>
          </a:prstGeom>
          <a:noFill/>
        </p:spPr>
        <p:txBody>
          <a:bodyPr wrap="square" rtlCol="0">
            <a:spAutoFit/>
          </a:bodyPr>
          <a:lstStyle/>
          <a:p>
            <a:r>
              <a:rPr lang="vi-VN" sz="2800" dirty="0">
                <a:latin typeface="+mj-lt"/>
              </a:rPr>
              <a:t>Salad làm sẵn cần được để trong đĩa thủy tinh, có hộp trưng bày riêng, mỗi món có một muỗng múc riêng. Nhân viên phải đeo găng tay dùng một lần để lấy hàng cho khách.</a:t>
            </a:r>
            <a:endParaRPr lang="en-US" sz="2800" b="1" dirty="0">
              <a:latin typeface="+mj-lt"/>
              <a:cs typeface="Times New Roman" panose="02020603050405020304" pitchFamily="18" charset="0"/>
            </a:endParaRPr>
          </a:p>
        </p:txBody>
      </p:sp>
      <p:pic>
        <p:nvPicPr>
          <p:cNvPr id="1030" name="Picture 6" descr="Mánh đóng gói lại bao bì đánh lừa khách mua trong siêu thị">
            <a:extLst>
              <a:ext uri="{FF2B5EF4-FFF2-40B4-BE49-F238E27FC236}">
                <a16:creationId xmlns:a16="http://schemas.microsoft.com/office/drawing/2014/main" id="{84C6A4E3-A0D8-4643-91E4-85B1846A1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875" y="835604"/>
            <a:ext cx="6449251" cy="583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74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5874" y="184406"/>
            <a:ext cx="10906125"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THỨ 4: CÁCH LỰA CHỌN HÀNG KHI ĐI SIÊU THỊ</a:t>
            </a:r>
          </a:p>
        </p:txBody>
      </p:sp>
      <p:sp>
        <p:nvSpPr>
          <p:cNvPr id="6" name="TextBox 5"/>
          <p:cNvSpPr txBox="1"/>
          <p:nvPr/>
        </p:nvSpPr>
        <p:spPr>
          <a:xfrm>
            <a:off x="902649" y="2341896"/>
            <a:ext cx="3345501"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endParaRPr lang="en-US" sz="2800" b="1"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840CB01C-C078-41C4-8F9F-A04B58763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51" y="780189"/>
            <a:ext cx="4436424" cy="589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75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5874" y="184406"/>
            <a:ext cx="10906125"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THỨ 4: CÁCH LỰA CHỌN HÀNG KHI ĐI SIÊU THỊ</a:t>
            </a:r>
          </a:p>
        </p:txBody>
      </p:sp>
      <p:sp>
        <p:nvSpPr>
          <p:cNvPr id="6" name="TextBox 5"/>
          <p:cNvSpPr txBox="1"/>
          <p:nvPr/>
        </p:nvSpPr>
        <p:spPr>
          <a:xfrm>
            <a:off x="902649" y="2341896"/>
            <a:ext cx="3345501" cy="1384995"/>
          </a:xfrm>
          <a:prstGeom prst="rect">
            <a:avLst/>
          </a:prstGeom>
          <a:noFill/>
        </p:spPr>
        <p:txBody>
          <a:bodyPr wrap="square" rtlCol="0">
            <a:spAutoFit/>
          </a:bodyPr>
          <a:lstStyle/>
          <a:p>
            <a:r>
              <a:rPr lang="vi-VN" sz="2800" dirty="0">
                <a:latin typeface="+mj-lt"/>
              </a:rPr>
              <a:t>Cẩn trọng khi màu sắc thực phẩm sáng hơn bình thường</a:t>
            </a:r>
            <a:endParaRPr lang="en-US" sz="2800" b="1" dirty="0">
              <a:latin typeface="+mj-lt"/>
              <a:cs typeface="Times New Roman" panose="02020603050405020304" pitchFamily="18" charset="0"/>
            </a:endParaRPr>
          </a:p>
        </p:txBody>
      </p:sp>
      <p:pic>
        <p:nvPicPr>
          <p:cNvPr id="4098" name="Picture 2" descr="Mánh đóng gói lại bao bì đánh lừa khách mua trong siêu thị">
            <a:extLst>
              <a:ext uri="{FF2B5EF4-FFF2-40B4-BE49-F238E27FC236}">
                <a16:creationId xmlns:a16="http://schemas.microsoft.com/office/drawing/2014/main" id="{8ABA413C-0BC0-464F-836E-5A2F32774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24" y="835603"/>
            <a:ext cx="5876925"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0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5874" y="184406"/>
            <a:ext cx="10906125"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THỨ 4: CÁCH LỰA CHỌN HÀNG KHI ĐI SIÊU THỊ</a:t>
            </a:r>
          </a:p>
        </p:txBody>
      </p:sp>
      <p:sp>
        <p:nvSpPr>
          <p:cNvPr id="6" name="TextBox 5"/>
          <p:cNvSpPr txBox="1"/>
          <p:nvPr/>
        </p:nvSpPr>
        <p:spPr>
          <a:xfrm>
            <a:off x="956149" y="2772784"/>
            <a:ext cx="3345501"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nát</a:t>
            </a:r>
            <a:r>
              <a:rPr lang="en-US" sz="280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5122" name="Picture 2" descr="Mánh đóng gói lại bao bì đánh lừa khách mua trong siêu thị">
            <a:extLst>
              <a:ext uri="{FF2B5EF4-FFF2-40B4-BE49-F238E27FC236}">
                <a16:creationId xmlns:a16="http://schemas.microsoft.com/office/drawing/2014/main" id="{7A937E1E-8ED8-4031-B9F8-E0EDF8D13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753404"/>
            <a:ext cx="4476750" cy="594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7314" y="162169"/>
            <a:ext cx="11044686"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TRUYỆN: BÁC NÔNG DÂN</a:t>
            </a:r>
            <a:endParaRPr lang="en-US" sz="3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26922" y="1004088"/>
            <a:ext cx="11163300" cy="5047536"/>
          </a:xfrm>
          <a:prstGeom prst="rect">
            <a:avLst/>
          </a:prstGeom>
          <a:noFill/>
        </p:spPr>
        <p:txBody>
          <a:bodyPr wrap="square" rtlCol="0">
            <a:spAutoFit/>
          </a:bodyPr>
          <a:lstStyle/>
          <a:p>
            <a:pPr fontAlgn="base"/>
            <a:r>
              <a:rPr lang="vi-VN" sz="4600" dirty="0">
                <a:latin typeface="+mj-lt"/>
              </a:rPr>
              <a:t>Từ sáng sớm, trên cánh đồng lúa chín vàng, các bác nông dân thoăn thoắt đưa liềm xén ngang từng khóm lúa.Mặt trời càng lên cao, mọi người càng gặt nhanh tay, mồ hôi nhỏ giọt và ướt đầm lưng áo. Nhìn những lượm lúa mẩy vàng óng các bác nông dân rất vui vì đã bỏ công chăm sóc để có một vụ mùa bội thu.</a:t>
            </a:r>
          </a:p>
        </p:txBody>
      </p:sp>
    </p:spTree>
    <p:extLst>
      <p:ext uri="{BB962C8B-B14F-4D97-AF65-F5344CB8AC3E}">
        <p14:creationId xmlns:p14="http://schemas.microsoft.com/office/powerpoint/2010/main" val="991209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7314" y="162169"/>
            <a:ext cx="11044686" cy="6511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BÀI HÁT: LỚN LÊN EM SẼ LÀM GÌ?</a:t>
            </a:r>
            <a:endParaRPr lang="en-US" sz="3000" b="1" dirty="0">
              <a:latin typeface="Times New Roman" panose="02020603050405020304" pitchFamily="18" charset="0"/>
              <a:cs typeface="Times New Roman" panose="02020603050405020304" pitchFamily="18" charset="0"/>
            </a:endParaRPr>
          </a:p>
        </p:txBody>
      </p:sp>
      <p:pic>
        <p:nvPicPr>
          <p:cNvPr id="2" name="Online Media 1" title="Múa: Lớn Lên Em Sẽ Làm Gì">
            <a:hlinkClick r:id="" action="ppaction://media"/>
            <a:extLst>
              <a:ext uri="{FF2B5EF4-FFF2-40B4-BE49-F238E27FC236}">
                <a16:creationId xmlns:a16="http://schemas.microsoft.com/office/drawing/2014/main" id="{379BA1B9-8A99-45D8-BD0B-91C71E22C468}"/>
              </a:ext>
            </a:extLst>
          </p:cNvPr>
          <p:cNvPicPr>
            <a:picLocks noRot="1" noChangeAspect="1"/>
          </p:cNvPicPr>
          <p:nvPr>
            <a:videoFile r:link="rId1"/>
          </p:nvPr>
        </p:nvPicPr>
        <p:blipFill>
          <a:blip r:embed="rId3"/>
          <a:stretch>
            <a:fillRect/>
          </a:stretch>
        </p:blipFill>
        <p:spPr>
          <a:xfrm>
            <a:off x="1147314" y="1078971"/>
            <a:ext cx="10188728" cy="5731160"/>
          </a:xfrm>
          <a:prstGeom prst="rect">
            <a:avLst/>
          </a:prstGeom>
        </p:spPr>
      </p:pic>
    </p:spTree>
    <p:extLst>
      <p:ext uri="{BB962C8B-B14F-4D97-AF65-F5344CB8AC3E}">
        <p14:creationId xmlns:p14="http://schemas.microsoft.com/office/powerpoint/2010/main" val="2315045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Widescreen</PresentationFormat>
  <Paragraphs>26</Paragraphs>
  <Slides>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VNAvant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1</cp:revision>
  <dcterms:created xsi:type="dcterms:W3CDTF">2025-05-13T05:11:39Z</dcterms:created>
  <dcterms:modified xsi:type="dcterms:W3CDTF">2025-05-13T05:12:02Z</dcterms:modified>
</cp:coreProperties>
</file>