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1" r:id="rId5"/>
    <p:sldId id="262" r:id="rId6"/>
    <p:sldId id="263" r:id="rId7"/>
    <p:sldId id="260" r:id="rId8"/>
    <p:sldId id="264" r:id="rId9"/>
    <p:sldId id="265"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67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41A9BF-C858-48E6-998C-EE019C7B6655}"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41A9BF-C858-48E6-998C-EE019C7B6655}"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41A9BF-C858-48E6-998C-EE019C7B6655}" type="datetimeFigureOut">
              <a:rPr lang="en-US" smtClean="0"/>
              <a:t>5/8/2025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41A9BF-C858-48E6-998C-EE019C7B6655}" type="datetimeFigureOut">
              <a:rPr lang="en-US" smtClean="0"/>
              <a:t>5/8/2025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41A9BF-C858-48E6-998C-EE019C7B6655}" type="datetimeFigureOut">
              <a:rPr lang="en-US" smtClean="0"/>
              <a:t>5/8/2025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1A9BF-C858-48E6-998C-EE019C7B6655}"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1A9BF-C858-48E6-998C-EE019C7B6655}"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1A9BF-C858-48E6-998C-EE019C7B6655}" type="datetimeFigureOut">
              <a:rPr lang="en-US" smtClean="0"/>
              <a:t>5/8/2025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72E4EE-010E-461A-9A2B-FC2AD78AFEB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audio" Target="file:///D:\dang%20nga\anh\V.A%20&#8211;%20Ch&#225;u%20Y&#234;u%20C&#244;%20Th&#7907;%20D&#7879;t.mp3" TargetMode="Externa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D:\dang%20nga\anh\Nghe%20tho%20may.mp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0"/>
            <a:ext cx="6858000" cy="1156604"/>
          </a:xfrm>
        </p:spPr>
        <p:txBody>
          <a:bodyPr>
            <a:normAutofit fontScale="90000"/>
          </a:bodyPr>
          <a:lstStyle/>
          <a:p>
            <a:r>
              <a:rPr lang="en-US" altLang="en-US" sz="1800" b="1" dirty="0" smtClean="0">
                <a:solidFill>
                  <a:srgbClr val="002060"/>
                </a:solidFill>
                <a:latin typeface="Times New Roman" panose="02020603050405020304" pitchFamily="18" charset="0"/>
                <a:cs typeface="Times New Roman" panose="02020603050405020304" pitchFamily="18" charset="0"/>
              </a:rPr>
              <a:t>PHÒNG GD VÀ ĐT QUẬN LONG BIÊN</a:t>
            </a:r>
            <a:br>
              <a:rPr lang="en-US" altLang="en-US" sz="1800" b="1" dirty="0" smtClean="0">
                <a:solidFill>
                  <a:srgbClr val="002060"/>
                </a:solidFill>
                <a:latin typeface="Times New Roman" panose="02020603050405020304" pitchFamily="18" charset="0"/>
                <a:cs typeface="Times New Roman" panose="02020603050405020304" pitchFamily="18" charset="0"/>
              </a:rPr>
            </a:br>
            <a:r>
              <a:rPr lang="en-US" altLang="en-US" sz="1800" b="1" dirty="0" smtClean="0">
                <a:solidFill>
                  <a:srgbClr val="002060"/>
                </a:solidFill>
                <a:latin typeface="Times New Roman" panose="02020603050405020304" pitchFamily="18" charset="0"/>
                <a:cs typeface="Times New Roman" panose="02020603050405020304" pitchFamily="18" charset="0"/>
              </a:rPr>
              <a:t>TRƯỜNG MẦM NON </a:t>
            </a:r>
            <a:r>
              <a:rPr lang="en-US" altLang="en-US" sz="1800" b="1" dirty="0" smtClean="0">
                <a:solidFill>
                  <a:srgbClr val="002060"/>
                </a:solidFill>
                <a:latin typeface="Times New Roman" panose="02020603050405020304" pitchFamily="18" charset="0"/>
                <a:cs typeface="Times New Roman" panose="02020603050405020304" pitchFamily="18" charset="0"/>
              </a:rPr>
              <a:t>NGUYỆT QUẾ</a:t>
            </a:r>
            <a:r>
              <a:rPr lang="en-US" altLang="en-US" sz="1800" b="1" dirty="0" smtClean="0">
                <a:latin typeface="Times New Roman" panose="02020603050405020304" pitchFamily="18" charset="0"/>
                <a:cs typeface="Times New Roman" panose="02020603050405020304" pitchFamily="18" charset="0"/>
              </a:rPr>
              <a:t/>
            </a:r>
            <a:br>
              <a:rPr lang="en-US" altLang="en-US" sz="1800" b="1" dirty="0" smtClean="0">
                <a:latin typeface="Times New Roman" panose="02020603050405020304" pitchFamily="18" charset="0"/>
                <a:cs typeface="Times New Roman" panose="02020603050405020304" pitchFamily="18" charset="0"/>
              </a:rPr>
            </a:br>
            <a:r>
              <a:rPr lang="en-US" altLang="en-US" sz="1800" b="1" dirty="0" smtClean="0">
                <a:solidFill>
                  <a:srgbClr val="FF0000"/>
                </a:solidFill>
                <a:latin typeface="Times New Roman" panose="02020603050405020304" pitchFamily="18" charset="0"/>
                <a:cs typeface="Times New Roman" panose="02020603050405020304" pitchFamily="18" charset="0"/>
              </a:rPr>
              <a:t/>
            </a:r>
            <a:br>
              <a:rPr lang="en-US" altLang="en-US" sz="1800" b="1" dirty="0" smtClean="0">
                <a:solidFill>
                  <a:srgbClr val="FF0000"/>
                </a:solidFill>
                <a:latin typeface="Times New Roman" panose="02020603050405020304" pitchFamily="18" charset="0"/>
                <a:cs typeface="Times New Roman" panose="02020603050405020304" pitchFamily="18" charset="0"/>
              </a:rPr>
            </a:br>
            <a:endParaRPr lang="en-US" sz="1800" dirty="0"/>
          </a:p>
        </p:txBody>
      </p:sp>
      <p:sp>
        <p:nvSpPr>
          <p:cNvPr id="3" name="Subtitle 2"/>
          <p:cNvSpPr>
            <a:spLocks noGrp="1"/>
          </p:cNvSpPr>
          <p:nvPr>
            <p:ph type="subTitle" idx="1"/>
          </p:nvPr>
        </p:nvSpPr>
        <p:spPr>
          <a:xfrm>
            <a:off x="762000" y="2362200"/>
            <a:ext cx="7315728" cy="3637595"/>
          </a:xfrm>
        </p:spPr>
        <p:txBody>
          <a:bodyPr>
            <a:noAutofit/>
          </a:bodyPr>
          <a:lstStyle/>
          <a:p>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Lĩnh</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vực</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phám</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phá</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xã</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hội</a:t>
            </a:r>
            <a:endParaRPr lang="en-US" altLang="en-US" sz="3200" b="1" dirty="0" smtClean="0">
              <a:solidFill>
                <a:srgbClr val="FF3300"/>
              </a:solidFill>
              <a:latin typeface="Times New Roman" panose="02020603050405020304" pitchFamily="18" charset="0"/>
              <a:cs typeface="Times New Roman" panose="02020603050405020304" pitchFamily="18" charset="0"/>
            </a:endParaRPr>
          </a:p>
          <a:p>
            <a:endParaRPr lang="en-US" altLang="en-US" sz="2400" b="1" dirty="0" smtClean="0">
              <a:solidFill>
                <a:srgbClr val="FF3300"/>
              </a:solidFill>
              <a:latin typeface="Times New Roman" panose="02020603050405020304" pitchFamily="18" charset="0"/>
              <a:cs typeface="Times New Roman" panose="02020603050405020304" pitchFamily="18" charset="0"/>
            </a:endParaRPr>
          </a:p>
          <a:p>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Đề</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tài</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Tìm</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hiểu</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nghề</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thợ</a:t>
            </a:r>
            <a:r>
              <a:rPr lang="en-US" altLang="en-US" sz="2400" b="1" dirty="0" smtClean="0">
                <a:solidFill>
                  <a:srgbClr val="FF3300"/>
                </a:solidFill>
                <a:latin typeface="Times New Roman" panose="02020603050405020304" pitchFamily="18" charset="0"/>
                <a:cs typeface="Times New Roman" panose="02020603050405020304" pitchFamily="18" charset="0"/>
              </a:rPr>
              <a:t> may</a:t>
            </a:r>
          </a:p>
          <a:p>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Lứa</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tuổi</a:t>
            </a:r>
            <a:r>
              <a:rPr lang="en-US" altLang="en-US" sz="2400" b="1" dirty="0" smtClean="0">
                <a:solidFill>
                  <a:srgbClr val="FF3300"/>
                </a:solidFill>
                <a:latin typeface="Times New Roman" panose="02020603050405020304" pitchFamily="18" charset="0"/>
                <a:cs typeface="Times New Roman" panose="02020603050405020304" pitchFamily="18" charset="0"/>
              </a:rPr>
              <a:t>: 4  - 5 </a:t>
            </a:r>
            <a:r>
              <a:rPr lang="en-US" altLang="en-US" sz="2400" b="1" dirty="0" err="1" smtClean="0">
                <a:solidFill>
                  <a:srgbClr val="FF3300"/>
                </a:solidFill>
                <a:latin typeface="Times New Roman" panose="02020603050405020304" pitchFamily="18" charset="0"/>
                <a:cs typeface="Times New Roman" panose="02020603050405020304" pitchFamily="18" charset="0"/>
              </a:rPr>
              <a:t>tuổi</a:t>
            </a:r>
            <a:endParaRPr lang="en-US" altLang="en-US" sz="2400" b="1" dirty="0" smtClean="0">
              <a:solidFill>
                <a:srgbClr val="FF3300"/>
              </a:solidFill>
              <a:latin typeface="Times New Roman" panose="02020603050405020304" pitchFamily="18" charset="0"/>
              <a:cs typeface="Times New Roman" panose="02020603050405020304" pitchFamily="18" charset="0"/>
            </a:endParaRPr>
          </a:p>
          <a:p>
            <a:r>
              <a:rPr lang="en-US" altLang="en-US" sz="3200" b="1" dirty="0" smtClean="0">
                <a:solidFill>
                  <a:srgbClr val="FF3300"/>
                </a:solidFill>
                <a:latin typeface="Times New Roman" panose="02020603050405020304" pitchFamily="18" charset="0"/>
                <a:cs typeface="Times New Roman" panose="02020603050405020304" pitchFamily="18" charset="0"/>
              </a:rPr>
              <a:t/>
            </a:r>
            <a:br>
              <a:rPr lang="en-US" altLang="en-US" sz="3200" b="1" dirty="0" smtClean="0">
                <a:solidFill>
                  <a:srgbClr val="FF3300"/>
                </a:solidFill>
                <a:latin typeface="Times New Roman" panose="02020603050405020304" pitchFamily="18" charset="0"/>
                <a:cs typeface="Times New Roman" panose="02020603050405020304" pitchFamily="18" charset="0"/>
              </a:rPr>
            </a:br>
            <a:r>
              <a:rPr lang="en-US" altLang="en-US" sz="3200" b="1" dirty="0" smtClean="0">
                <a:solidFill>
                  <a:srgbClr val="FF3300"/>
                </a:solidFill>
                <a:latin typeface="Times New Roman" panose="02020603050405020304" pitchFamily="18" charset="0"/>
                <a:cs typeface="Times New Roman" panose="02020603050405020304" pitchFamily="18" charset="0"/>
              </a:rPr>
              <a:t/>
            </a:r>
            <a:br>
              <a:rPr lang="en-US" altLang="en-US" sz="3200" b="1" dirty="0" smtClean="0">
                <a:solidFill>
                  <a:srgbClr val="FF3300"/>
                </a:solidFill>
                <a:latin typeface="Times New Roman" panose="02020603050405020304" pitchFamily="18" charset="0"/>
                <a:cs typeface="Times New Roman" panose="02020603050405020304" pitchFamily="18" charset="0"/>
              </a:rPr>
            </a:br>
            <a:endParaRPr lang="en-US" altLang="en-US" sz="3200" dirty="0" smtClean="0">
              <a:solidFill>
                <a:srgbClr val="FF3300"/>
              </a:solidFill>
            </a:endParaRPr>
          </a:p>
          <a:p>
            <a:endParaRPr lang="en-US" sz="3200" dirty="0"/>
          </a:p>
        </p:txBody>
      </p:sp>
    </p:spTree>
    <p:extLst>
      <p:ext uri="{BB962C8B-B14F-4D97-AF65-F5344CB8AC3E}">
        <p14:creationId xmlns:p14="http://schemas.microsoft.com/office/powerpoint/2010/main" val="309580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None/>
            </a:pPr>
            <a:r>
              <a:rPr lang="en-US" dirty="0" smtClean="0">
                <a:latin typeface="Times New Roman" pitchFamily="18" charset="0"/>
                <a:cs typeface="Times New Roman" pitchFamily="18" charset="0"/>
              </a:rPr>
              <a:t>                       </a:t>
            </a:r>
            <a:r>
              <a:rPr lang="vi-VN" dirty="0" smtClean="0">
                <a:solidFill>
                  <a:srgbClr val="002060"/>
                </a:solidFill>
                <a:latin typeface="Times New Roman" pitchFamily="18" charset="0"/>
                <a:cs typeface="Times New Roman" pitchFamily="18" charset="0"/>
              </a:rPr>
              <a:t>Trò </a:t>
            </a:r>
            <a:r>
              <a:rPr lang="vi-VN" dirty="0">
                <a:solidFill>
                  <a:srgbClr val="002060"/>
                </a:solidFill>
                <a:latin typeface="Times New Roman" pitchFamily="18" charset="0"/>
                <a:cs typeface="Times New Roman" pitchFamily="18" charset="0"/>
              </a:rPr>
              <a:t>chơi “Cắt quần áo”</a:t>
            </a:r>
          </a:p>
          <a:p>
            <a:pPr>
              <a:buNone/>
            </a:pPr>
            <a:endParaRPr lang="en-US" sz="2800" dirty="0" smtClean="0">
              <a:latin typeface="Times New Roman" pitchFamily="18" charset="0"/>
              <a:cs typeface="Times New Roman" pitchFamily="18" charset="0"/>
            </a:endParaRPr>
          </a:p>
          <a:p>
            <a:pPr>
              <a:buNone/>
            </a:pPr>
            <a:r>
              <a:rPr lang="vi-VN" sz="2800" dirty="0" smtClean="0">
                <a:solidFill>
                  <a:srgbClr val="FF0000"/>
                </a:solidFill>
                <a:latin typeface="Times New Roman" pitchFamily="18" charset="0"/>
                <a:cs typeface="Times New Roman" pitchFamily="18" charset="0"/>
              </a:rPr>
              <a:t>Cách </a:t>
            </a:r>
            <a:r>
              <a:rPr lang="vi-VN" sz="2800" dirty="0">
                <a:solidFill>
                  <a:srgbClr val="FF0000"/>
                </a:solidFill>
                <a:latin typeface="Times New Roman" pitchFamily="18" charset="0"/>
                <a:cs typeface="Times New Roman" pitchFamily="18" charset="0"/>
              </a:rPr>
              <a:t>chơi: trẻ về 3 bàn , dùng kéo cắt giấy màu nhanh thành kiểu dáng 1 trang phục quần </a:t>
            </a:r>
            <a:r>
              <a:rPr lang="vi-VN" sz="2800" dirty="0" smtClean="0">
                <a:solidFill>
                  <a:srgbClr val="FF0000"/>
                </a:solidFill>
                <a:latin typeface="Times New Roman" pitchFamily="18" charset="0"/>
                <a:cs typeface="Times New Roman" pitchFamily="18" charset="0"/>
              </a:rPr>
              <a:t>hoặc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áo</a:t>
            </a:r>
            <a:endParaRPr lang="vi-VN" sz="2800" dirty="0">
              <a:solidFill>
                <a:srgbClr val="FF0000"/>
              </a:solidFill>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4)">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3. </a:t>
            </a:r>
            <a:r>
              <a:rPr lang="en-US" sz="3200" dirty="0" err="1" smtClean="0">
                <a:solidFill>
                  <a:srgbClr val="002060"/>
                </a:solidFill>
                <a:latin typeface="Times New Roman" pitchFamily="18" charset="0"/>
                <a:cs typeface="Times New Roman" pitchFamily="18" charset="0"/>
              </a:rPr>
              <a:t>Kết</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thúc</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en-US" dirty="0" err="1" smtClean="0">
                <a:solidFill>
                  <a:srgbClr val="FF0000"/>
                </a:solidFill>
                <a:latin typeface="Times New Roman" pitchFamily="18" charset="0"/>
                <a:cs typeface="Times New Roman" pitchFamily="18" charset="0"/>
              </a:rPr>
              <a:t>Cô</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trẻ</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hát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bài</a:t>
            </a:r>
            <a:r>
              <a:rPr lang="en-US" dirty="0" smtClean="0">
                <a:solidFill>
                  <a:srgbClr val="FF0000"/>
                </a:solidFill>
                <a:latin typeface="Times New Roman" pitchFamily="18" charset="0"/>
                <a:cs typeface="Times New Roman" pitchFamily="18" charset="0"/>
              </a:rPr>
              <a:t> “ </a:t>
            </a:r>
            <a:r>
              <a:rPr lang="en-US" dirty="0" err="1" smtClean="0">
                <a:solidFill>
                  <a:srgbClr val="FF0000"/>
                </a:solidFill>
                <a:latin typeface="Times New Roman" pitchFamily="18" charset="0"/>
                <a:cs typeface="Times New Roman" pitchFamily="18" charset="0"/>
              </a:rPr>
              <a:t>Cháu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yêu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cô</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thợ</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dệt</a:t>
            </a:r>
            <a:r>
              <a:rPr lang="en-US" dirty="0" smtClean="0">
                <a:solidFill>
                  <a:srgbClr val="FF0000"/>
                </a:solidFill>
                <a:latin typeface="Times New Roman" pitchFamily="18" charset="0"/>
                <a:cs typeface="Times New Roman" pitchFamily="18" charset="0"/>
              </a:rPr>
              <a:t>”</a:t>
            </a:r>
            <a:endParaRPr lang="en-US" dirty="0">
              <a:solidFill>
                <a:srgbClr val="FF0000"/>
              </a:solidFill>
              <a:latin typeface="Times New Roman" pitchFamily="18" charset="0"/>
              <a:cs typeface="Times New Roman" pitchFamily="18" charset="0"/>
            </a:endParaRPr>
          </a:p>
        </p:txBody>
      </p:sp>
      <p:pic>
        <p:nvPicPr>
          <p:cNvPr id="4" name="V.A – Cháu Yêu Cô Thợ Dệt.mp3">
            <a:hlinkClick r:id="" action="ppaction://media"/>
          </p:cNvPr>
          <p:cNvPicPr>
            <a:picLocks noRot="1" noChangeAspect="1"/>
          </p:cNvPicPr>
          <p:nvPr>
            <a:audioFile r:link="rId1"/>
          </p:nvPr>
        </p:nvPicPr>
        <p:blipFill>
          <a:blip r:embed="rId4"/>
          <a:stretch>
            <a:fillRect/>
          </a:stretch>
        </p:blipFill>
        <p:spPr>
          <a:xfrm>
            <a:off x="7391400" y="4953000"/>
            <a:ext cx="457200" cy="45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96940"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fontScale="92500" lnSpcReduction="20000"/>
          </a:bodyPr>
          <a:lstStyle/>
          <a:p>
            <a:pPr algn="ctr">
              <a:buNone/>
            </a:pPr>
            <a:r>
              <a:rPr lang="en-US" b="1" dirty="0" smtClean="0">
                <a:solidFill>
                  <a:srgbClr val="002060"/>
                </a:solidFill>
                <a:latin typeface="Times New Roman" pitchFamily="18" charset="0"/>
                <a:cs typeface="Times New Roman" pitchFamily="18" charset="0"/>
              </a:rPr>
              <a:t>I.MỤC ĐÍCH – YÊU CẦU</a:t>
            </a:r>
          </a:p>
          <a:p>
            <a:pPr>
              <a:buNone/>
            </a:pPr>
            <a:r>
              <a:rPr lang="vi-VN" b="1" dirty="0" smtClean="0">
                <a:solidFill>
                  <a:srgbClr val="002060"/>
                </a:solidFill>
                <a:latin typeface="+mj-lt"/>
              </a:rPr>
              <a:t>1.Kiến </a:t>
            </a:r>
            <a:r>
              <a:rPr lang="vi-VN" b="1" dirty="0">
                <a:solidFill>
                  <a:srgbClr val="002060"/>
                </a:solidFill>
                <a:latin typeface="+mj-lt"/>
              </a:rPr>
              <a:t>thức</a:t>
            </a:r>
            <a:endParaRPr lang="vi-VN" dirty="0">
              <a:solidFill>
                <a:srgbClr val="002060"/>
              </a:solidFill>
              <a:latin typeface="+mj-lt"/>
            </a:endParaRPr>
          </a:p>
          <a:p>
            <a:pPr>
              <a:buNone/>
            </a:pPr>
            <a:r>
              <a:rPr lang="vi-VN" dirty="0">
                <a:solidFill>
                  <a:srgbClr val="002060"/>
                </a:solidFill>
                <a:latin typeface="+mj-lt"/>
              </a:rPr>
              <a:t>- Trẻ biết công việc, dụng cụ, sản phẩm của nghề may.</a:t>
            </a:r>
          </a:p>
          <a:p>
            <a:pPr>
              <a:buNone/>
            </a:pPr>
            <a:r>
              <a:rPr lang="vi-VN" b="1" dirty="0">
                <a:solidFill>
                  <a:srgbClr val="002060"/>
                </a:solidFill>
                <a:latin typeface="+mj-lt"/>
              </a:rPr>
              <a:t>2.Kỹ năng</a:t>
            </a:r>
            <a:endParaRPr lang="vi-VN" dirty="0">
              <a:solidFill>
                <a:srgbClr val="002060"/>
              </a:solidFill>
              <a:latin typeface="+mj-lt"/>
            </a:endParaRPr>
          </a:p>
          <a:p>
            <a:pPr>
              <a:buNone/>
            </a:pPr>
            <a:r>
              <a:rPr lang="vi-VN" dirty="0">
                <a:solidFill>
                  <a:srgbClr val="002060"/>
                </a:solidFill>
                <a:latin typeface="+mj-lt"/>
              </a:rPr>
              <a:t>- Phát triển các kỹ năng so sánh, chú ý, ghi nhớ</a:t>
            </a:r>
          </a:p>
          <a:p>
            <a:pPr>
              <a:buNone/>
            </a:pPr>
            <a:r>
              <a:rPr lang="vi-VN" dirty="0">
                <a:solidFill>
                  <a:srgbClr val="002060"/>
                </a:solidFill>
                <a:latin typeface="+mj-lt"/>
              </a:rPr>
              <a:t>- Trẻ biết nói đủ câu đủ ý, rõ ràng.</a:t>
            </a:r>
          </a:p>
          <a:p>
            <a:pPr>
              <a:buNone/>
            </a:pPr>
            <a:r>
              <a:rPr lang="vi-VN" dirty="0">
                <a:solidFill>
                  <a:srgbClr val="002060"/>
                </a:solidFill>
                <a:latin typeface="+mj-lt"/>
              </a:rPr>
              <a:t>- Rèn khả năng quan sát có chủ định</a:t>
            </a:r>
          </a:p>
          <a:p>
            <a:pPr>
              <a:buNone/>
            </a:pPr>
            <a:r>
              <a:rPr lang="vi-VN" b="1" dirty="0">
                <a:solidFill>
                  <a:srgbClr val="002060"/>
                </a:solidFill>
                <a:latin typeface="+mj-lt"/>
              </a:rPr>
              <a:t>3.Thái độ</a:t>
            </a:r>
            <a:endParaRPr lang="vi-VN" dirty="0">
              <a:solidFill>
                <a:srgbClr val="002060"/>
              </a:solidFill>
              <a:latin typeface="+mj-lt"/>
            </a:endParaRPr>
          </a:p>
          <a:p>
            <a:pPr>
              <a:buNone/>
            </a:pPr>
            <a:r>
              <a:rPr lang="vi-VN" dirty="0">
                <a:solidFill>
                  <a:srgbClr val="002060"/>
                </a:solidFill>
                <a:latin typeface="+mj-lt"/>
              </a:rPr>
              <a:t>- Trẻ hứng thú học, tham gia trả lời câu hỏi của cô</a:t>
            </a:r>
          </a:p>
          <a:p>
            <a:pPr>
              <a:buNone/>
            </a:pPr>
            <a:r>
              <a:rPr lang="vi-VN" dirty="0">
                <a:solidFill>
                  <a:srgbClr val="002060"/>
                </a:solidFill>
                <a:latin typeface="+mj-lt"/>
              </a:rPr>
              <a:t>- Trẻ biết ý nghĩa của nghề  may  đối với mọi người. Biết trân trọng người lao động</a:t>
            </a:r>
          </a:p>
          <a:p>
            <a:pPr>
              <a:buNone/>
            </a:pPr>
            <a:endParaRPr lang="en-US" dirty="0">
              <a:solidFill>
                <a:srgbClr val="00206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ircle(in)">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II. CHUẨN BỊ</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vi-VN" b="1" dirty="0">
                <a:solidFill>
                  <a:schemeClr val="accent2">
                    <a:lumMod val="50000"/>
                  </a:schemeClr>
                </a:solidFill>
                <a:latin typeface="Times New Roman" pitchFamily="18" charset="0"/>
                <a:cs typeface="Times New Roman" pitchFamily="18" charset="0"/>
              </a:rPr>
              <a:t>* Đồ dùng của cô:</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Một</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chiếc</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áo</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Đàn, đài, máy vi tính.</a:t>
            </a:r>
          </a:p>
          <a:p>
            <a:pPr>
              <a:buFontTx/>
              <a:buChar char="-"/>
            </a:pPr>
            <a:r>
              <a:rPr lang="vi-VN" dirty="0" smtClean="0">
                <a:solidFill>
                  <a:schemeClr val="accent2">
                    <a:lumMod val="50000"/>
                  </a:schemeClr>
                </a:solidFill>
                <a:latin typeface="Times New Roman" pitchFamily="18" charset="0"/>
                <a:cs typeface="Times New Roman" pitchFamily="18" charset="0"/>
              </a:rPr>
              <a:t>Giáo </a:t>
            </a:r>
            <a:r>
              <a:rPr lang="vi-VN" dirty="0">
                <a:solidFill>
                  <a:schemeClr val="accent2">
                    <a:lumMod val="50000"/>
                  </a:schemeClr>
                </a:solidFill>
                <a:latin typeface="Times New Roman" pitchFamily="18" charset="0"/>
                <a:cs typeface="Times New Roman" pitchFamily="18" charset="0"/>
              </a:rPr>
              <a:t>án điện </a:t>
            </a:r>
            <a:r>
              <a:rPr lang="vi-VN" dirty="0" smtClean="0">
                <a:solidFill>
                  <a:schemeClr val="accent2">
                    <a:lumMod val="50000"/>
                  </a:schemeClr>
                </a:solidFill>
                <a:latin typeface="Times New Roman" pitchFamily="18" charset="0"/>
                <a:cs typeface="Times New Roman" pitchFamily="18" charset="0"/>
              </a:rPr>
              <a:t>tử</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que</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chỉ</a:t>
            </a:r>
            <a:endParaRPr lang="en-US" dirty="0" smtClean="0">
              <a:solidFill>
                <a:schemeClr val="accent2">
                  <a:lumMod val="50000"/>
                </a:schemeClr>
              </a:solidFill>
              <a:latin typeface="Times New Roman" pitchFamily="18" charset="0"/>
              <a:cs typeface="Times New Roman" pitchFamily="18" charset="0"/>
            </a:endParaRPr>
          </a:p>
          <a:p>
            <a:pPr>
              <a:buNone/>
            </a:pP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Nhạc</a:t>
            </a:r>
            <a:r>
              <a:rPr lang="en-US" dirty="0" smtClean="0">
                <a:solidFill>
                  <a:schemeClr val="accent2">
                    <a:lumMod val="50000"/>
                  </a:schemeClr>
                </a:solidFill>
                <a:latin typeface="Times New Roman" pitchFamily="18" charset="0"/>
                <a:cs typeface="Times New Roman" pitchFamily="18" charset="0"/>
              </a:rPr>
              <a:t> “ </a:t>
            </a:r>
            <a:r>
              <a:rPr lang="en-US" dirty="0" err="1" smtClean="0">
                <a:solidFill>
                  <a:schemeClr val="accent2">
                    <a:lumMod val="50000"/>
                  </a:schemeClr>
                </a:solidFill>
                <a:latin typeface="Times New Roman" pitchFamily="18" charset="0"/>
                <a:cs typeface="Times New Roman" pitchFamily="18" charset="0"/>
              </a:rPr>
              <a:t>Cháu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yêu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cô</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thợ</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dệt</a:t>
            </a:r>
            <a:r>
              <a:rPr lang="en-US" smtClean="0">
                <a:solidFill>
                  <a:schemeClr val="accent2">
                    <a:lumMod val="50000"/>
                  </a:schemeClr>
                </a:solidFill>
                <a:latin typeface="Times New Roman" pitchFamily="18" charset="0"/>
                <a:cs typeface="Times New Roman" pitchFamily="18" charset="0"/>
              </a:rPr>
              <a:t>”</a:t>
            </a:r>
            <a:endParaRPr lang="vi-VN" dirty="0">
              <a:solidFill>
                <a:schemeClr val="accent2">
                  <a:lumMod val="50000"/>
                </a:schemeClr>
              </a:solidFill>
              <a:latin typeface="Times New Roman" pitchFamily="18" charset="0"/>
              <a:cs typeface="Times New Roman" pitchFamily="18" charset="0"/>
            </a:endParaRPr>
          </a:p>
          <a:p>
            <a:pPr>
              <a:buNone/>
            </a:pPr>
            <a:r>
              <a:rPr lang="vi-VN" b="1" dirty="0">
                <a:solidFill>
                  <a:schemeClr val="accent2">
                    <a:lumMod val="50000"/>
                  </a:schemeClr>
                </a:solidFill>
                <a:latin typeface="Times New Roman" pitchFamily="18" charset="0"/>
                <a:cs typeface="Times New Roman" pitchFamily="18" charset="0"/>
              </a:rPr>
              <a:t>* Đồ dùng của trẻ:</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Lô tô dụng </a:t>
            </a:r>
            <a:r>
              <a:rPr lang="vi-VN" dirty="0" smtClean="0">
                <a:solidFill>
                  <a:schemeClr val="accent2">
                    <a:lumMod val="50000"/>
                  </a:schemeClr>
                </a:solidFill>
                <a:latin typeface="Times New Roman" pitchFamily="18" charset="0"/>
                <a:cs typeface="Times New Roman" pitchFamily="18" charset="0"/>
              </a:rPr>
              <a:t>cụ</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nghề</a:t>
            </a:r>
            <a:r>
              <a:rPr lang="en-US" dirty="0" smtClean="0">
                <a:solidFill>
                  <a:schemeClr val="accent2">
                    <a:lumMod val="50000"/>
                  </a:schemeClr>
                </a:solidFill>
                <a:latin typeface="Times New Roman" pitchFamily="18" charset="0"/>
                <a:cs typeface="Times New Roman" pitchFamily="18" charset="0"/>
              </a:rPr>
              <a:t> may </a:t>
            </a:r>
            <a:r>
              <a:rPr lang="en-US" dirty="0" err="1" smtClean="0">
                <a:solidFill>
                  <a:schemeClr val="accent2">
                    <a:lumMod val="50000"/>
                  </a:schemeClr>
                </a:solidFill>
                <a:latin typeface="Times New Roman" pitchFamily="18" charset="0"/>
                <a:cs typeface="Times New Roman" pitchFamily="18" charset="0"/>
              </a:rPr>
              <a:t>và</a:t>
            </a:r>
            <a:r>
              <a:rPr lang="vi-VN" dirty="0" smtClean="0">
                <a:solidFill>
                  <a:schemeClr val="accent2">
                    <a:lumMod val="50000"/>
                  </a:schemeClr>
                </a:solidFill>
                <a:latin typeface="Times New Roman" pitchFamily="18" charset="0"/>
                <a:cs typeface="Times New Roman" pitchFamily="18" charset="0"/>
              </a:rPr>
              <a:t> </a:t>
            </a:r>
            <a:r>
              <a:rPr lang="vi-VN" dirty="0">
                <a:solidFill>
                  <a:schemeClr val="accent2">
                    <a:lumMod val="50000"/>
                  </a:schemeClr>
                </a:solidFill>
                <a:latin typeface="Times New Roman" pitchFamily="18" charset="0"/>
                <a:cs typeface="Times New Roman" pitchFamily="18" charset="0"/>
              </a:rPr>
              <a:t>của 1 số nghề</a:t>
            </a:r>
          </a:p>
          <a:p>
            <a:endParaRPr lang="en-US"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ircle(in)">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ircle(in)">
                                      <p:cBhvr>
                                        <p:cTn id="4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II.TIÊN HÀNH</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dirty="0" err="1" smtClean="0">
                <a:solidFill>
                  <a:schemeClr val="accent6">
                    <a:lumMod val="75000"/>
                  </a:schemeClr>
                </a:solidFill>
                <a:latin typeface="Times New Roman" pitchFamily="18" charset="0"/>
                <a:cs typeface="Times New Roman" pitchFamily="18" charset="0"/>
              </a:rPr>
              <a:t>Ổn</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định</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tổ</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chức</a:t>
            </a:r>
            <a:r>
              <a:rPr lang="en-US" dirty="0" smtClean="0">
                <a:solidFill>
                  <a:schemeClr val="accent6">
                    <a:lumMod val="75000"/>
                  </a:schemeClr>
                </a:solidFill>
                <a:latin typeface="Times New Roman" pitchFamily="18" charset="0"/>
                <a:cs typeface="Times New Roman" pitchFamily="18" charset="0"/>
              </a:rPr>
              <a:t> :</a:t>
            </a:r>
          </a:p>
          <a:p>
            <a:pPr marL="514350" indent="-514350">
              <a:buNone/>
            </a:pP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Cô</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và</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trẻ</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cùng</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xem</a:t>
            </a:r>
            <a:r>
              <a:rPr lang="en-US" dirty="0" smtClean="0">
                <a:solidFill>
                  <a:schemeClr val="accent6">
                    <a:lumMod val="75000"/>
                  </a:schemeClr>
                </a:solidFill>
                <a:latin typeface="Times New Roman" pitchFamily="18" charset="0"/>
                <a:cs typeface="Times New Roman" pitchFamily="18" charset="0"/>
              </a:rPr>
              <a:t> video </a:t>
            </a:r>
            <a:r>
              <a:rPr lang="en-US" dirty="0" err="1" smtClean="0">
                <a:solidFill>
                  <a:schemeClr val="accent6">
                    <a:lumMod val="75000"/>
                  </a:schemeClr>
                </a:solidFill>
                <a:latin typeface="Times New Roman" pitchFamily="18" charset="0"/>
                <a:cs typeface="Times New Roman" pitchFamily="18" charset="0"/>
              </a:rPr>
              <a:t>nghề</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thợ</a:t>
            </a:r>
            <a:r>
              <a:rPr lang="en-US" dirty="0" smtClean="0">
                <a:solidFill>
                  <a:schemeClr val="accent6">
                    <a:lumMod val="75000"/>
                  </a:schemeClr>
                </a:solidFill>
                <a:latin typeface="Times New Roman" pitchFamily="18" charset="0"/>
                <a:cs typeface="Times New Roman" pitchFamily="18" charset="0"/>
              </a:rPr>
              <a:t> may</a:t>
            </a:r>
            <a:endParaRPr lang="en-US" dirty="0">
              <a:solidFill>
                <a:schemeClr val="accent6">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Nghe tho may.mp4">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1600201"/>
          </a:xfrm>
        </p:spPr>
        <p:txBody>
          <a:bodyPr/>
          <a:lstStyle/>
          <a:p>
            <a:pPr>
              <a:buNone/>
            </a:pPr>
            <a:r>
              <a:rPr lang="en-US" dirty="0" smtClean="0">
                <a:solidFill>
                  <a:srgbClr val="002060"/>
                </a:solidFill>
                <a:latin typeface="Times New Roman" pitchFamily="18" charset="0"/>
                <a:cs typeface="Times New Roman" pitchFamily="18" charset="0"/>
              </a:rPr>
              <a:t>     2. </a:t>
            </a:r>
            <a:r>
              <a:rPr lang="en-US" dirty="0" err="1" smtClean="0">
                <a:solidFill>
                  <a:srgbClr val="002060"/>
                </a:solidFill>
                <a:latin typeface="Times New Roman" pitchFamily="18" charset="0"/>
                <a:cs typeface="Times New Roman" pitchFamily="18" charset="0"/>
              </a:rPr>
              <a:t>Phương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pháp</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hình</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thức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tổ</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chức</a:t>
            </a:r>
            <a:r>
              <a:rPr lang="en-US" dirty="0" smtClean="0">
                <a:solidFill>
                  <a:srgbClr val="002060"/>
                </a:solidFill>
                <a:latin typeface="Times New Roman" pitchFamily="18" charset="0"/>
                <a:cs typeface="Times New Roman" pitchFamily="18" charset="0"/>
              </a:rPr>
              <a:t>:</a:t>
            </a:r>
          </a:p>
          <a:p>
            <a:pPr>
              <a:buNone/>
            </a:pP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Cô</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và</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trẻ</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cùng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quan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sát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chiếc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áo</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phông</a:t>
            </a:r>
            <a:endParaRPr lang="en-US" dirty="0">
              <a:solidFill>
                <a:srgbClr val="002060"/>
              </a:solidFill>
              <a:latin typeface="Times New Roman" pitchFamily="18" charset="0"/>
              <a:cs typeface="Times New Roman" pitchFamily="18" charset="0"/>
            </a:endParaRPr>
          </a:p>
        </p:txBody>
      </p:sp>
      <p:pic>
        <p:nvPicPr>
          <p:cNvPr id="5" name="Picture 2" descr="Áo Phông Uniqlo Nữ Cổ Tròn Nhiều Màu Của Nhật Bản"/>
          <p:cNvPicPr>
            <a:picLocks noChangeAspect="1" noChangeArrowheads="1"/>
          </p:cNvPicPr>
          <p:nvPr/>
        </p:nvPicPr>
        <p:blipFill>
          <a:blip r:embed="rId3"/>
          <a:srcRect/>
          <a:stretch>
            <a:fillRect/>
          </a:stretch>
        </p:blipFill>
        <p:spPr bwMode="auto">
          <a:xfrm>
            <a:off x="2590800" y="1295400"/>
            <a:ext cx="4463435" cy="42384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1"/>
            <a:ext cx="8229600" cy="838200"/>
          </a:xfrm>
        </p:spPr>
        <p:txBody>
          <a:bodyPr/>
          <a:lstStyle/>
          <a:p>
            <a:pPr algn="ct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thợ</a:t>
            </a:r>
            <a:r>
              <a:rPr lang="en-US" dirty="0" smtClean="0">
                <a:latin typeface="Times New Roman" pitchFamily="18" charset="0"/>
                <a:cs typeface="Times New Roman" pitchFamily="18" charset="0"/>
              </a:rPr>
              <a:t> may </a:t>
            </a:r>
            <a:endParaRPr lang="en-US" dirty="0">
              <a:latin typeface="Times New Roman" pitchFamily="18" charset="0"/>
              <a:cs typeface="Times New Roman" pitchFamily="18" charset="0"/>
            </a:endParaRPr>
          </a:p>
        </p:txBody>
      </p:sp>
      <p:grpSp>
        <p:nvGrpSpPr>
          <p:cNvPr id="15" name="Group 14"/>
          <p:cNvGrpSpPr/>
          <p:nvPr/>
        </p:nvGrpSpPr>
        <p:grpSpPr>
          <a:xfrm>
            <a:off x="228600" y="990600"/>
            <a:ext cx="1752600" cy="2579132"/>
            <a:chOff x="304800" y="1066800"/>
            <a:chExt cx="1752600" cy="2579132"/>
          </a:xfrm>
        </p:grpSpPr>
        <p:pic>
          <p:nvPicPr>
            <p:cNvPr id="6" name="Picture 5" descr="images (9).jpg"/>
            <p:cNvPicPr>
              <a:picLocks noChangeAspect="1"/>
            </p:cNvPicPr>
            <p:nvPr/>
          </p:nvPicPr>
          <p:blipFill>
            <a:blip r:embed="rId3"/>
            <a:stretch>
              <a:fillRect/>
            </a:stretch>
          </p:blipFill>
          <p:spPr>
            <a:xfrm>
              <a:off x="304800" y="1066800"/>
              <a:ext cx="1752600" cy="1990725"/>
            </a:xfrm>
            <a:prstGeom prst="rect">
              <a:avLst/>
            </a:prstGeom>
          </p:spPr>
        </p:pic>
        <p:sp>
          <p:nvSpPr>
            <p:cNvPr id="14" name="TextBox 13"/>
            <p:cNvSpPr txBox="1"/>
            <p:nvPr/>
          </p:nvSpPr>
          <p:spPr>
            <a:xfrm>
              <a:off x="685800" y="3276600"/>
              <a:ext cx="9144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Vải</a:t>
              </a:r>
              <a:endParaRPr lang="en-US" b="1" dirty="0">
                <a:solidFill>
                  <a:srgbClr val="002060"/>
                </a:solidFill>
                <a:latin typeface="Times New Roman" pitchFamily="18" charset="0"/>
                <a:cs typeface="Times New Roman" pitchFamily="18" charset="0"/>
              </a:endParaRPr>
            </a:p>
          </p:txBody>
        </p:sp>
      </p:grpSp>
      <p:grpSp>
        <p:nvGrpSpPr>
          <p:cNvPr id="17" name="Group 16"/>
          <p:cNvGrpSpPr/>
          <p:nvPr/>
        </p:nvGrpSpPr>
        <p:grpSpPr>
          <a:xfrm>
            <a:off x="2286000" y="1066800"/>
            <a:ext cx="1998434" cy="2426732"/>
            <a:chOff x="2286000" y="1066800"/>
            <a:chExt cx="1998434" cy="2426732"/>
          </a:xfrm>
        </p:grpSpPr>
        <p:pic>
          <p:nvPicPr>
            <p:cNvPr id="7" name="Picture 6" descr="images (5).jpg"/>
            <p:cNvPicPr>
              <a:picLocks noChangeAspect="1"/>
            </p:cNvPicPr>
            <p:nvPr/>
          </p:nvPicPr>
          <p:blipFill>
            <a:blip r:embed="rId4"/>
            <a:stretch>
              <a:fillRect/>
            </a:stretch>
          </p:blipFill>
          <p:spPr>
            <a:xfrm>
              <a:off x="2286000" y="1066800"/>
              <a:ext cx="1998434" cy="1924050"/>
            </a:xfrm>
            <a:prstGeom prst="rect">
              <a:avLst/>
            </a:prstGeom>
          </p:spPr>
        </p:pic>
        <p:sp>
          <p:nvSpPr>
            <p:cNvPr id="16" name="TextBox 15"/>
            <p:cNvSpPr txBox="1"/>
            <p:nvPr/>
          </p:nvSpPr>
          <p:spPr>
            <a:xfrm>
              <a:off x="2971800" y="3124200"/>
              <a:ext cx="7620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Chỉ</a:t>
              </a:r>
              <a:endParaRPr lang="en-US" b="1" dirty="0">
                <a:solidFill>
                  <a:srgbClr val="002060"/>
                </a:solidFill>
                <a:latin typeface="Times New Roman" pitchFamily="18" charset="0"/>
                <a:cs typeface="Times New Roman" pitchFamily="18" charset="0"/>
              </a:endParaRPr>
            </a:p>
          </p:txBody>
        </p:sp>
      </p:grpSp>
      <p:grpSp>
        <p:nvGrpSpPr>
          <p:cNvPr id="19" name="Group 18"/>
          <p:cNvGrpSpPr/>
          <p:nvPr/>
        </p:nvGrpSpPr>
        <p:grpSpPr>
          <a:xfrm>
            <a:off x="4495800" y="1066800"/>
            <a:ext cx="2133600" cy="2426732"/>
            <a:chOff x="4495800" y="1066800"/>
            <a:chExt cx="2133600" cy="2426732"/>
          </a:xfrm>
        </p:grpSpPr>
        <p:pic>
          <p:nvPicPr>
            <p:cNvPr id="8" name="Picture 7" descr="images (7).jpg"/>
            <p:cNvPicPr>
              <a:picLocks noChangeAspect="1"/>
            </p:cNvPicPr>
            <p:nvPr/>
          </p:nvPicPr>
          <p:blipFill>
            <a:blip r:embed="rId5"/>
            <a:stretch>
              <a:fillRect/>
            </a:stretch>
          </p:blipFill>
          <p:spPr>
            <a:xfrm>
              <a:off x="4495800" y="1066800"/>
              <a:ext cx="2133600" cy="1895475"/>
            </a:xfrm>
            <a:prstGeom prst="rect">
              <a:avLst/>
            </a:prstGeom>
          </p:spPr>
        </p:pic>
        <p:sp>
          <p:nvSpPr>
            <p:cNvPr id="18" name="TextBox 17"/>
            <p:cNvSpPr txBox="1"/>
            <p:nvPr/>
          </p:nvSpPr>
          <p:spPr>
            <a:xfrm>
              <a:off x="5105400" y="3124200"/>
              <a:ext cx="11430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Máy</a:t>
              </a:r>
              <a:r>
                <a:rPr lang="en-US" b="1" dirty="0" smtClean="0">
                  <a:solidFill>
                    <a:srgbClr val="002060"/>
                  </a:solidFill>
                  <a:latin typeface="Times New Roman" pitchFamily="18" charset="0"/>
                  <a:cs typeface="Times New Roman" pitchFamily="18" charset="0"/>
                </a:rPr>
                <a:t> may</a:t>
              </a:r>
              <a:endParaRPr lang="en-US" b="1" dirty="0">
                <a:solidFill>
                  <a:srgbClr val="002060"/>
                </a:solidFill>
                <a:latin typeface="Times New Roman" pitchFamily="18" charset="0"/>
                <a:cs typeface="Times New Roman" pitchFamily="18" charset="0"/>
              </a:endParaRPr>
            </a:p>
          </p:txBody>
        </p:sp>
      </p:grpSp>
      <p:grpSp>
        <p:nvGrpSpPr>
          <p:cNvPr id="21" name="Group 20"/>
          <p:cNvGrpSpPr/>
          <p:nvPr/>
        </p:nvGrpSpPr>
        <p:grpSpPr>
          <a:xfrm>
            <a:off x="6934200" y="1066800"/>
            <a:ext cx="1833563" cy="2426732"/>
            <a:chOff x="6934200" y="1066800"/>
            <a:chExt cx="1833563" cy="2426732"/>
          </a:xfrm>
        </p:grpSpPr>
        <p:pic>
          <p:nvPicPr>
            <p:cNvPr id="9" name="Picture 8" descr="images (8).jpg"/>
            <p:cNvPicPr>
              <a:picLocks noChangeAspect="1"/>
            </p:cNvPicPr>
            <p:nvPr/>
          </p:nvPicPr>
          <p:blipFill>
            <a:blip r:embed="rId6"/>
            <a:stretch>
              <a:fillRect/>
            </a:stretch>
          </p:blipFill>
          <p:spPr>
            <a:xfrm>
              <a:off x="6934200" y="1066800"/>
              <a:ext cx="1833563" cy="1905000"/>
            </a:xfrm>
            <a:prstGeom prst="rect">
              <a:avLst/>
            </a:prstGeom>
          </p:spPr>
        </p:pic>
        <p:sp>
          <p:nvSpPr>
            <p:cNvPr id="20" name="TextBox 19"/>
            <p:cNvSpPr txBox="1"/>
            <p:nvPr/>
          </p:nvSpPr>
          <p:spPr>
            <a:xfrm>
              <a:off x="7239000" y="3124200"/>
              <a:ext cx="1371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Dây</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chun</a:t>
              </a:r>
              <a:endParaRPr lang="en-US" b="1" dirty="0">
                <a:solidFill>
                  <a:srgbClr val="002060"/>
                </a:solidFill>
                <a:latin typeface="Times New Roman" pitchFamily="18" charset="0"/>
                <a:cs typeface="Times New Roman" pitchFamily="18" charset="0"/>
              </a:endParaRPr>
            </a:p>
          </p:txBody>
        </p:sp>
      </p:grpSp>
      <p:grpSp>
        <p:nvGrpSpPr>
          <p:cNvPr id="23" name="Group 22"/>
          <p:cNvGrpSpPr/>
          <p:nvPr/>
        </p:nvGrpSpPr>
        <p:grpSpPr>
          <a:xfrm>
            <a:off x="228600" y="4038600"/>
            <a:ext cx="1752600" cy="2198132"/>
            <a:chOff x="228600" y="4038600"/>
            <a:chExt cx="1752600" cy="2198132"/>
          </a:xfrm>
        </p:grpSpPr>
        <p:pic>
          <p:nvPicPr>
            <p:cNvPr id="10" name="Picture 9" descr="tải xuống (8).jpg"/>
            <p:cNvPicPr>
              <a:picLocks noChangeAspect="1"/>
            </p:cNvPicPr>
            <p:nvPr/>
          </p:nvPicPr>
          <p:blipFill>
            <a:blip r:embed="rId7"/>
            <a:stretch>
              <a:fillRect/>
            </a:stretch>
          </p:blipFill>
          <p:spPr>
            <a:xfrm>
              <a:off x="228600" y="4038600"/>
              <a:ext cx="1752600" cy="1752600"/>
            </a:xfrm>
            <a:prstGeom prst="rect">
              <a:avLst/>
            </a:prstGeom>
          </p:spPr>
        </p:pic>
        <p:sp>
          <p:nvSpPr>
            <p:cNvPr id="22" name="TextBox 21"/>
            <p:cNvSpPr txBox="1"/>
            <p:nvPr/>
          </p:nvSpPr>
          <p:spPr>
            <a:xfrm>
              <a:off x="533400" y="5867400"/>
              <a:ext cx="10668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Khuy</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áo</a:t>
              </a:r>
              <a:endParaRPr lang="en-US" b="1" dirty="0">
                <a:solidFill>
                  <a:srgbClr val="002060"/>
                </a:solidFill>
                <a:latin typeface="Times New Roman" pitchFamily="18" charset="0"/>
                <a:cs typeface="Times New Roman" pitchFamily="18" charset="0"/>
              </a:endParaRPr>
            </a:p>
          </p:txBody>
        </p:sp>
      </p:grpSp>
      <p:grpSp>
        <p:nvGrpSpPr>
          <p:cNvPr id="25" name="Group 24"/>
          <p:cNvGrpSpPr/>
          <p:nvPr/>
        </p:nvGrpSpPr>
        <p:grpSpPr>
          <a:xfrm>
            <a:off x="2362200" y="3962400"/>
            <a:ext cx="1914525" cy="2350532"/>
            <a:chOff x="2362200" y="3962400"/>
            <a:chExt cx="1914525" cy="2350532"/>
          </a:xfrm>
        </p:grpSpPr>
        <p:pic>
          <p:nvPicPr>
            <p:cNvPr id="11" name="Picture 10" descr="images (6).jpg"/>
            <p:cNvPicPr>
              <a:picLocks noChangeAspect="1"/>
            </p:cNvPicPr>
            <p:nvPr/>
          </p:nvPicPr>
          <p:blipFill>
            <a:blip r:embed="rId8"/>
            <a:stretch>
              <a:fillRect/>
            </a:stretch>
          </p:blipFill>
          <p:spPr>
            <a:xfrm>
              <a:off x="2362200" y="3962400"/>
              <a:ext cx="1914525" cy="1914525"/>
            </a:xfrm>
            <a:prstGeom prst="rect">
              <a:avLst/>
            </a:prstGeom>
          </p:spPr>
        </p:pic>
        <p:sp>
          <p:nvSpPr>
            <p:cNvPr id="24" name="TextBox 23"/>
            <p:cNvSpPr txBox="1"/>
            <p:nvPr/>
          </p:nvSpPr>
          <p:spPr>
            <a:xfrm>
              <a:off x="2819400" y="5943600"/>
              <a:ext cx="990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Thước</a:t>
              </a:r>
              <a:endParaRPr lang="en-US" b="1" dirty="0">
                <a:solidFill>
                  <a:srgbClr val="002060"/>
                </a:solidFill>
                <a:latin typeface="Times New Roman" pitchFamily="18" charset="0"/>
                <a:cs typeface="Times New Roman" pitchFamily="18" charset="0"/>
              </a:endParaRPr>
            </a:p>
          </p:txBody>
        </p:sp>
      </p:grpSp>
      <p:grpSp>
        <p:nvGrpSpPr>
          <p:cNvPr id="27" name="Group 26"/>
          <p:cNvGrpSpPr/>
          <p:nvPr/>
        </p:nvGrpSpPr>
        <p:grpSpPr>
          <a:xfrm>
            <a:off x="4572000" y="3962400"/>
            <a:ext cx="2154421" cy="2426732"/>
            <a:chOff x="4572000" y="3962400"/>
            <a:chExt cx="2154421" cy="2426732"/>
          </a:xfrm>
        </p:grpSpPr>
        <p:pic>
          <p:nvPicPr>
            <p:cNvPr id="12" name="Picture 11" descr="tải xuống (6).jpg"/>
            <p:cNvPicPr>
              <a:picLocks noChangeAspect="1"/>
            </p:cNvPicPr>
            <p:nvPr/>
          </p:nvPicPr>
          <p:blipFill>
            <a:blip r:embed="rId9"/>
            <a:stretch>
              <a:fillRect/>
            </a:stretch>
          </p:blipFill>
          <p:spPr>
            <a:xfrm>
              <a:off x="4572000" y="3962400"/>
              <a:ext cx="2154421" cy="1895476"/>
            </a:xfrm>
            <a:prstGeom prst="rect">
              <a:avLst/>
            </a:prstGeom>
          </p:spPr>
        </p:pic>
        <p:sp>
          <p:nvSpPr>
            <p:cNvPr id="26" name="TextBox 25"/>
            <p:cNvSpPr txBox="1"/>
            <p:nvPr/>
          </p:nvSpPr>
          <p:spPr>
            <a:xfrm>
              <a:off x="5105400" y="6019800"/>
              <a:ext cx="9906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Kéo</a:t>
              </a:r>
              <a:endParaRPr lang="en-US" b="1" dirty="0">
                <a:solidFill>
                  <a:srgbClr val="002060"/>
                </a:solidFill>
                <a:latin typeface="Times New Roman" pitchFamily="18" charset="0"/>
                <a:cs typeface="Times New Roman" pitchFamily="18" charset="0"/>
              </a:endParaRPr>
            </a:p>
          </p:txBody>
        </p:sp>
      </p:grpSp>
      <p:grpSp>
        <p:nvGrpSpPr>
          <p:cNvPr id="29" name="Group 28"/>
          <p:cNvGrpSpPr/>
          <p:nvPr/>
        </p:nvGrpSpPr>
        <p:grpSpPr>
          <a:xfrm>
            <a:off x="7010400" y="3962400"/>
            <a:ext cx="1909762" cy="2426732"/>
            <a:chOff x="7010400" y="3962400"/>
            <a:chExt cx="1909762" cy="2426732"/>
          </a:xfrm>
        </p:grpSpPr>
        <p:pic>
          <p:nvPicPr>
            <p:cNvPr id="13" name="Picture 12" descr="tải xuống (9).jpg"/>
            <p:cNvPicPr>
              <a:picLocks noChangeAspect="1"/>
            </p:cNvPicPr>
            <p:nvPr/>
          </p:nvPicPr>
          <p:blipFill>
            <a:blip r:embed="rId10"/>
            <a:stretch>
              <a:fillRect/>
            </a:stretch>
          </p:blipFill>
          <p:spPr>
            <a:xfrm>
              <a:off x="7010400" y="3962400"/>
              <a:ext cx="1909762" cy="1909762"/>
            </a:xfrm>
            <a:prstGeom prst="rect">
              <a:avLst/>
            </a:prstGeom>
          </p:spPr>
        </p:pic>
        <p:sp>
          <p:nvSpPr>
            <p:cNvPr id="28" name="TextBox 27"/>
            <p:cNvSpPr txBox="1"/>
            <p:nvPr/>
          </p:nvSpPr>
          <p:spPr>
            <a:xfrm>
              <a:off x="7467600" y="6019800"/>
              <a:ext cx="11430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Khóa</a:t>
              </a:r>
              <a:endParaRPr lang="en-US" b="1"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ircle(in)">
                                      <p:cBhvr>
                                        <p:cTn id="18" dur="2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4)">
                                      <p:cBhvr>
                                        <p:cTn id="23" dur="2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ircle(in)">
                                      <p:cBhvr>
                                        <p:cTn id="28" dur="20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2000"/>
                                        <p:tgtEl>
                                          <p:spTgt spid="23"/>
                                        </p:tgtEl>
                                      </p:cBhvr>
                                    </p:animEffect>
                                    <p:anim calcmode="lin" valueType="num">
                                      <p:cBhvr>
                                        <p:cTn id="34" dur="2000" fill="hold"/>
                                        <p:tgtEl>
                                          <p:spTgt spid="23"/>
                                        </p:tgtEl>
                                        <p:attrNameLst>
                                          <p:attrName>style.rotation</p:attrName>
                                        </p:attrNameLst>
                                      </p:cBhvr>
                                      <p:tavLst>
                                        <p:tav tm="0">
                                          <p:val>
                                            <p:fltVal val="720"/>
                                          </p:val>
                                        </p:tav>
                                        <p:tav tm="100000">
                                          <p:val>
                                            <p:fltVal val="0"/>
                                          </p:val>
                                        </p:tav>
                                      </p:tavLst>
                                    </p:anim>
                                    <p:anim calcmode="lin" valueType="num">
                                      <p:cBhvr>
                                        <p:cTn id="35" dur="2000" fill="hold"/>
                                        <p:tgtEl>
                                          <p:spTgt spid="23"/>
                                        </p:tgtEl>
                                        <p:attrNameLst>
                                          <p:attrName>ppt_h</p:attrName>
                                        </p:attrNameLst>
                                      </p:cBhvr>
                                      <p:tavLst>
                                        <p:tav tm="0">
                                          <p:val>
                                            <p:fltVal val="0"/>
                                          </p:val>
                                        </p:tav>
                                        <p:tav tm="100000">
                                          <p:val>
                                            <p:strVal val="#ppt_h"/>
                                          </p:val>
                                        </p:tav>
                                      </p:tavLst>
                                    </p:anim>
                                    <p:anim calcmode="lin" valueType="num">
                                      <p:cBhvr>
                                        <p:cTn id="36" dur="2000" fill="hold"/>
                                        <p:tgtEl>
                                          <p:spTgt spid="23"/>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4)">
                                      <p:cBhvr>
                                        <p:cTn id="41" dur="20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7" presetClass="entr" presetSubtype="4"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0" fill="hold"/>
                                        <p:tgtEl>
                                          <p:spTgt spid="27"/>
                                        </p:tgtEl>
                                        <p:attrNameLst>
                                          <p:attrName>ppt_x</p:attrName>
                                        </p:attrNameLst>
                                      </p:cBhvr>
                                      <p:tavLst>
                                        <p:tav tm="0">
                                          <p:val>
                                            <p:strVal val="#ppt_x"/>
                                          </p:val>
                                        </p:tav>
                                        <p:tav tm="100000">
                                          <p:val>
                                            <p:strVal val="#ppt_x"/>
                                          </p:val>
                                        </p:tav>
                                      </p:tavLst>
                                    </p:anim>
                                    <p:anim calcmode="lin" valueType="num">
                                      <p:cBhvr additive="base">
                                        <p:cTn id="47" dur="5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5" presetClass="entr" presetSubtype="0"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2000"/>
                                        <p:tgtEl>
                                          <p:spTgt spid="29"/>
                                        </p:tgtEl>
                                      </p:cBhvr>
                                    </p:animEffect>
                                    <p:anim calcmode="lin" valueType="num">
                                      <p:cBhvr>
                                        <p:cTn id="53" dur="2000" fill="hold"/>
                                        <p:tgtEl>
                                          <p:spTgt spid="29"/>
                                        </p:tgtEl>
                                        <p:attrNameLst>
                                          <p:attrName>style.rotation</p:attrName>
                                        </p:attrNameLst>
                                      </p:cBhvr>
                                      <p:tavLst>
                                        <p:tav tm="0">
                                          <p:val>
                                            <p:fltVal val="720"/>
                                          </p:val>
                                        </p:tav>
                                        <p:tav tm="100000">
                                          <p:val>
                                            <p:fltVal val="0"/>
                                          </p:val>
                                        </p:tav>
                                      </p:tavLst>
                                    </p:anim>
                                    <p:anim calcmode="lin" valueType="num">
                                      <p:cBhvr>
                                        <p:cTn id="54" dur="2000" fill="hold"/>
                                        <p:tgtEl>
                                          <p:spTgt spid="29"/>
                                        </p:tgtEl>
                                        <p:attrNameLst>
                                          <p:attrName>ppt_h</p:attrName>
                                        </p:attrNameLst>
                                      </p:cBhvr>
                                      <p:tavLst>
                                        <p:tav tm="0">
                                          <p:val>
                                            <p:fltVal val="0"/>
                                          </p:val>
                                        </p:tav>
                                        <p:tav tm="100000">
                                          <p:val>
                                            <p:strVal val="#ppt_h"/>
                                          </p:val>
                                        </p:tav>
                                      </p:tavLst>
                                    </p:anim>
                                    <p:anim calcmode="lin" valueType="num">
                                      <p:cBhvr>
                                        <p:cTn id="55"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685800"/>
          </a:xfrm>
        </p:spPr>
        <p:txBody>
          <a:bodyPr>
            <a:normAutofit/>
          </a:bodyPr>
          <a:lstStyle/>
          <a:p>
            <a:r>
              <a:rPr lang="en-US" sz="3200" dirty="0" err="1" smtClean="0">
                <a:solidFill>
                  <a:srgbClr val="002060"/>
                </a:solidFill>
                <a:latin typeface="Times New Roman" pitchFamily="18" charset="0"/>
                <a:cs typeface="Times New Roman" pitchFamily="18" charset="0"/>
              </a:rPr>
              <a:t>Sản</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phẩm</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của</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nghề</a:t>
            </a:r>
            <a:r>
              <a:rPr lang="en-US" sz="3200" dirty="0" smtClean="0">
                <a:solidFill>
                  <a:srgbClr val="002060"/>
                </a:solidFill>
                <a:latin typeface="Times New Roman" pitchFamily="18" charset="0"/>
                <a:cs typeface="Times New Roman" pitchFamily="18" charset="0"/>
              </a:rPr>
              <a:t> may</a:t>
            </a:r>
            <a:endParaRPr lang="en-US" sz="3200" dirty="0">
              <a:solidFill>
                <a:srgbClr val="002060"/>
              </a:solidFill>
              <a:latin typeface="Times New Roman" pitchFamily="18" charset="0"/>
              <a:cs typeface="Times New Roman" pitchFamily="18" charset="0"/>
            </a:endParaRPr>
          </a:p>
        </p:txBody>
      </p:sp>
      <p:grpSp>
        <p:nvGrpSpPr>
          <p:cNvPr id="13" name="Group 12"/>
          <p:cNvGrpSpPr/>
          <p:nvPr/>
        </p:nvGrpSpPr>
        <p:grpSpPr>
          <a:xfrm>
            <a:off x="381000" y="838200"/>
            <a:ext cx="1757363" cy="2274332"/>
            <a:chOff x="381000" y="838200"/>
            <a:chExt cx="1757363" cy="2274332"/>
          </a:xfrm>
        </p:grpSpPr>
        <p:pic>
          <p:nvPicPr>
            <p:cNvPr id="4" name="Picture 3" descr="tải xuống (10).jpg"/>
            <p:cNvPicPr>
              <a:picLocks noChangeAspect="1"/>
            </p:cNvPicPr>
            <p:nvPr/>
          </p:nvPicPr>
          <p:blipFill>
            <a:blip r:embed="rId3"/>
            <a:stretch>
              <a:fillRect/>
            </a:stretch>
          </p:blipFill>
          <p:spPr>
            <a:xfrm>
              <a:off x="381000" y="838200"/>
              <a:ext cx="1757363" cy="1757363"/>
            </a:xfrm>
            <a:prstGeom prst="rect">
              <a:avLst/>
            </a:prstGeom>
          </p:spPr>
        </p:pic>
        <p:sp>
          <p:nvSpPr>
            <p:cNvPr id="12" name="TextBox 11"/>
            <p:cNvSpPr txBox="1"/>
            <p:nvPr/>
          </p:nvSpPr>
          <p:spPr>
            <a:xfrm>
              <a:off x="914400" y="2743200"/>
              <a:ext cx="609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Áo</a:t>
              </a:r>
              <a:endParaRPr lang="en-US" b="1" dirty="0">
                <a:solidFill>
                  <a:srgbClr val="002060"/>
                </a:solidFill>
                <a:latin typeface="Times New Roman" pitchFamily="18" charset="0"/>
                <a:cs typeface="Times New Roman" pitchFamily="18" charset="0"/>
              </a:endParaRPr>
            </a:p>
          </p:txBody>
        </p:sp>
      </p:grpSp>
      <p:grpSp>
        <p:nvGrpSpPr>
          <p:cNvPr id="15" name="Group 14"/>
          <p:cNvGrpSpPr/>
          <p:nvPr/>
        </p:nvGrpSpPr>
        <p:grpSpPr>
          <a:xfrm>
            <a:off x="2438400" y="838200"/>
            <a:ext cx="1833563" cy="2350532"/>
            <a:chOff x="2438400" y="838200"/>
            <a:chExt cx="1833563" cy="2350532"/>
          </a:xfrm>
        </p:grpSpPr>
        <p:pic>
          <p:nvPicPr>
            <p:cNvPr id="5" name="Picture 4" descr="tải xuống (11).jpg"/>
            <p:cNvPicPr>
              <a:picLocks noChangeAspect="1"/>
            </p:cNvPicPr>
            <p:nvPr/>
          </p:nvPicPr>
          <p:blipFill>
            <a:blip r:embed="rId4"/>
            <a:stretch>
              <a:fillRect/>
            </a:stretch>
          </p:blipFill>
          <p:spPr>
            <a:xfrm>
              <a:off x="2438400" y="838200"/>
              <a:ext cx="1833563" cy="1833563"/>
            </a:xfrm>
            <a:prstGeom prst="rect">
              <a:avLst/>
            </a:prstGeom>
          </p:spPr>
        </p:pic>
        <p:sp>
          <p:nvSpPr>
            <p:cNvPr id="14" name="TextBox 13"/>
            <p:cNvSpPr txBox="1"/>
            <p:nvPr/>
          </p:nvSpPr>
          <p:spPr>
            <a:xfrm>
              <a:off x="2971800" y="2819400"/>
              <a:ext cx="8382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Quần</a:t>
              </a:r>
              <a:endParaRPr lang="en-US" b="1" dirty="0">
                <a:solidFill>
                  <a:srgbClr val="002060"/>
                </a:solidFill>
                <a:latin typeface="Times New Roman" pitchFamily="18" charset="0"/>
                <a:cs typeface="Times New Roman" pitchFamily="18" charset="0"/>
              </a:endParaRPr>
            </a:p>
          </p:txBody>
        </p:sp>
      </p:grpSp>
      <p:grpSp>
        <p:nvGrpSpPr>
          <p:cNvPr id="17" name="Group 16"/>
          <p:cNvGrpSpPr/>
          <p:nvPr/>
        </p:nvGrpSpPr>
        <p:grpSpPr>
          <a:xfrm>
            <a:off x="4343401" y="919163"/>
            <a:ext cx="1676400" cy="2193369"/>
            <a:chOff x="4343401" y="919163"/>
            <a:chExt cx="1676400" cy="2193369"/>
          </a:xfrm>
        </p:grpSpPr>
        <p:pic>
          <p:nvPicPr>
            <p:cNvPr id="6" name="Picture 5" descr="tải xuống (12).jpg"/>
            <p:cNvPicPr>
              <a:picLocks noChangeAspect="1"/>
            </p:cNvPicPr>
            <p:nvPr/>
          </p:nvPicPr>
          <p:blipFill>
            <a:blip r:embed="rId5"/>
            <a:stretch>
              <a:fillRect/>
            </a:stretch>
          </p:blipFill>
          <p:spPr>
            <a:xfrm>
              <a:off x="4343401" y="919163"/>
              <a:ext cx="1676400" cy="1676400"/>
            </a:xfrm>
            <a:prstGeom prst="rect">
              <a:avLst/>
            </a:prstGeom>
          </p:spPr>
        </p:pic>
        <p:sp>
          <p:nvSpPr>
            <p:cNvPr id="16" name="TextBox 15"/>
            <p:cNvSpPr txBox="1"/>
            <p:nvPr/>
          </p:nvSpPr>
          <p:spPr>
            <a:xfrm>
              <a:off x="4876800" y="2743200"/>
              <a:ext cx="6858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Túi</a:t>
              </a:r>
              <a:endParaRPr lang="en-US" b="1" dirty="0">
                <a:solidFill>
                  <a:srgbClr val="002060"/>
                </a:solidFill>
                <a:latin typeface="Times New Roman" pitchFamily="18" charset="0"/>
                <a:cs typeface="Times New Roman" pitchFamily="18" charset="0"/>
              </a:endParaRPr>
            </a:p>
          </p:txBody>
        </p:sp>
      </p:grpSp>
      <p:grpSp>
        <p:nvGrpSpPr>
          <p:cNvPr id="19" name="Group 18"/>
          <p:cNvGrpSpPr/>
          <p:nvPr/>
        </p:nvGrpSpPr>
        <p:grpSpPr>
          <a:xfrm>
            <a:off x="6413462" y="990601"/>
            <a:ext cx="1912434" cy="2045731"/>
            <a:chOff x="6413462" y="990601"/>
            <a:chExt cx="1912434" cy="2045731"/>
          </a:xfrm>
        </p:grpSpPr>
        <p:pic>
          <p:nvPicPr>
            <p:cNvPr id="7" name="Picture 6" descr="tải xuống (13).jpg"/>
            <p:cNvPicPr>
              <a:picLocks noChangeAspect="1"/>
            </p:cNvPicPr>
            <p:nvPr/>
          </p:nvPicPr>
          <p:blipFill>
            <a:blip r:embed="rId6"/>
            <a:stretch>
              <a:fillRect/>
            </a:stretch>
          </p:blipFill>
          <p:spPr>
            <a:xfrm>
              <a:off x="6413462" y="990601"/>
              <a:ext cx="1912434" cy="1600200"/>
            </a:xfrm>
            <a:prstGeom prst="rect">
              <a:avLst/>
            </a:prstGeom>
          </p:spPr>
        </p:pic>
        <p:sp>
          <p:nvSpPr>
            <p:cNvPr id="18" name="TextBox 17"/>
            <p:cNvSpPr txBox="1"/>
            <p:nvPr/>
          </p:nvSpPr>
          <p:spPr>
            <a:xfrm>
              <a:off x="6934200" y="2667000"/>
              <a:ext cx="9144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Giày</a:t>
              </a:r>
              <a:endParaRPr lang="en-US" b="1" dirty="0">
                <a:solidFill>
                  <a:srgbClr val="002060"/>
                </a:solidFill>
                <a:latin typeface="Times New Roman" pitchFamily="18" charset="0"/>
                <a:cs typeface="Times New Roman" pitchFamily="18" charset="0"/>
              </a:endParaRPr>
            </a:p>
          </p:txBody>
        </p:sp>
      </p:grpSp>
      <p:grpSp>
        <p:nvGrpSpPr>
          <p:cNvPr id="21" name="Group 20"/>
          <p:cNvGrpSpPr/>
          <p:nvPr/>
        </p:nvGrpSpPr>
        <p:grpSpPr>
          <a:xfrm>
            <a:off x="381000" y="3429000"/>
            <a:ext cx="1752599" cy="2362200"/>
            <a:chOff x="381000" y="3429000"/>
            <a:chExt cx="1752599" cy="2362200"/>
          </a:xfrm>
        </p:grpSpPr>
        <p:pic>
          <p:nvPicPr>
            <p:cNvPr id="8" name="Picture 7" descr="tải xuống (14).jpg"/>
            <p:cNvPicPr>
              <a:picLocks noChangeAspect="1"/>
            </p:cNvPicPr>
            <p:nvPr/>
          </p:nvPicPr>
          <p:blipFill>
            <a:blip r:embed="rId7"/>
            <a:stretch>
              <a:fillRect/>
            </a:stretch>
          </p:blipFill>
          <p:spPr>
            <a:xfrm>
              <a:off x="381000" y="3429000"/>
              <a:ext cx="1752599" cy="1903213"/>
            </a:xfrm>
            <a:prstGeom prst="rect">
              <a:avLst/>
            </a:prstGeom>
          </p:spPr>
        </p:pic>
        <p:sp>
          <p:nvSpPr>
            <p:cNvPr id="20" name="TextBox 19"/>
            <p:cNvSpPr txBox="1"/>
            <p:nvPr/>
          </p:nvSpPr>
          <p:spPr>
            <a:xfrm>
              <a:off x="838200" y="5410200"/>
              <a:ext cx="838200" cy="381000"/>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Mũ</a:t>
              </a:r>
              <a:endParaRPr lang="en-US" b="1" dirty="0">
                <a:solidFill>
                  <a:srgbClr val="002060"/>
                </a:solidFill>
                <a:latin typeface="Times New Roman" pitchFamily="18" charset="0"/>
                <a:cs typeface="Times New Roman" pitchFamily="18" charset="0"/>
              </a:endParaRPr>
            </a:p>
          </p:txBody>
        </p:sp>
      </p:grpSp>
      <p:grpSp>
        <p:nvGrpSpPr>
          <p:cNvPr id="23" name="Group 22"/>
          <p:cNvGrpSpPr/>
          <p:nvPr/>
        </p:nvGrpSpPr>
        <p:grpSpPr>
          <a:xfrm>
            <a:off x="2514600" y="3505200"/>
            <a:ext cx="1752600" cy="2350532"/>
            <a:chOff x="2514600" y="3505200"/>
            <a:chExt cx="1752600" cy="2350532"/>
          </a:xfrm>
        </p:grpSpPr>
        <p:pic>
          <p:nvPicPr>
            <p:cNvPr id="9" name="Picture 8" descr="tải xuống (15).jpg"/>
            <p:cNvPicPr>
              <a:picLocks noChangeAspect="1"/>
            </p:cNvPicPr>
            <p:nvPr/>
          </p:nvPicPr>
          <p:blipFill>
            <a:blip r:embed="rId8"/>
            <a:stretch>
              <a:fillRect/>
            </a:stretch>
          </p:blipFill>
          <p:spPr>
            <a:xfrm>
              <a:off x="2514600" y="3505200"/>
              <a:ext cx="1752600" cy="1752600"/>
            </a:xfrm>
            <a:prstGeom prst="rect">
              <a:avLst/>
            </a:prstGeom>
          </p:spPr>
        </p:pic>
        <p:sp>
          <p:nvSpPr>
            <p:cNvPr id="22" name="TextBox 21"/>
            <p:cNvSpPr txBox="1"/>
            <p:nvPr/>
          </p:nvSpPr>
          <p:spPr>
            <a:xfrm>
              <a:off x="2819400" y="5486400"/>
              <a:ext cx="1219200" cy="369332"/>
            </a:xfrm>
            <a:prstGeom prst="rect">
              <a:avLst/>
            </a:prstGeom>
            <a:noFill/>
          </p:spPr>
          <p:txBody>
            <a:bodyPr wrap="square" rtlCol="0">
              <a:spAutoFit/>
            </a:bodyPr>
            <a:lstStyle/>
            <a:p>
              <a:r>
                <a:rPr lang="en-US" b="1" dirty="0" smtClean="0">
                  <a:solidFill>
                    <a:srgbClr val="002060"/>
                  </a:solidFill>
                  <a:latin typeface="Times New Roman" pitchFamily="18" charset="0"/>
                  <a:cs typeface="Times New Roman" pitchFamily="18" charset="0"/>
                </a:rPr>
                <a:t>Gang </a:t>
              </a:r>
              <a:r>
                <a:rPr lang="en-US" b="1" dirty="0" err="1" smtClean="0">
                  <a:solidFill>
                    <a:srgbClr val="002060"/>
                  </a:solidFill>
                  <a:latin typeface="Times New Roman" pitchFamily="18" charset="0"/>
                  <a:cs typeface="Times New Roman" pitchFamily="18" charset="0"/>
                </a:rPr>
                <a:t>tay</a:t>
              </a:r>
              <a:endParaRPr lang="en-US" b="1" dirty="0">
                <a:solidFill>
                  <a:srgbClr val="002060"/>
                </a:solidFill>
                <a:latin typeface="Times New Roman" pitchFamily="18" charset="0"/>
                <a:cs typeface="Times New Roman" pitchFamily="18" charset="0"/>
              </a:endParaRPr>
            </a:p>
          </p:txBody>
        </p:sp>
      </p:grpSp>
      <p:grpSp>
        <p:nvGrpSpPr>
          <p:cNvPr id="25" name="Group 24"/>
          <p:cNvGrpSpPr/>
          <p:nvPr/>
        </p:nvGrpSpPr>
        <p:grpSpPr>
          <a:xfrm>
            <a:off x="4648200" y="3505200"/>
            <a:ext cx="1828800" cy="2286000"/>
            <a:chOff x="4648200" y="3505200"/>
            <a:chExt cx="1828800" cy="2286000"/>
          </a:xfrm>
        </p:grpSpPr>
        <p:pic>
          <p:nvPicPr>
            <p:cNvPr id="10" name="Picture 9" descr="tải xuống (16).jpg"/>
            <p:cNvPicPr>
              <a:picLocks noChangeAspect="1"/>
            </p:cNvPicPr>
            <p:nvPr/>
          </p:nvPicPr>
          <p:blipFill>
            <a:blip r:embed="rId9"/>
            <a:stretch>
              <a:fillRect/>
            </a:stretch>
          </p:blipFill>
          <p:spPr>
            <a:xfrm>
              <a:off x="4648200" y="3505200"/>
              <a:ext cx="1828800" cy="1757362"/>
            </a:xfrm>
            <a:prstGeom prst="rect">
              <a:avLst/>
            </a:prstGeom>
          </p:spPr>
        </p:pic>
        <p:sp>
          <p:nvSpPr>
            <p:cNvPr id="24" name="TextBox 23"/>
            <p:cNvSpPr txBox="1"/>
            <p:nvPr/>
          </p:nvSpPr>
          <p:spPr>
            <a:xfrm>
              <a:off x="5105400" y="5410200"/>
              <a:ext cx="838200" cy="381000"/>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Tất</a:t>
              </a:r>
              <a:endParaRPr lang="en-US" b="1" dirty="0">
                <a:solidFill>
                  <a:srgbClr val="002060"/>
                </a:solidFill>
                <a:latin typeface="Times New Roman" pitchFamily="18" charset="0"/>
                <a:cs typeface="Times New Roman" pitchFamily="18" charset="0"/>
              </a:endParaRPr>
            </a:p>
          </p:txBody>
        </p:sp>
      </p:grpSp>
      <p:grpSp>
        <p:nvGrpSpPr>
          <p:cNvPr id="27" name="Group 26"/>
          <p:cNvGrpSpPr/>
          <p:nvPr/>
        </p:nvGrpSpPr>
        <p:grpSpPr>
          <a:xfrm>
            <a:off x="6705600" y="3505200"/>
            <a:ext cx="1833562" cy="2426732"/>
            <a:chOff x="6705600" y="3505200"/>
            <a:chExt cx="1833562" cy="2426732"/>
          </a:xfrm>
        </p:grpSpPr>
        <p:pic>
          <p:nvPicPr>
            <p:cNvPr id="11" name="Picture 10" descr="images (10).jpg"/>
            <p:cNvPicPr>
              <a:picLocks noChangeAspect="1"/>
            </p:cNvPicPr>
            <p:nvPr/>
          </p:nvPicPr>
          <p:blipFill>
            <a:blip r:embed="rId10"/>
            <a:stretch>
              <a:fillRect/>
            </a:stretch>
          </p:blipFill>
          <p:spPr>
            <a:xfrm>
              <a:off x="6705600" y="3505200"/>
              <a:ext cx="1833562" cy="1833562"/>
            </a:xfrm>
            <a:prstGeom prst="rect">
              <a:avLst/>
            </a:prstGeom>
          </p:spPr>
        </p:pic>
        <p:sp>
          <p:nvSpPr>
            <p:cNvPr id="26" name="TextBox 25"/>
            <p:cNvSpPr txBox="1"/>
            <p:nvPr/>
          </p:nvSpPr>
          <p:spPr>
            <a:xfrm>
              <a:off x="6934200" y="5562600"/>
              <a:ext cx="1371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Khẩu</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trang</a:t>
              </a:r>
              <a:endParaRPr lang="en-US" b="1"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4)">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heel(4)">
                                      <p:cBhvr>
                                        <p:cTn id="32" dur="20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circle(in)">
                                      <p:cBhvr>
                                        <p:cTn id="42" dur="2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pPr>
              <a:buNone/>
            </a:pPr>
            <a:r>
              <a:rPr lang="en-US" dirty="0" smtClean="0">
                <a:solidFill>
                  <a:srgbClr val="002060"/>
                </a:solidFill>
              </a:rPr>
              <a:t>        </a:t>
            </a:r>
            <a:r>
              <a:rPr lang="vi-VN" dirty="0" smtClean="0">
                <a:solidFill>
                  <a:srgbClr val="002060"/>
                </a:solidFill>
                <a:latin typeface="+mj-lt"/>
              </a:rPr>
              <a:t>Trò </a:t>
            </a:r>
            <a:r>
              <a:rPr lang="vi-VN" dirty="0">
                <a:solidFill>
                  <a:srgbClr val="002060"/>
                </a:solidFill>
                <a:latin typeface="+mj-lt"/>
              </a:rPr>
              <a:t>chơi: “ Tìm dụng cụ của nghề may”</a:t>
            </a:r>
          </a:p>
          <a:p>
            <a:pPr>
              <a:buNone/>
            </a:pPr>
            <a:r>
              <a:rPr lang="en-US" dirty="0" smtClean="0"/>
              <a:t>    </a:t>
            </a:r>
          </a:p>
          <a:p>
            <a:pPr>
              <a:buNone/>
            </a:pPr>
            <a:r>
              <a:rPr lang="vi-VN" sz="2800" dirty="0" smtClean="0">
                <a:solidFill>
                  <a:srgbClr val="FF0000"/>
                </a:solidFill>
                <a:latin typeface="Times New Roman" pitchFamily="18" charset="0"/>
                <a:cs typeface="Times New Roman" pitchFamily="18" charset="0"/>
              </a:rPr>
              <a:t>Cách chơi</a:t>
            </a:r>
            <a:r>
              <a:rPr lang="en-US" sz="2800" dirty="0">
                <a:solidFill>
                  <a:srgbClr val="FF0000"/>
                </a:solidFill>
                <a:latin typeface="Times New Roman" pitchFamily="18" charset="0"/>
                <a:cs typeface="Times New Roman" pitchFamily="18" charset="0"/>
              </a:rPr>
              <a:t> </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luật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chơi</a:t>
            </a:r>
            <a:r>
              <a:rPr lang="en-US" sz="2800" dirty="0" smtClean="0">
                <a:solidFill>
                  <a:srgbClr val="FF0000"/>
                </a:solidFill>
                <a:latin typeface="Times New Roman" pitchFamily="18" charset="0"/>
                <a:cs typeface="Times New Roman" pitchFamily="18" charset="0"/>
              </a:rPr>
              <a:t> :</a:t>
            </a:r>
          </a:p>
          <a:p>
            <a:pPr>
              <a:buNone/>
            </a:pPr>
            <a:r>
              <a:rPr lang="vi-VN" sz="2800" dirty="0" smtClean="0">
                <a:solidFill>
                  <a:srgbClr val="FF0000"/>
                </a:solidFill>
                <a:latin typeface="Times New Roman" pitchFamily="18" charset="0"/>
                <a:cs typeface="Times New Roman" pitchFamily="18" charset="0"/>
              </a:rPr>
              <a:t> </a:t>
            </a:r>
            <a:r>
              <a:rPr lang="en-US" sz="2800" dirty="0" smtClean="0">
                <a:solidFill>
                  <a:srgbClr val="FF0000"/>
                </a:solidFill>
                <a:latin typeface="Times New Roman" pitchFamily="18" charset="0"/>
                <a:cs typeface="Times New Roman" pitchFamily="18" charset="0"/>
              </a:rPr>
              <a:t>   </a:t>
            </a:r>
            <a:r>
              <a:rPr lang="vi-VN" sz="2800" dirty="0" smtClean="0">
                <a:solidFill>
                  <a:srgbClr val="FF0000"/>
                </a:solidFill>
                <a:latin typeface="Times New Roman" pitchFamily="18" charset="0"/>
                <a:cs typeface="Times New Roman" pitchFamily="18" charset="0"/>
              </a:rPr>
              <a:t>Cô </a:t>
            </a:r>
            <a:r>
              <a:rPr lang="vi-VN" sz="2800" dirty="0">
                <a:solidFill>
                  <a:srgbClr val="FF0000"/>
                </a:solidFill>
                <a:latin typeface="Times New Roman" pitchFamily="18" charset="0"/>
                <a:cs typeface="Times New Roman" pitchFamily="18" charset="0"/>
              </a:rPr>
              <a:t>chia trẻ làm 3 đội. Mỗi thành viên trong đội phải tìm đúng dụng cụ của nghề may để gắn lên bảng. Khi có tiếng nhạc thì bạn đầu tiên bắt đầu lên tìm và gắn lên bảng sau đó chạy về hàng đập tay vào bạn tiếp theo, cứ như vậy cho đến hết bản nhạc. Đội nào tìm đúng và nhiều nhất thì đội đó chiến thắng</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TotalTime>
  <Words>380</Words>
  <Application>Microsoft Office PowerPoint</Application>
  <PresentationFormat>On-screen Show (4:3)</PresentationFormat>
  <Paragraphs>56</Paragraphs>
  <Slides>11</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PHÒNG GD VÀ ĐT QUẬN LONG BIÊN TRƯỜNG MẦM NON NGUYỆT QUẾ  </vt:lpstr>
      <vt:lpstr>PowerPoint Presentation</vt:lpstr>
      <vt:lpstr>II. CHUẨN BỊ</vt:lpstr>
      <vt:lpstr>II.TIÊN HÀNH</vt:lpstr>
      <vt:lpstr>PowerPoint Presentation</vt:lpstr>
      <vt:lpstr>PowerPoint Presentation</vt:lpstr>
      <vt:lpstr>PowerPoint Presentation</vt:lpstr>
      <vt:lpstr>Sản phẩm của nghề may</vt:lpstr>
      <vt:lpstr>PowerPoint Presentation</vt:lpstr>
      <vt:lpstr>PowerPoint Presentation</vt:lpstr>
      <vt:lpstr>3. Kết thúc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GD VÀ ĐT QUẬN LONG BIÊN TRƯỜNG MẦM NON GIA THƯỢNG  </dc:title>
  <dc:creator>Welcome</dc:creator>
  <cp:lastModifiedBy>Techsi.vn</cp:lastModifiedBy>
  <cp:revision>17</cp:revision>
  <dcterms:created xsi:type="dcterms:W3CDTF">2020-12-22T02:13:56Z</dcterms:created>
  <dcterms:modified xsi:type="dcterms:W3CDTF">2025-05-08T08:46:38Z</dcterms:modified>
</cp:coreProperties>
</file>