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72" r:id="rId5"/>
    <p:sldId id="273" r:id="rId6"/>
    <p:sldId id="274" r:id="rId7"/>
    <p:sldId id="275" r:id="rId8"/>
    <p:sldId id="276" r:id="rId9"/>
    <p:sldId id="280" r:id="rId10"/>
    <p:sldId id="286" r:id="rId11"/>
    <p:sldId id="264" r:id="rId12"/>
    <p:sldId id="277" r:id="rId13"/>
    <p:sldId id="278" r:id="rId14"/>
    <p:sldId id="279" r:id="rId15"/>
    <p:sldId id="267" r:id="rId16"/>
    <p:sldId id="281" r:id="rId17"/>
    <p:sldId id="282" r:id="rId18"/>
    <p:sldId id="283" r:id="rId19"/>
    <p:sldId id="284" r:id="rId20"/>
    <p:sldId id="285"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36D94D-5B87-4B68-A72B-86C83893C305}"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09681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5488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6829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9820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36D94D-5B87-4B68-A72B-86C83893C305}"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01215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36D94D-5B87-4B68-A72B-86C83893C305}"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5740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36D94D-5B87-4B68-A72B-86C83893C305}"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2437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36D94D-5B87-4B68-A72B-86C83893C305}"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85878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6D94D-5B87-4B68-A72B-86C83893C305}" type="datetimeFigureOut">
              <a:rPr lang="en-US" smtClean="0"/>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4781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12565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153065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6D94D-5B87-4B68-A72B-86C83893C305}" type="datetimeFigureOut">
              <a:rPr lang="en-US" smtClean="0"/>
              <a:t>5/10/2025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0F816-BB80-4CA5-89FA-CA8A26DEC84A}" type="slidenum">
              <a:rPr lang="en-US" smtClean="0"/>
              <a:t>‹#›</a:t>
            </a:fld>
            <a:endParaRPr lang="en-US"/>
          </a:p>
        </p:txBody>
      </p:sp>
    </p:spTree>
    <p:extLst>
      <p:ext uri="{BB962C8B-B14F-4D97-AF65-F5344CB8AC3E}">
        <p14:creationId xmlns:p14="http://schemas.microsoft.com/office/powerpoint/2010/main" val="385260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4.jp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jp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93323" y="305128"/>
            <a:ext cx="7405352" cy="1077218"/>
          </a:xfrm>
          <a:prstGeom prst="rect">
            <a:avLst/>
          </a:prstGeom>
          <a:noFill/>
        </p:spPr>
        <p:txBody>
          <a:bodyPr wrap="square" rtlCol="0">
            <a:spAutoFit/>
          </a:bodyPr>
          <a:lstStyle/>
          <a:p>
            <a:pPr algn="ctr"/>
            <a:r>
              <a:rPr lang="en-US" sz="3200" b="1" dirty="0">
                <a:solidFill>
                  <a:schemeClr val="accent1">
                    <a:lumMod val="20000"/>
                    <a:lumOff val="80000"/>
                  </a:schemeClr>
                </a:solidFill>
              </a:rPr>
              <a:t>ỦY BAN NHÂN DÂN QUẬN LONG BIÊN</a:t>
            </a:r>
          </a:p>
          <a:p>
            <a:pPr algn="ctr"/>
            <a:r>
              <a:rPr lang="en-US" sz="3200" b="1">
                <a:solidFill>
                  <a:schemeClr val="accent1">
                    <a:lumMod val="20000"/>
                    <a:lumOff val="80000"/>
                  </a:schemeClr>
                </a:solidFill>
              </a:rPr>
              <a:t>TRƯỜNG MẦM NON </a:t>
            </a:r>
            <a:r>
              <a:rPr lang="en-US" sz="3200" b="1" smtClean="0">
                <a:solidFill>
                  <a:schemeClr val="accent1">
                    <a:lumMod val="20000"/>
                    <a:lumOff val="80000"/>
                  </a:schemeClr>
                </a:solidFill>
              </a:rPr>
              <a:t>NGUYỆT QUẾ</a:t>
            </a:r>
            <a:endParaRPr lang="en-US" sz="3200" b="1">
              <a:solidFill>
                <a:schemeClr val="accent1">
                  <a:lumMod val="20000"/>
                  <a:lumOff val="80000"/>
                </a:schemeClr>
              </a:solidFill>
            </a:endParaRPr>
          </a:p>
        </p:txBody>
      </p:sp>
      <p:sp>
        <p:nvSpPr>
          <p:cNvPr id="4" name="TextBox 3"/>
          <p:cNvSpPr txBox="1"/>
          <p:nvPr/>
        </p:nvSpPr>
        <p:spPr>
          <a:xfrm>
            <a:off x="2173310" y="2884868"/>
            <a:ext cx="7845380" cy="707886"/>
          </a:xfrm>
          <a:prstGeom prst="rect">
            <a:avLst/>
          </a:prstGeom>
          <a:noFill/>
        </p:spPr>
        <p:txBody>
          <a:bodyPr wrap="square" rtlCol="0">
            <a:spAutoFit/>
          </a:bodyPr>
          <a:lstStyle/>
          <a:p>
            <a:pPr algn="ctr"/>
            <a:r>
              <a:rPr lang="en-US" sz="4000" b="1">
                <a:solidFill>
                  <a:schemeClr val="accent1">
                    <a:lumMod val="50000"/>
                  </a:schemeClr>
                </a:solidFill>
              </a:rPr>
              <a:t>LĨNH VỰC PHÁT TRIỂN NHẬN THỨC</a:t>
            </a:r>
          </a:p>
        </p:txBody>
      </p:sp>
      <p:sp>
        <p:nvSpPr>
          <p:cNvPr id="5" name="TextBox 4"/>
          <p:cNvSpPr txBox="1"/>
          <p:nvPr/>
        </p:nvSpPr>
        <p:spPr>
          <a:xfrm>
            <a:off x="2897747" y="3897066"/>
            <a:ext cx="6707745" cy="1938992"/>
          </a:xfrm>
          <a:prstGeom prst="rect">
            <a:avLst/>
          </a:prstGeom>
          <a:noFill/>
        </p:spPr>
        <p:txBody>
          <a:bodyPr wrap="square" rtlCol="0">
            <a:spAutoFit/>
          </a:bodyPr>
          <a:lstStyle/>
          <a:p>
            <a:r>
              <a:rPr lang="en-US" sz="4000" b="1">
                <a:solidFill>
                  <a:srgbClr val="C00000"/>
                </a:solidFill>
              </a:rPr>
              <a:t>Khám phá: Cầu Long Biên</a:t>
            </a:r>
          </a:p>
          <a:p>
            <a:r>
              <a:rPr lang="en-US" sz="4000" b="1">
                <a:solidFill>
                  <a:srgbClr val="C00000"/>
                </a:solidFill>
              </a:rPr>
              <a:t>Lứa tuổi: 3-4 tuổi</a:t>
            </a:r>
          </a:p>
          <a:p>
            <a:pPr algn="ctr"/>
            <a:endParaRPr lang="en-US" sz="4000" b="1">
              <a:solidFill>
                <a:srgbClr val="660066"/>
              </a:solidFill>
            </a:endParaRPr>
          </a:p>
        </p:txBody>
      </p:sp>
    </p:spTree>
    <p:extLst>
      <p:ext uri="{BB962C8B-B14F-4D97-AF65-F5344CB8AC3E}">
        <p14:creationId xmlns:p14="http://schemas.microsoft.com/office/powerpoint/2010/main" val="3502277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94097" y="2844225"/>
            <a:ext cx="10453913" cy="255454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 Cầu Long Biên bắc qua hai bờ sông Hồng, kết nối quận Hoàn Kiếm, quận Ba Đình và quận Long Biên, Hà Nội</a:t>
            </a:r>
          </a:p>
          <a:p>
            <a:r>
              <a:rPr lang="en-US" sz="3200" b="1">
                <a:solidFill>
                  <a:srgbClr val="FF0000"/>
                </a:solidFill>
                <a:latin typeface="Times New Roman" panose="02020603050405020304" pitchFamily="18" charset="0"/>
                <a:cs typeface="Times New Roman" panose="02020603050405020304" pitchFamily="18" charset="0"/>
              </a:rPr>
              <a:t>- Cầu long Biên có 3 làn đường:  </a:t>
            </a:r>
            <a:r>
              <a:rPr lang="vi-VN" sz="3200" b="1">
                <a:solidFill>
                  <a:srgbClr val="FF0000"/>
                </a:solidFill>
                <a:latin typeface="+mj-lt"/>
              </a:rPr>
              <a:t>ở giữa là đường sắt đơn, hai bên là làn đường dành cho, xe máy, xe đạp và luồng đi bộ ở phía ngoài cùng. </a:t>
            </a:r>
            <a:endParaRPr lang="en-US" sz="3200" b="1">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4426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45659" y="1210116"/>
            <a:ext cx="3590365" cy="707886"/>
          </a:xfrm>
          <a:prstGeom prst="rect">
            <a:avLst/>
          </a:prstGeom>
          <a:noFill/>
        </p:spPr>
        <p:txBody>
          <a:bodyPr wrap="square" rtlCol="0">
            <a:spAutoFit/>
          </a:bodyPr>
          <a:lstStyle/>
          <a:p>
            <a:r>
              <a:rPr lang="en-US" sz="4000" b="1">
                <a:solidFill>
                  <a:srgbClr val="C00000"/>
                </a:solidFill>
              </a:rPr>
              <a:t>         Giáo dục: </a:t>
            </a:r>
            <a:endParaRPr lang="en-US" sz="4000" b="1">
              <a:solidFill>
                <a:srgbClr val="660066"/>
              </a:solidFill>
            </a:endParaRPr>
          </a:p>
        </p:txBody>
      </p:sp>
      <p:sp>
        <p:nvSpPr>
          <p:cNvPr id="4" name="TextBox 3"/>
          <p:cNvSpPr txBox="1"/>
          <p:nvPr/>
        </p:nvSpPr>
        <p:spPr>
          <a:xfrm>
            <a:off x="1352094" y="2280087"/>
            <a:ext cx="5889810" cy="2800767"/>
          </a:xfrm>
          <a:prstGeom prst="rect">
            <a:avLst/>
          </a:prstGeom>
          <a:noFill/>
        </p:spPr>
        <p:txBody>
          <a:bodyPr wrap="square" rtlCol="0">
            <a:spAutoFit/>
          </a:bodyPr>
          <a:lstStyle/>
          <a:p>
            <a:pPr algn="just"/>
            <a:r>
              <a:rPr lang="en-US" sz="4400" b="1">
                <a:solidFill>
                  <a:srgbClr val="0070C0"/>
                </a:solidFill>
              </a:rPr>
              <a:t>Trẻ biết giữ an toàn khi tham gia giao thông trên cầu. không xả rác bừa bãi trên cầu</a:t>
            </a:r>
          </a:p>
        </p:txBody>
      </p:sp>
    </p:spTree>
    <p:extLst>
      <p:ext uri="{BB962C8B-B14F-4D97-AF65-F5344CB8AC3E}">
        <p14:creationId xmlns:p14="http://schemas.microsoft.com/office/powerpoint/2010/main" val="921693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32072" y="150012"/>
            <a:ext cx="9422164" cy="584775"/>
          </a:xfrm>
          <a:prstGeom prst="rect">
            <a:avLst/>
          </a:prstGeom>
          <a:noFill/>
        </p:spPr>
        <p:txBody>
          <a:bodyPr wrap="square" rtlCol="0">
            <a:spAutoFit/>
          </a:bodyPr>
          <a:lstStyle/>
          <a:p>
            <a:r>
              <a:rPr lang="en-US" sz="3200" b="1">
                <a:solidFill>
                  <a:srgbClr val="002060"/>
                </a:solidFill>
              </a:rPr>
              <a:t>Ngoài cây cầu Long Biên ai còn biết cây cầu nào khác?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12" y="734786"/>
            <a:ext cx="11618259" cy="6002189"/>
          </a:xfrm>
          <a:prstGeom prst="rect">
            <a:avLst/>
          </a:prstGeom>
        </p:spPr>
      </p:pic>
      <p:sp>
        <p:nvSpPr>
          <p:cNvPr id="5" name="TextBox 4"/>
          <p:cNvSpPr txBox="1"/>
          <p:nvPr/>
        </p:nvSpPr>
        <p:spPr>
          <a:xfrm>
            <a:off x="6430217" y="884799"/>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Chương Dương</a:t>
            </a:r>
          </a:p>
        </p:txBody>
      </p:sp>
    </p:spTree>
    <p:extLst>
      <p:ext uri="{BB962C8B-B14F-4D97-AF65-F5344CB8AC3E}">
        <p14:creationId xmlns:p14="http://schemas.microsoft.com/office/powerpoint/2010/main" val="33661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17" y="228599"/>
            <a:ext cx="11470341" cy="6360459"/>
          </a:xfrm>
          <a:prstGeom prst="rect">
            <a:avLst/>
          </a:prstGeom>
        </p:spPr>
      </p:pic>
      <p:sp>
        <p:nvSpPr>
          <p:cNvPr id="4" name="TextBox 3"/>
          <p:cNvSpPr txBox="1"/>
          <p:nvPr/>
        </p:nvSpPr>
        <p:spPr>
          <a:xfrm>
            <a:off x="5730970" y="642752"/>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Đông Trù</a:t>
            </a:r>
          </a:p>
        </p:txBody>
      </p:sp>
    </p:spTree>
    <p:extLst>
      <p:ext uri="{BB962C8B-B14F-4D97-AF65-F5344CB8AC3E}">
        <p14:creationId xmlns:p14="http://schemas.microsoft.com/office/powerpoint/2010/main" val="39207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8" y="188259"/>
            <a:ext cx="11725835" cy="6481482"/>
          </a:xfrm>
          <a:prstGeom prst="rect">
            <a:avLst/>
          </a:prstGeom>
        </p:spPr>
      </p:pic>
      <p:sp>
        <p:nvSpPr>
          <p:cNvPr id="4" name="TextBox 3"/>
          <p:cNvSpPr txBox="1"/>
          <p:nvPr/>
        </p:nvSpPr>
        <p:spPr>
          <a:xfrm>
            <a:off x="1441358" y="5890301"/>
            <a:ext cx="448292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FF00"/>
                </a:solidFill>
              </a:rPr>
              <a:t>Cầu Thanh Trì</a:t>
            </a:r>
          </a:p>
        </p:txBody>
      </p:sp>
    </p:spTree>
    <p:extLst>
      <p:ext uri="{BB962C8B-B14F-4D97-AF65-F5344CB8AC3E}">
        <p14:creationId xmlns:p14="http://schemas.microsoft.com/office/powerpoint/2010/main" val="28164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18009" y="1222995"/>
            <a:ext cx="4610825" cy="707886"/>
          </a:xfrm>
          <a:prstGeom prst="rect">
            <a:avLst/>
          </a:prstGeom>
          <a:noFill/>
        </p:spPr>
        <p:txBody>
          <a:bodyPr wrap="square" rtlCol="0">
            <a:spAutoFit/>
          </a:bodyPr>
          <a:lstStyle/>
          <a:p>
            <a:r>
              <a:rPr lang="en-US" sz="4000" b="1">
                <a:solidFill>
                  <a:srgbClr val="C00000"/>
                </a:solidFill>
              </a:rPr>
              <a:t>Trò chơi: Bé tài giỏi </a:t>
            </a:r>
            <a:endParaRPr lang="en-US" sz="4000" b="1">
              <a:solidFill>
                <a:srgbClr val="660066"/>
              </a:solidFill>
            </a:endParaRPr>
          </a:p>
        </p:txBody>
      </p:sp>
      <p:sp>
        <p:nvSpPr>
          <p:cNvPr id="4" name="TextBox 3"/>
          <p:cNvSpPr txBox="1"/>
          <p:nvPr/>
        </p:nvSpPr>
        <p:spPr>
          <a:xfrm>
            <a:off x="1390730" y="2394664"/>
            <a:ext cx="5889810" cy="2862322"/>
          </a:xfrm>
          <a:prstGeom prst="rect">
            <a:avLst/>
          </a:prstGeom>
          <a:noFill/>
        </p:spPr>
        <p:txBody>
          <a:bodyPr wrap="square" rtlCol="0">
            <a:spAutoFit/>
          </a:bodyPr>
          <a:lstStyle/>
          <a:p>
            <a:pPr algn="just"/>
            <a:r>
              <a:rPr lang="en-US" sz="3600" b="1">
                <a:solidFill>
                  <a:srgbClr val="002060"/>
                </a:solidFill>
              </a:rPr>
              <a:t>Trên màn hình hình xuất hiện câu hỏi. Mỗi một câu hỏi có đáp án 1,2. Nhiệm vụ của các con trong vòng 5 giây hãy chọn ra 1 đáp án đúng.</a:t>
            </a:r>
          </a:p>
        </p:txBody>
      </p:sp>
    </p:spTree>
    <p:extLst>
      <p:ext uri="{BB962C8B-B14F-4D97-AF65-F5344CB8AC3E}">
        <p14:creationId xmlns:p14="http://schemas.microsoft.com/office/powerpoint/2010/main" val="162461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34033" y="189959"/>
            <a:ext cx="9295652" cy="584775"/>
          </a:xfrm>
          <a:prstGeom prst="rect">
            <a:avLst/>
          </a:prstGeom>
          <a:noFill/>
        </p:spPr>
        <p:txBody>
          <a:bodyPr wrap="square" rtlCol="0">
            <a:spAutoFit/>
          </a:bodyPr>
          <a:lstStyle/>
          <a:p>
            <a:r>
              <a:rPr lang="en-US" sz="3200" b="1">
                <a:solidFill>
                  <a:srgbClr val="C00000"/>
                </a:solidFill>
              </a:rPr>
              <a:t>Câu 1: Hình ảnh nào là hình ảnh của  cầu Long Biên?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89" y="964692"/>
            <a:ext cx="5900670" cy="446463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3049" y="964693"/>
            <a:ext cx="5488546" cy="4464633"/>
          </a:xfrm>
          <a:prstGeom prst="rect">
            <a:avLst/>
          </a:prstGeom>
        </p:spPr>
      </p:pic>
      <p:sp>
        <p:nvSpPr>
          <p:cNvPr id="6" name="Oval 5"/>
          <p:cNvSpPr/>
          <p:nvPr/>
        </p:nvSpPr>
        <p:spPr>
          <a:xfrm>
            <a:off x="8917547" y="5619282"/>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7" name="Oval 6"/>
          <p:cNvSpPr/>
          <p:nvPr/>
        </p:nvSpPr>
        <p:spPr>
          <a:xfrm>
            <a:off x="2808027" y="5619283"/>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8" name="Oval 7"/>
          <p:cNvSpPr/>
          <p:nvPr/>
        </p:nvSpPr>
        <p:spPr>
          <a:xfrm>
            <a:off x="5310030" y="4916803"/>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0184" y="5178536"/>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5</a:t>
            </a:r>
          </a:p>
        </p:txBody>
      </p:sp>
      <p:sp>
        <p:nvSpPr>
          <p:cNvPr id="11" name="TextBox 10"/>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4</a:t>
            </a:r>
          </a:p>
        </p:txBody>
      </p:sp>
      <p:sp>
        <p:nvSpPr>
          <p:cNvPr id="12" name="TextBox 11"/>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3</a:t>
            </a:r>
          </a:p>
        </p:txBody>
      </p:sp>
      <p:sp>
        <p:nvSpPr>
          <p:cNvPr id="13" name="TextBox 12"/>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2</a:t>
            </a:r>
          </a:p>
        </p:txBody>
      </p:sp>
      <p:sp>
        <p:nvSpPr>
          <p:cNvPr id="14" name="TextBox 13"/>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423481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75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7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par>
                                <p:cTn id="30" presetID="21" presetClass="entr" presetSubtype="1" repeatCount="5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1000"/>
                                        <p:tgtEl>
                                          <p:spTgt spid="9"/>
                                        </p:tgtEl>
                                      </p:cBhvr>
                                    </p:animEffect>
                                  </p:childTnLst>
                                </p:cTn>
                              </p:par>
                              <p:par>
                                <p:cTn id="33" presetID="1" presetClass="entr" presetSubtype="0" fill="hold"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hidden"/>
                                      </p:to>
                                    </p:set>
                                  </p:childTnLst>
                                </p:cTn>
                              </p:par>
                              <p:par>
                                <p:cTn id="37" presetID="1" presetClass="entr" presetSubtype="0" fill="hold" nodeType="withEffect">
                                  <p:stCondLst>
                                    <p:cond delay="1000"/>
                                  </p:stCondLst>
                                  <p:childTnLst>
                                    <p:set>
                                      <p:cBhvr>
                                        <p:cTn id="38" dur="1" fill="hold">
                                          <p:stCondLst>
                                            <p:cond delay="0"/>
                                          </p:stCondLst>
                                        </p:cTn>
                                        <p:tgtEl>
                                          <p:spTgt spid="11">
                                            <p:txEl>
                                              <p:pRg st="0" end="0"/>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nodeType="withEffect">
                                  <p:stCondLst>
                                    <p:cond delay="2000"/>
                                  </p:stCondLst>
                                  <p:childTnLst>
                                    <p:set>
                                      <p:cBhvr>
                                        <p:cTn id="40" dur="1" fill="hold">
                                          <p:stCondLst>
                                            <p:cond delay="0"/>
                                          </p:stCondLst>
                                        </p:cTn>
                                        <p:tgtEl>
                                          <p:spTgt spid="11">
                                            <p:txEl>
                                              <p:pRg st="0" end="0"/>
                                            </p:txEl>
                                          </p:spTgt>
                                        </p:tgtEl>
                                        <p:attrNameLst>
                                          <p:attrName>style.visibility</p:attrName>
                                        </p:attrNameLst>
                                      </p:cBhvr>
                                      <p:to>
                                        <p:strVal val="hidden"/>
                                      </p:to>
                                    </p:set>
                                  </p:childTnLst>
                                </p:cTn>
                              </p:par>
                              <p:par>
                                <p:cTn id="41" presetID="1" presetClass="entr" presetSubtype="0" fill="hold" nodeType="withEffect">
                                  <p:stCondLst>
                                    <p:cond delay="2000"/>
                                  </p:stCondLst>
                                  <p:childTnLst>
                                    <p:set>
                                      <p:cBhvr>
                                        <p:cTn id="42" dur="1" fill="hold">
                                          <p:stCondLst>
                                            <p:cond delay="0"/>
                                          </p:stCondLst>
                                        </p:cTn>
                                        <p:tgtEl>
                                          <p:spTgt spid="12">
                                            <p:txEl>
                                              <p:pRg st="0" end="0"/>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nodeType="withEffect">
                                  <p:stCondLst>
                                    <p:cond delay="3000"/>
                                  </p:stCondLst>
                                  <p:childTnLst>
                                    <p:set>
                                      <p:cBhvr>
                                        <p:cTn id="44" dur="1" fill="hold">
                                          <p:stCondLst>
                                            <p:cond delay="0"/>
                                          </p:stCondLst>
                                        </p:cTn>
                                        <p:tgtEl>
                                          <p:spTgt spid="12">
                                            <p:txEl>
                                              <p:pRg st="0" end="0"/>
                                            </p:txEl>
                                          </p:spTgt>
                                        </p:tgtEl>
                                        <p:attrNameLst>
                                          <p:attrName>style.visibility</p:attrName>
                                        </p:attrNameLst>
                                      </p:cBhvr>
                                      <p:to>
                                        <p:strVal val="hidden"/>
                                      </p:to>
                                    </p:set>
                                  </p:childTnLst>
                                </p:cTn>
                              </p:par>
                              <p:par>
                                <p:cTn id="45" presetID="1" presetClass="entr" presetSubtype="0" fill="hold" nodeType="withEffect">
                                  <p:stCondLst>
                                    <p:cond delay="3000"/>
                                  </p:stCondLst>
                                  <p:childTnLst>
                                    <p:set>
                                      <p:cBhvr>
                                        <p:cTn id="46"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par>
                                <p:cTn id="47" presetID="1" presetClass="exit" presetSubtype="0" fill="hold" nodeType="withEffect">
                                  <p:stCondLst>
                                    <p:cond delay="4000"/>
                                  </p:stCondLst>
                                  <p:childTnLst>
                                    <p:set>
                                      <p:cBhvr>
                                        <p:cTn id="48" dur="1" fill="hold">
                                          <p:stCondLst>
                                            <p:cond delay="0"/>
                                          </p:stCondLst>
                                        </p:cTn>
                                        <p:tgtEl>
                                          <p:spTgt spid="13">
                                            <p:txEl>
                                              <p:pRg st="0" end="0"/>
                                            </p:txEl>
                                          </p:spTgt>
                                        </p:tgtEl>
                                        <p:attrNameLst>
                                          <p:attrName>style.visibility</p:attrName>
                                        </p:attrNameLst>
                                      </p:cBhvr>
                                      <p:to>
                                        <p:strVal val="hidden"/>
                                      </p:to>
                                    </p:set>
                                  </p:childTnLst>
                                </p:cTn>
                              </p:par>
                              <p:par>
                                <p:cTn id="49" presetID="1" presetClass="entr" presetSubtype="0" fill="hold" nodeType="withEffect">
                                  <p:stCondLst>
                                    <p:cond delay="4000"/>
                                  </p:stCondLst>
                                  <p:childTnLst>
                                    <p:set>
                                      <p:cBhvr>
                                        <p:cTn id="50"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xit" presetSubtype="0" fill="hold" nodeType="withEffect">
                                  <p:stCondLst>
                                    <p:cond delay="5000"/>
                                  </p:stCondLst>
                                  <p:childTnLst>
                                    <p:set>
                                      <p:cBhvr>
                                        <p:cTn id="52"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10"/>
                                        <p:tgtEl>
                                          <p:spTgt spid="8"/>
                                        </p:tgtEl>
                                      </p:cBhvr>
                                    </p:animEffect>
                                    <p:set>
                                      <p:cBhvr>
                                        <p:cTn id="57" dur="1" fill="hold">
                                          <p:stCondLst>
                                            <p:cond delay="9"/>
                                          </p:stCondLst>
                                        </p:cTn>
                                        <p:tgtEl>
                                          <p:spTgt spid="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
                                        <p:tgtEl>
                                          <p:spTgt spid="9"/>
                                        </p:tgtEl>
                                      </p:cBhvr>
                                    </p:animEffect>
                                    <p:set>
                                      <p:cBhvr>
                                        <p:cTn id="60" dur="1" fill="hold">
                                          <p:stCondLst>
                                            <p:cond delay="9"/>
                                          </p:stCondLst>
                                        </p:cTn>
                                        <p:tgtEl>
                                          <p:spTgt spid="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bomb.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xit" presetSubtype="32" fill="hold" nodeType="clickEffect">
                                  <p:stCondLst>
                                    <p:cond delay="0"/>
                                  </p:stCondLst>
                                  <p:childTnLst>
                                    <p:anim calcmode="lin" valueType="num">
                                      <p:cBhvr>
                                        <p:cTn id="64" dur="500"/>
                                        <p:tgtEl>
                                          <p:spTgt spid="5"/>
                                        </p:tgtEl>
                                        <p:attrNameLst>
                                          <p:attrName>ppt_w</p:attrName>
                                        </p:attrNameLst>
                                      </p:cBhvr>
                                      <p:tavLst>
                                        <p:tav tm="0">
                                          <p:val>
                                            <p:strVal val="ppt_w"/>
                                          </p:val>
                                        </p:tav>
                                        <p:tav tm="100000">
                                          <p:val>
                                            <p:fltVal val="0"/>
                                          </p:val>
                                        </p:tav>
                                      </p:tavLst>
                                    </p:anim>
                                    <p:anim calcmode="lin" valueType="num">
                                      <p:cBhvr>
                                        <p:cTn id="65" dur="500"/>
                                        <p:tgtEl>
                                          <p:spTgt spid="5"/>
                                        </p:tgtEl>
                                        <p:attrNameLst>
                                          <p:attrName>ppt_h</p:attrName>
                                        </p:attrNameLst>
                                      </p:cBhvr>
                                      <p:tavLst>
                                        <p:tav tm="0">
                                          <p:val>
                                            <p:strVal val="ppt_h"/>
                                          </p:val>
                                        </p:tav>
                                        <p:tav tm="100000">
                                          <p:val>
                                            <p:fltVal val="0"/>
                                          </p:val>
                                        </p:tav>
                                      </p:tavLst>
                                    </p:anim>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6"/>
                                        </p:tgtEl>
                                        <p:attrNameLst>
                                          <p:attrName>ppt_w</p:attrName>
                                        </p:attrNameLst>
                                      </p:cBhvr>
                                      <p:tavLst>
                                        <p:tav tm="0">
                                          <p:val>
                                            <p:strVal val="ppt_w"/>
                                          </p:val>
                                        </p:tav>
                                        <p:tav tm="100000">
                                          <p:val>
                                            <p:fltVal val="0"/>
                                          </p:val>
                                        </p:tav>
                                      </p:tavLst>
                                    </p:anim>
                                    <p:anim calcmode="lin" valueType="num">
                                      <p:cBhvr>
                                        <p:cTn id="70" dur="500"/>
                                        <p:tgtEl>
                                          <p:spTgt spid="6"/>
                                        </p:tgtEl>
                                        <p:attrNameLst>
                                          <p:attrName>ppt_h</p:attrName>
                                        </p:attrNameLst>
                                      </p:cBhvr>
                                      <p:tavLst>
                                        <p:tav tm="0">
                                          <p:val>
                                            <p:strVal val="ppt_h"/>
                                          </p:val>
                                        </p:tav>
                                        <p:tav tm="100000">
                                          <p:val>
                                            <p:fltVal val="0"/>
                                          </p:val>
                                        </p:tav>
                                      </p:tavLst>
                                    </p:anim>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nodeType="clickEffect">
                                  <p:stCondLst>
                                    <p:cond delay="0"/>
                                  </p:stCondLst>
                                  <p:childTnLst>
                                    <p:animRot by="120000">
                                      <p:cBhvr>
                                        <p:cTn id="76" dur="100" fill="hold">
                                          <p:stCondLst>
                                            <p:cond delay="0"/>
                                          </p:stCondLst>
                                        </p:cTn>
                                        <p:tgtEl>
                                          <p:spTgt spid="4"/>
                                        </p:tgtEl>
                                        <p:attrNameLst>
                                          <p:attrName>r</p:attrName>
                                        </p:attrNameLst>
                                      </p:cBhvr>
                                    </p:animRot>
                                    <p:animRot by="-240000">
                                      <p:cBhvr>
                                        <p:cTn id="77" dur="200" fill="hold">
                                          <p:stCondLst>
                                            <p:cond delay="200"/>
                                          </p:stCondLst>
                                        </p:cTn>
                                        <p:tgtEl>
                                          <p:spTgt spid="4"/>
                                        </p:tgtEl>
                                        <p:attrNameLst>
                                          <p:attrName>r</p:attrName>
                                        </p:attrNameLst>
                                      </p:cBhvr>
                                    </p:animRot>
                                    <p:animRot by="240000">
                                      <p:cBhvr>
                                        <p:cTn id="78" dur="200" fill="hold">
                                          <p:stCondLst>
                                            <p:cond delay="400"/>
                                          </p:stCondLst>
                                        </p:cTn>
                                        <p:tgtEl>
                                          <p:spTgt spid="4"/>
                                        </p:tgtEl>
                                        <p:attrNameLst>
                                          <p:attrName>r</p:attrName>
                                        </p:attrNameLst>
                                      </p:cBhvr>
                                    </p:animRot>
                                    <p:animRot by="-240000">
                                      <p:cBhvr>
                                        <p:cTn id="79" dur="200" fill="hold">
                                          <p:stCondLst>
                                            <p:cond delay="600"/>
                                          </p:stCondLst>
                                        </p:cTn>
                                        <p:tgtEl>
                                          <p:spTgt spid="4"/>
                                        </p:tgtEl>
                                        <p:attrNameLst>
                                          <p:attrName>r</p:attrName>
                                        </p:attrNameLst>
                                      </p:cBhvr>
                                    </p:animRot>
                                    <p:animRot by="120000">
                                      <p:cBhvr>
                                        <p:cTn id="80" dur="200" fill="hold">
                                          <p:stCondLst>
                                            <p:cond delay="800"/>
                                          </p:stCondLst>
                                        </p:cTn>
                                        <p:tgtEl>
                                          <p:spTgt spid="4"/>
                                        </p:tgtEl>
                                        <p:attrNameLst>
                                          <p:attrName>r</p:attrName>
                                        </p:attrNameLst>
                                      </p:cBhvr>
                                    </p:animRot>
                                  </p:childTnLst>
                                  <p:subTnLst>
                                    <p:audio>
                                      <p:cMediaNode>
                                        <p:cTn display="0" masterRel="sameClick">
                                          <p:stCondLst>
                                            <p:cond evt="begin" delay="0">
                                              <p:tn val="75"/>
                                            </p:cond>
                                          </p:stCondLst>
                                          <p:endCondLst>
                                            <p:cond evt="onStopAudio" delay="0">
                                              <p:tgtEl>
                                                <p:sldTgt/>
                                              </p:tgtEl>
                                            </p:cond>
                                          </p:endCondLst>
                                        </p:cTn>
                                        <p:tgtEl>
                                          <p:sndTgt r:embed="rId4" name="chimes.wav"/>
                                        </p:tgtEl>
                                      </p:cMediaNode>
                                    </p:audio>
                                  </p:subTnLst>
                                </p:cTn>
                              </p:par>
                              <p:par>
                                <p:cTn id="81" presetID="32" presetClass="emph" presetSubtype="0" fill="hold" grpId="1" nodeType="with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43747"/>
            <a:ext cx="12192000" cy="553998"/>
          </a:xfrm>
          <a:prstGeom prst="rect">
            <a:avLst/>
          </a:prstGeom>
          <a:noFill/>
        </p:spPr>
        <p:txBody>
          <a:bodyPr wrap="square" rtlCol="0">
            <a:spAutoFit/>
          </a:bodyPr>
          <a:lstStyle/>
          <a:p>
            <a:r>
              <a:rPr lang="en-US" sz="3000" b="1">
                <a:solidFill>
                  <a:srgbClr val="C00000"/>
                </a:solidFill>
              </a:rPr>
              <a:t>Câu 2: Cầu Long Biên có làn đường ở giữa dành cho tàu hỏa, đúng hay sai?</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7745"/>
            <a:ext cx="7516906" cy="6060255"/>
          </a:xfrm>
          <a:prstGeom prst="rect">
            <a:avLst/>
          </a:prstGeom>
        </p:spPr>
      </p:pic>
      <p:sp>
        <p:nvSpPr>
          <p:cNvPr id="5" name="Oval 4"/>
          <p:cNvSpPr/>
          <p:nvPr/>
        </p:nvSpPr>
        <p:spPr>
          <a:xfrm>
            <a:off x="7796360" y="189489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6" name="TextBox 5"/>
          <p:cNvSpPr txBox="1"/>
          <p:nvPr/>
        </p:nvSpPr>
        <p:spPr>
          <a:xfrm>
            <a:off x="8495267" y="1852990"/>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7" name="Oval 6"/>
          <p:cNvSpPr/>
          <p:nvPr/>
        </p:nvSpPr>
        <p:spPr>
          <a:xfrm>
            <a:off x="7796360" y="36817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8" name="TextBox 7"/>
          <p:cNvSpPr txBox="1"/>
          <p:nvPr/>
        </p:nvSpPr>
        <p:spPr>
          <a:xfrm>
            <a:off x="8655364" y="36690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6427" t="17525" r="11564" b="9525"/>
          <a:stretch/>
        </p:blipFill>
        <p:spPr>
          <a:xfrm>
            <a:off x="10034440" y="1493367"/>
            <a:ext cx="1365019" cy="138286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0744" y="3429000"/>
            <a:ext cx="1481222" cy="1234352"/>
          </a:xfrm>
          <a:prstGeom prst="rect">
            <a:avLst/>
          </a:prstGeom>
        </p:spPr>
      </p:pic>
      <p:sp>
        <p:nvSpPr>
          <p:cNvPr id="12" name="Oval 11"/>
          <p:cNvSpPr/>
          <p:nvPr/>
        </p:nvSpPr>
        <p:spPr>
          <a:xfrm>
            <a:off x="9044410" y="499085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294564" y="525258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5</a:t>
            </a:r>
          </a:p>
        </p:txBody>
      </p:sp>
      <p:sp>
        <p:nvSpPr>
          <p:cNvPr id="15" name="TextBox 14"/>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4</a:t>
            </a:r>
          </a:p>
        </p:txBody>
      </p:sp>
      <p:sp>
        <p:nvSpPr>
          <p:cNvPr id="16" name="TextBox 15"/>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3</a:t>
            </a:r>
          </a:p>
        </p:txBody>
      </p:sp>
      <p:sp>
        <p:nvSpPr>
          <p:cNvPr id="17" name="TextBox 16"/>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2</a:t>
            </a:r>
          </a:p>
        </p:txBody>
      </p:sp>
      <p:sp>
        <p:nvSpPr>
          <p:cNvPr id="18" name="TextBox 17"/>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78866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3"/>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3"/>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3"/>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par>
                                <p:cTn id="48" presetID="21" presetClass="entr" presetSubtype="1" repeatCount="500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1)">
                                      <p:cBhvr>
                                        <p:cTn id="50" dur="1000"/>
                                        <p:tgtEl>
                                          <p:spTgt spid="13"/>
                                        </p:tgtEl>
                                      </p:cBhvr>
                                    </p:animEffect>
                                  </p:childTnLst>
                                </p:cTn>
                              </p:par>
                              <p:par>
                                <p:cTn id="51" presetID="1" presetClass="entr" presetSubtype="0" fill="hold" nodeType="with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3" presetID="1" presetClass="exit"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hidden"/>
                                      </p:to>
                                    </p:set>
                                  </p:childTnLst>
                                </p:cTn>
                              </p:par>
                              <p:par>
                                <p:cTn id="55" presetID="1" presetClass="entr" presetSubtype="0" fill="hold" nodeType="withEffect">
                                  <p:stCondLst>
                                    <p:cond delay="1000"/>
                                  </p:stCondLst>
                                  <p:childTnLst>
                                    <p:set>
                                      <p:cBhvr>
                                        <p:cTn id="56"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par>
                                <p:cTn id="57" presetID="1" presetClass="exit" presetSubtype="0" fill="hold" nodeType="withEffect">
                                  <p:stCondLst>
                                    <p:cond delay="2000"/>
                                  </p:stCondLst>
                                  <p:childTnLst>
                                    <p:set>
                                      <p:cBhvr>
                                        <p:cTn id="58" dur="1" fill="hold">
                                          <p:stCondLst>
                                            <p:cond delay="0"/>
                                          </p:stCondLst>
                                        </p:cTn>
                                        <p:tgtEl>
                                          <p:spTgt spid="15">
                                            <p:txEl>
                                              <p:pRg st="0" end="0"/>
                                            </p:txEl>
                                          </p:spTgt>
                                        </p:tgtEl>
                                        <p:attrNameLst>
                                          <p:attrName>style.visibility</p:attrName>
                                        </p:attrNameLst>
                                      </p:cBhvr>
                                      <p:to>
                                        <p:strVal val="hidden"/>
                                      </p:to>
                                    </p:set>
                                  </p:childTnLst>
                                </p:cTn>
                              </p:par>
                              <p:par>
                                <p:cTn id="59" presetID="1" presetClass="entr" presetSubtype="0" fill="hold" nodeType="withEffect">
                                  <p:stCondLst>
                                    <p:cond delay="2000"/>
                                  </p:stCondLst>
                                  <p:childTnLst>
                                    <p:set>
                                      <p:cBhvr>
                                        <p:cTn id="60"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par>
                                <p:cTn id="61" presetID="1" presetClass="exit" presetSubtype="0" fill="hold" nodeType="withEffect">
                                  <p:stCondLst>
                                    <p:cond delay="3000"/>
                                  </p:stCondLst>
                                  <p:childTnLst>
                                    <p:set>
                                      <p:cBhvr>
                                        <p:cTn id="62" dur="1" fill="hold">
                                          <p:stCondLst>
                                            <p:cond delay="0"/>
                                          </p:stCondLst>
                                        </p:cTn>
                                        <p:tgtEl>
                                          <p:spTgt spid="16">
                                            <p:txEl>
                                              <p:pRg st="0" end="0"/>
                                            </p:txEl>
                                          </p:spTgt>
                                        </p:tgtEl>
                                        <p:attrNameLst>
                                          <p:attrName>style.visibility</p:attrName>
                                        </p:attrNameLst>
                                      </p:cBhvr>
                                      <p:to>
                                        <p:strVal val="hidden"/>
                                      </p:to>
                                    </p:set>
                                  </p:childTnLst>
                                </p:cTn>
                              </p:par>
                              <p:par>
                                <p:cTn id="63" presetID="1" presetClass="entr" presetSubtype="0" fill="hold" nodeType="withEffect">
                                  <p:stCondLst>
                                    <p:cond delay="3000"/>
                                  </p:stCondLst>
                                  <p:childTnLst>
                                    <p:set>
                                      <p:cBhvr>
                                        <p:cTn id="64"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5" presetID="1" presetClass="exit" presetSubtype="0" fill="hold" nodeType="withEffect">
                                  <p:stCondLst>
                                    <p:cond delay="4000"/>
                                  </p:stCondLst>
                                  <p:childTnLst>
                                    <p:set>
                                      <p:cBhvr>
                                        <p:cTn id="66" dur="1" fill="hold">
                                          <p:stCondLst>
                                            <p:cond delay="0"/>
                                          </p:stCondLst>
                                        </p:cTn>
                                        <p:tgtEl>
                                          <p:spTgt spid="17">
                                            <p:txEl>
                                              <p:pRg st="0" end="0"/>
                                            </p:txEl>
                                          </p:spTgt>
                                        </p:tgtEl>
                                        <p:attrNameLst>
                                          <p:attrName>style.visibility</p:attrName>
                                        </p:attrNameLst>
                                      </p:cBhvr>
                                      <p:to>
                                        <p:strVal val="hidden"/>
                                      </p:to>
                                    </p:set>
                                  </p:childTnLst>
                                </p:cTn>
                              </p:par>
                              <p:par>
                                <p:cTn id="67" presetID="1" presetClass="entr" presetSubtype="0" fill="hold" nodeType="withEffect">
                                  <p:stCondLst>
                                    <p:cond delay="4000"/>
                                  </p:stCondLst>
                                  <p:childTnLst>
                                    <p:set>
                                      <p:cBhvr>
                                        <p:cTn id="68" dur="1" fill="hold">
                                          <p:stCondLst>
                                            <p:cond delay="0"/>
                                          </p:stCondLst>
                                        </p:cTn>
                                        <p:tgtEl>
                                          <p:spTgt spid="18">
                                            <p:txEl>
                                              <p:pRg st="0" end="0"/>
                                            </p:txEl>
                                          </p:spTgt>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69" presetID="1" presetClass="exit" presetSubtype="0" fill="hold" nodeType="withEffect">
                                  <p:stCondLst>
                                    <p:cond delay="5000"/>
                                  </p:stCondLst>
                                  <p:childTnLst>
                                    <p:set>
                                      <p:cBhvr>
                                        <p:cTn id="70" dur="1" fill="hold">
                                          <p:stCondLst>
                                            <p:cond delay="0"/>
                                          </p:stCondLst>
                                        </p:cTn>
                                        <p:tgtEl>
                                          <p:spTgt spid="18">
                                            <p:txEl>
                                              <p:pRg st="0" end="0"/>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10"/>
                                        <p:tgtEl>
                                          <p:spTgt spid="12"/>
                                        </p:tgtEl>
                                      </p:cBhvr>
                                    </p:animEffect>
                                    <p:set>
                                      <p:cBhvr>
                                        <p:cTn id="75" dur="1" fill="hold">
                                          <p:stCondLst>
                                            <p:cond delay="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
                                        <p:tgtEl>
                                          <p:spTgt spid="13"/>
                                        </p:tgtEl>
                                      </p:cBhvr>
                                    </p:animEffect>
                                    <p:set>
                                      <p:cBhvr>
                                        <p:cTn id="78" dur="1" fill="hold">
                                          <p:stCondLst>
                                            <p:cond delay="9"/>
                                          </p:stCondLst>
                                        </p:cTn>
                                        <p:tgtEl>
                                          <p:spTgt spid="13"/>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bomb.wav"/>
                                        </p:tgtEl>
                                      </p:cMediaNode>
                                    </p:audio>
                                  </p:sub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1"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par>
                                <p:cTn id="86" presetID="42" presetClass="entr" presetSubtype="0" fill="hold" grpId="1"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1000"/>
                                        <p:tgtEl>
                                          <p:spTgt spid="6"/>
                                        </p:tgtEl>
                                      </p:cBhvr>
                                    </p:animEffect>
                                    <p:anim calcmode="lin" valueType="num">
                                      <p:cBhvr>
                                        <p:cTn id="89" dur="1000" fill="hold"/>
                                        <p:tgtEl>
                                          <p:spTgt spid="6"/>
                                        </p:tgtEl>
                                        <p:attrNameLst>
                                          <p:attrName>ppt_x</p:attrName>
                                        </p:attrNameLst>
                                      </p:cBhvr>
                                      <p:tavLst>
                                        <p:tav tm="0">
                                          <p:val>
                                            <p:strVal val="#ppt_x"/>
                                          </p:val>
                                        </p:tav>
                                        <p:tav tm="100000">
                                          <p:val>
                                            <p:strVal val="#ppt_x"/>
                                          </p:val>
                                        </p:tav>
                                      </p:tavLst>
                                    </p:anim>
                                    <p:anim calcmode="lin" valueType="num">
                                      <p:cBhvr>
                                        <p:cTn id="90"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chimes.wav"/>
                                        </p:tgtEl>
                                      </p:cMediaNode>
                                    </p:audio>
                                  </p:subTnLst>
                                </p:cTn>
                              </p:par>
                              <p:par>
                                <p:cTn id="91" presetID="42"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ppt_x</p:attrName>
                                        </p:attrNameLst>
                                      </p:cBhvr>
                                      <p:tavLst>
                                        <p:tav tm="0">
                                          <p:val>
                                            <p:strVal val="#ppt_x"/>
                                          </p:val>
                                        </p:tav>
                                        <p:tav tm="100000">
                                          <p:val>
                                            <p:strVal val="#ppt_x"/>
                                          </p:val>
                                        </p:tav>
                                      </p:tavLst>
                                    </p:anim>
                                    <p:anim calcmode="lin" valueType="num">
                                      <p:cBhvr>
                                        <p:cTn id="9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chimes.wav"/>
                                        </p:tgtEl>
                                      </p:cMediaNode>
                                    </p:audio>
                                  </p:subTnLst>
                                </p:cTn>
                              </p:par>
                              <p:par>
                                <p:cTn id="96" presetID="53" presetClass="exit" presetSubtype="32" fill="hold" grpId="1" nodeType="withEffect">
                                  <p:stCondLst>
                                    <p:cond delay="0"/>
                                  </p:stCondLst>
                                  <p:childTnLst>
                                    <p:anim calcmode="lin" valueType="num">
                                      <p:cBhvr>
                                        <p:cTn id="97" dur="500"/>
                                        <p:tgtEl>
                                          <p:spTgt spid="7"/>
                                        </p:tgtEl>
                                        <p:attrNameLst>
                                          <p:attrName>ppt_w</p:attrName>
                                        </p:attrNameLst>
                                      </p:cBhvr>
                                      <p:tavLst>
                                        <p:tav tm="0">
                                          <p:val>
                                            <p:strVal val="ppt_w"/>
                                          </p:val>
                                        </p:tav>
                                        <p:tav tm="100000">
                                          <p:val>
                                            <p:fltVal val="0"/>
                                          </p:val>
                                        </p:tav>
                                      </p:tavLst>
                                    </p:anim>
                                    <p:anim calcmode="lin" valueType="num">
                                      <p:cBhvr>
                                        <p:cTn id="98" dur="500"/>
                                        <p:tgtEl>
                                          <p:spTgt spid="7"/>
                                        </p:tgtEl>
                                        <p:attrNameLst>
                                          <p:attrName>ppt_h</p:attrName>
                                        </p:attrNameLst>
                                      </p:cBhvr>
                                      <p:tavLst>
                                        <p:tav tm="0">
                                          <p:val>
                                            <p:strVal val="ppt_h"/>
                                          </p:val>
                                        </p:tav>
                                        <p:tav tm="100000">
                                          <p:val>
                                            <p:fltVal val="0"/>
                                          </p:val>
                                        </p:tav>
                                      </p:tavLst>
                                    </p:anim>
                                    <p:animEffect transition="out" filter="fade">
                                      <p:cBhvr>
                                        <p:cTn id="99" dur="500"/>
                                        <p:tgtEl>
                                          <p:spTgt spid="7"/>
                                        </p:tgtEl>
                                      </p:cBhvr>
                                    </p:animEffect>
                                    <p:set>
                                      <p:cBhvr>
                                        <p:cTn id="100" dur="1" fill="hold">
                                          <p:stCondLst>
                                            <p:cond delay="499"/>
                                          </p:stCondLst>
                                        </p:cTn>
                                        <p:tgtEl>
                                          <p:spTgt spid="7"/>
                                        </p:tgtEl>
                                        <p:attrNameLst>
                                          <p:attrName>style.visibility</p:attrName>
                                        </p:attrNameLst>
                                      </p:cBhvr>
                                      <p:to>
                                        <p:strVal val="hidden"/>
                                      </p:to>
                                    </p:set>
                                  </p:childTnLst>
                                </p:cTn>
                              </p:par>
                              <p:par>
                                <p:cTn id="101" presetID="53" presetClass="exit" presetSubtype="32" fill="hold" grpId="1" nodeType="withEffect">
                                  <p:stCondLst>
                                    <p:cond delay="0"/>
                                  </p:stCondLst>
                                  <p:childTnLst>
                                    <p:anim calcmode="lin" valueType="num">
                                      <p:cBhvr>
                                        <p:cTn id="102" dur="500"/>
                                        <p:tgtEl>
                                          <p:spTgt spid="8"/>
                                        </p:tgtEl>
                                        <p:attrNameLst>
                                          <p:attrName>ppt_w</p:attrName>
                                        </p:attrNameLst>
                                      </p:cBhvr>
                                      <p:tavLst>
                                        <p:tav tm="0">
                                          <p:val>
                                            <p:strVal val="ppt_w"/>
                                          </p:val>
                                        </p:tav>
                                        <p:tav tm="100000">
                                          <p:val>
                                            <p:fltVal val="0"/>
                                          </p:val>
                                        </p:tav>
                                      </p:tavLst>
                                    </p:anim>
                                    <p:anim calcmode="lin" valueType="num">
                                      <p:cBhvr>
                                        <p:cTn id="103" dur="500"/>
                                        <p:tgtEl>
                                          <p:spTgt spid="8"/>
                                        </p:tgtEl>
                                        <p:attrNameLst>
                                          <p:attrName>ppt_h</p:attrName>
                                        </p:attrNameLst>
                                      </p:cBhvr>
                                      <p:tavLst>
                                        <p:tav tm="0">
                                          <p:val>
                                            <p:strVal val="ppt_h"/>
                                          </p:val>
                                        </p:tav>
                                        <p:tav tm="100000">
                                          <p:val>
                                            <p:fltVal val="0"/>
                                          </p:val>
                                        </p:tav>
                                      </p:tavLst>
                                    </p:anim>
                                    <p:animEffect transition="out" filter="fade">
                                      <p:cBhvr>
                                        <p:cTn id="104" dur="500"/>
                                        <p:tgtEl>
                                          <p:spTgt spid="8"/>
                                        </p:tgtEl>
                                      </p:cBhvr>
                                    </p:animEffect>
                                    <p:set>
                                      <p:cBhvr>
                                        <p:cTn id="105" dur="1" fill="hold">
                                          <p:stCondLst>
                                            <p:cond delay="499"/>
                                          </p:stCondLst>
                                        </p:cTn>
                                        <p:tgtEl>
                                          <p:spTgt spid="8"/>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11"/>
                                        </p:tgtEl>
                                        <p:attrNameLst>
                                          <p:attrName>ppt_w</p:attrName>
                                        </p:attrNameLst>
                                      </p:cBhvr>
                                      <p:tavLst>
                                        <p:tav tm="0">
                                          <p:val>
                                            <p:strVal val="ppt_w"/>
                                          </p:val>
                                        </p:tav>
                                        <p:tav tm="100000">
                                          <p:val>
                                            <p:fltVal val="0"/>
                                          </p:val>
                                        </p:tav>
                                      </p:tavLst>
                                    </p:anim>
                                    <p:anim calcmode="lin" valueType="num">
                                      <p:cBhvr>
                                        <p:cTn id="108" dur="500"/>
                                        <p:tgtEl>
                                          <p:spTgt spid="11"/>
                                        </p:tgtEl>
                                        <p:attrNameLst>
                                          <p:attrName>ppt_h</p:attrName>
                                        </p:attrNameLst>
                                      </p:cBhvr>
                                      <p:tavLst>
                                        <p:tav tm="0">
                                          <p:val>
                                            <p:strVal val="ppt_h"/>
                                          </p:val>
                                        </p:tav>
                                        <p:tav tm="100000">
                                          <p:val>
                                            <p:fltVal val="0"/>
                                          </p:val>
                                        </p:tav>
                                      </p:tavLst>
                                    </p:anim>
                                    <p:animEffect transition="out" filter="fade">
                                      <p:cBhvr>
                                        <p:cTn id="109" dur="500"/>
                                        <p:tgtEl>
                                          <p:spTgt spid="11"/>
                                        </p:tgtEl>
                                      </p:cBhvr>
                                    </p:animEffect>
                                    <p:set>
                                      <p:cBhvr>
                                        <p:cTn id="1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p:bldP spid="6" grpId="1"/>
      <p:bldP spid="7" grpId="0" animBg="1"/>
      <p:bldP spid="7" grpId="1" animBg="1"/>
      <p:bldP spid="8" grpId="0"/>
      <p:bldP spid="8" grpId="1"/>
      <p:bldP spid="12" grpId="0" animBg="1"/>
      <p:bldP spid="12"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63488" y="243747"/>
            <a:ext cx="9265024" cy="1015663"/>
          </a:xfrm>
          <a:prstGeom prst="rect">
            <a:avLst/>
          </a:prstGeom>
          <a:noFill/>
        </p:spPr>
        <p:txBody>
          <a:bodyPr wrap="square" rtlCol="0">
            <a:spAutoFit/>
          </a:bodyPr>
          <a:lstStyle/>
          <a:p>
            <a:r>
              <a:rPr lang="en-US" sz="3000" b="1">
                <a:solidFill>
                  <a:srgbClr val="C00000"/>
                </a:solidFill>
              </a:rPr>
              <a:t>Câu 3: Cầu Long Biên có làn đường ở giữa dành cho ô tô đi lại , đúng hay sai?</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68" y="1259409"/>
            <a:ext cx="7534355" cy="5504461"/>
          </a:xfrm>
          <a:prstGeom prst="rect">
            <a:avLst/>
          </a:prstGeom>
        </p:spPr>
      </p:pic>
      <p:sp>
        <p:nvSpPr>
          <p:cNvPr id="5" name="TextBox 4"/>
          <p:cNvSpPr txBox="1"/>
          <p:nvPr/>
        </p:nvSpPr>
        <p:spPr>
          <a:xfrm>
            <a:off x="8494198" y="3133433"/>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6" name="Oval 5"/>
          <p:cNvSpPr/>
          <p:nvPr/>
        </p:nvSpPr>
        <p:spPr>
          <a:xfrm>
            <a:off x="7795291" y="16753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7" name="TextBox 6"/>
          <p:cNvSpPr txBox="1"/>
          <p:nvPr/>
        </p:nvSpPr>
        <p:spPr>
          <a:xfrm>
            <a:off x="8654295" y="16626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427" t="17525" r="11564" b="9525"/>
          <a:stretch/>
        </p:blipFill>
        <p:spPr>
          <a:xfrm>
            <a:off x="9961311" y="2773810"/>
            <a:ext cx="1365019" cy="13828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9675" y="1422600"/>
            <a:ext cx="1481222" cy="1234352"/>
          </a:xfrm>
          <a:prstGeom prst="rect">
            <a:avLst/>
          </a:prstGeom>
        </p:spPr>
      </p:pic>
      <p:sp>
        <p:nvSpPr>
          <p:cNvPr id="10" name="Oval 9"/>
          <p:cNvSpPr/>
          <p:nvPr/>
        </p:nvSpPr>
        <p:spPr>
          <a:xfrm>
            <a:off x="7795291" y="3158738"/>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11" name="Oval 10"/>
          <p:cNvSpPr/>
          <p:nvPr/>
        </p:nvSpPr>
        <p:spPr>
          <a:xfrm>
            <a:off x="9237321" y="465302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87475" y="491475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5</a:t>
            </a:r>
          </a:p>
        </p:txBody>
      </p:sp>
      <p:sp>
        <p:nvSpPr>
          <p:cNvPr id="14" name="TextBox 13"/>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4</a:t>
            </a:r>
          </a:p>
        </p:txBody>
      </p:sp>
      <p:sp>
        <p:nvSpPr>
          <p:cNvPr id="15" name="TextBox 14"/>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3</a:t>
            </a:r>
          </a:p>
        </p:txBody>
      </p:sp>
      <p:sp>
        <p:nvSpPr>
          <p:cNvPr id="16" name="TextBox 15"/>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2</a:t>
            </a:r>
          </a:p>
        </p:txBody>
      </p:sp>
      <p:sp>
        <p:nvSpPr>
          <p:cNvPr id="17" name="TextBox 16"/>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9915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1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par>
                                <p:cTn id="39" presetID="21" presetClass="entr" presetSubtype="1" repeatCount="5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1000"/>
                                        <p:tgtEl>
                                          <p:spTgt spid="12"/>
                                        </p:tgtEl>
                                      </p:cBhvr>
                                    </p:animEffect>
                                  </p:childTnLst>
                                </p:cTn>
                              </p:par>
                              <p:par>
                                <p:cTn id="42" presetID="1" presetClass="entr" presetSubtype="0" fill="hold"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4" presetID="1" presetClass="exit" presetSubtype="0" fill="hold"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hidden"/>
                                      </p:to>
                                    </p:set>
                                  </p:childTnLst>
                                </p:cTn>
                              </p:par>
                              <p:par>
                                <p:cTn id="46" presetID="1" presetClass="entr" presetSubtype="0" fill="hold" nodeType="withEffect">
                                  <p:stCondLst>
                                    <p:cond delay="1000"/>
                                  </p:stCondLst>
                                  <p:childTnLst>
                                    <p:set>
                                      <p:cBhvr>
                                        <p:cTn id="47"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48" presetID="1" presetClass="exit" presetSubtype="0" fill="hold" nodeType="withEffect">
                                  <p:stCondLst>
                                    <p:cond delay="2000"/>
                                  </p:stCondLst>
                                  <p:childTnLst>
                                    <p:set>
                                      <p:cBhvr>
                                        <p:cTn id="49" dur="1" fill="hold">
                                          <p:stCondLst>
                                            <p:cond delay="0"/>
                                          </p:stCondLst>
                                        </p:cTn>
                                        <p:tgtEl>
                                          <p:spTgt spid="14">
                                            <p:txEl>
                                              <p:pRg st="0" end="0"/>
                                            </p:txEl>
                                          </p:spTgt>
                                        </p:tgtEl>
                                        <p:attrNameLst>
                                          <p:attrName>style.visibility</p:attrName>
                                        </p:attrNameLst>
                                      </p:cBhvr>
                                      <p:to>
                                        <p:strVal val="hidden"/>
                                      </p:to>
                                    </p:set>
                                  </p:childTnLst>
                                </p:cTn>
                              </p:par>
                              <p:par>
                                <p:cTn id="50" presetID="1" presetClass="entr" presetSubtype="0" fill="hold" nodeType="withEffect">
                                  <p:stCondLst>
                                    <p:cond delay="2000"/>
                                  </p:stCondLst>
                                  <p:childTnLst>
                                    <p:set>
                                      <p:cBhvr>
                                        <p:cTn id="51"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2" presetID="1" presetClass="exit" presetSubtype="0" fill="hold" nodeType="withEffect">
                                  <p:stCondLst>
                                    <p:cond delay="3000"/>
                                  </p:stCondLst>
                                  <p:childTnLst>
                                    <p:set>
                                      <p:cBhvr>
                                        <p:cTn id="53" dur="1" fill="hold">
                                          <p:stCondLst>
                                            <p:cond delay="0"/>
                                          </p:stCondLst>
                                        </p:cTn>
                                        <p:tgtEl>
                                          <p:spTgt spid="15">
                                            <p:txEl>
                                              <p:pRg st="0" end="0"/>
                                            </p:txEl>
                                          </p:spTgt>
                                        </p:tgtEl>
                                        <p:attrNameLst>
                                          <p:attrName>style.visibility</p:attrName>
                                        </p:attrNameLst>
                                      </p:cBhvr>
                                      <p:to>
                                        <p:strVal val="hidden"/>
                                      </p:to>
                                    </p:set>
                                  </p:childTnLst>
                                </p:cTn>
                              </p:par>
                              <p:par>
                                <p:cTn id="54" presetID="1" presetClass="entr" presetSubtype="0" fill="hold" nodeType="withEffect">
                                  <p:stCondLst>
                                    <p:cond delay="3000"/>
                                  </p:stCondLst>
                                  <p:childTnLst>
                                    <p:set>
                                      <p:cBhvr>
                                        <p:cTn id="55"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6" presetID="1" presetClass="exit" presetSubtype="0" fill="hold" nodeType="withEffect">
                                  <p:stCondLst>
                                    <p:cond delay="4000"/>
                                  </p:stCondLst>
                                  <p:childTnLst>
                                    <p:set>
                                      <p:cBhvr>
                                        <p:cTn id="57" dur="1" fill="hold">
                                          <p:stCondLst>
                                            <p:cond delay="0"/>
                                          </p:stCondLst>
                                        </p:cTn>
                                        <p:tgtEl>
                                          <p:spTgt spid="16">
                                            <p:txEl>
                                              <p:pRg st="0" end="0"/>
                                            </p:txEl>
                                          </p:spTgt>
                                        </p:tgtEl>
                                        <p:attrNameLst>
                                          <p:attrName>style.visibility</p:attrName>
                                        </p:attrNameLst>
                                      </p:cBhvr>
                                      <p:to>
                                        <p:strVal val="hidden"/>
                                      </p:to>
                                    </p:set>
                                  </p:childTnLst>
                                </p:cTn>
                              </p:par>
                              <p:par>
                                <p:cTn id="58" presetID="1" presetClass="entr" presetSubtype="0" fill="hold" nodeType="withEffect">
                                  <p:stCondLst>
                                    <p:cond delay="4000"/>
                                  </p:stCondLst>
                                  <p:childTnLst>
                                    <p:set>
                                      <p:cBhvr>
                                        <p:cTn id="59"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0" presetID="1" presetClass="exit" presetSubtype="0" fill="hold" nodeType="withEffect">
                                  <p:stCondLst>
                                    <p:cond delay="5000"/>
                                  </p:stCondLst>
                                  <p:childTnLst>
                                    <p:set>
                                      <p:cBhvr>
                                        <p:cTn id="61"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10"/>
                                        <p:tgtEl>
                                          <p:spTgt spid="11"/>
                                        </p:tgtEl>
                                      </p:cBhvr>
                                    </p:animEffect>
                                    <p:set>
                                      <p:cBhvr>
                                        <p:cTn id="66" dur="1" fill="hold">
                                          <p:stCondLst>
                                            <p:cond delay="9"/>
                                          </p:stCondLst>
                                        </p:cTn>
                                        <p:tgtEl>
                                          <p:spTgt spid="1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
                                        <p:tgtEl>
                                          <p:spTgt spid="12"/>
                                        </p:tgtEl>
                                      </p:cBhvr>
                                    </p:animEffect>
                                    <p:set>
                                      <p:cBhvr>
                                        <p:cTn id="69" dur="1" fill="hold">
                                          <p:stCondLst>
                                            <p:cond delay="9"/>
                                          </p:stCondLst>
                                        </p:cTn>
                                        <p:tgtEl>
                                          <p:spTgt spid="1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P spid="10" grpId="0" animBg="1"/>
      <p:bldP spid="11" grpId="0" animBg="1"/>
      <p:bldP spid="11" grpId="1" animBg="1"/>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336911" y="1405876"/>
            <a:ext cx="6486357" cy="707886"/>
          </a:xfrm>
          <a:prstGeom prst="rect">
            <a:avLst/>
          </a:prstGeom>
          <a:noFill/>
        </p:spPr>
        <p:txBody>
          <a:bodyPr wrap="square" rtlCol="0">
            <a:spAutoFit/>
          </a:bodyPr>
          <a:lstStyle/>
          <a:p>
            <a:r>
              <a:rPr lang="en-US" sz="4000" b="1">
                <a:solidFill>
                  <a:srgbClr val="C00000"/>
                </a:solidFill>
              </a:rPr>
              <a:t>Trò chơi: Đội nào nhanh hơn</a:t>
            </a:r>
            <a:endParaRPr lang="en-US" sz="4000" b="1">
              <a:solidFill>
                <a:srgbClr val="660066"/>
              </a:solidFill>
            </a:endParaRPr>
          </a:p>
        </p:txBody>
      </p:sp>
      <p:sp>
        <p:nvSpPr>
          <p:cNvPr id="4" name="TextBox 3"/>
          <p:cNvSpPr txBox="1"/>
          <p:nvPr/>
        </p:nvSpPr>
        <p:spPr>
          <a:xfrm>
            <a:off x="1175658" y="2713873"/>
            <a:ext cx="9993086" cy="2862322"/>
          </a:xfrm>
          <a:prstGeom prst="rect">
            <a:avLst/>
          </a:prstGeom>
          <a:noFill/>
        </p:spPr>
        <p:txBody>
          <a:bodyPr wrap="square" rtlCol="0">
            <a:spAutoFit/>
          </a:bodyPr>
          <a:lstStyle/>
          <a:p>
            <a:pPr algn="just"/>
            <a:r>
              <a:rPr lang="vi-VN" sz="3600" b="1">
                <a:latin typeface="+mj-lt"/>
              </a:rPr>
              <a:t>Chia trẻ thành 2 đội. khi nào có nhạc thì 2 bạn đầu hàng chạy nhanh lên lấy đúng hình ảnh về cầu Long Biên để gắn lên bẳng của đội mình. Kết quả đội nào lấy được nhiều và đúng thì đội đó sẽ chiến thắng. Thời gian chơi là 1 bản nhạc.</a:t>
            </a:r>
            <a:endParaRPr lang="en-US" sz="3600" b="1">
              <a:latin typeface="+mj-lt"/>
            </a:endParaRPr>
          </a:p>
        </p:txBody>
      </p:sp>
    </p:spTree>
    <p:extLst>
      <p:ext uri="{BB962C8B-B14F-4D97-AF65-F5344CB8AC3E}">
        <p14:creationId xmlns:p14="http://schemas.microsoft.com/office/powerpoint/2010/main" val="85758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45465" y="1514475"/>
            <a:ext cx="6671256" cy="707886"/>
          </a:xfrm>
          <a:prstGeom prst="rect">
            <a:avLst/>
          </a:prstGeom>
          <a:noFill/>
        </p:spPr>
        <p:txBody>
          <a:bodyPr wrap="square" rtlCol="0">
            <a:spAutoFit/>
          </a:bodyPr>
          <a:lstStyle/>
          <a:p>
            <a:r>
              <a:rPr lang="en-US" sz="4000" b="1">
                <a:solidFill>
                  <a:srgbClr val="C00000"/>
                </a:solidFill>
              </a:rPr>
              <a:t>         Cô đọc câu đố về: Cây cầu</a:t>
            </a:r>
            <a:endParaRPr lang="en-US" sz="4000" b="1">
              <a:solidFill>
                <a:srgbClr val="660066"/>
              </a:solidFill>
            </a:endParaRPr>
          </a:p>
        </p:txBody>
      </p:sp>
      <p:sp>
        <p:nvSpPr>
          <p:cNvPr id="4" name="TextBox 3"/>
          <p:cNvSpPr txBox="1"/>
          <p:nvPr/>
        </p:nvSpPr>
        <p:spPr>
          <a:xfrm>
            <a:off x="1723623" y="2836814"/>
            <a:ext cx="8744754" cy="1323439"/>
          </a:xfrm>
          <a:prstGeom prst="rect">
            <a:avLst/>
          </a:prstGeom>
          <a:noFill/>
        </p:spPr>
        <p:txBody>
          <a:bodyPr wrap="square" rtlCol="0">
            <a:spAutoFit/>
          </a:bodyPr>
          <a:lstStyle/>
          <a:p>
            <a:r>
              <a:rPr lang="en-US" sz="4000" b="1">
                <a:solidFill>
                  <a:srgbClr val="C00000"/>
                </a:solidFill>
              </a:rPr>
              <a:t>         </a:t>
            </a:r>
            <a:r>
              <a:rPr lang="en-US" sz="4000" b="1">
                <a:solidFill>
                  <a:srgbClr val="660066"/>
                </a:solidFill>
              </a:rPr>
              <a:t>Hai đầu mà chẳng có đuôi</a:t>
            </a:r>
          </a:p>
          <a:p>
            <a:r>
              <a:rPr lang="en-US" sz="4000" b="1">
                <a:solidFill>
                  <a:srgbClr val="660066"/>
                </a:solidFill>
              </a:rPr>
              <a:t>Nằm nơi lắm nước nhiều người lại qua</a:t>
            </a:r>
          </a:p>
        </p:txBody>
      </p:sp>
    </p:spTree>
    <p:extLst>
      <p:ext uri="{BB962C8B-B14F-4D97-AF65-F5344CB8AC3E}">
        <p14:creationId xmlns:p14="http://schemas.microsoft.com/office/powerpoint/2010/main" val="2818554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878255" y="2656453"/>
            <a:ext cx="4435489" cy="1323439"/>
          </a:xfrm>
          <a:prstGeom prst="rect">
            <a:avLst/>
          </a:prstGeom>
          <a:noFill/>
        </p:spPr>
        <p:txBody>
          <a:bodyPr wrap="square" rtlCol="0">
            <a:spAutoFit/>
          </a:bodyPr>
          <a:lstStyle/>
          <a:p>
            <a:pPr algn="ctr"/>
            <a:r>
              <a:rPr lang="en-US" sz="4000" b="1">
                <a:solidFill>
                  <a:srgbClr val="C00000"/>
                </a:solidFill>
              </a:rPr>
              <a:t>Trẻ chơi trò chơi: </a:t>
            </a:r>
          </a:p>
          <a:p>
            <a:pPr algn="ctr"/>
            <a:r>
              <a:rPr lang="en-US" sz="4000" b="1">
                <a:solidFill>
                  <a:srgbClr val="C00000"/>
                </a:solidFill>
              </a:rPr>
              <a:t>Đội nào nhanh hơn</a:t>
            </a:r>
            <a:endParaRPr lang="en-US" sz="4000" b="1">
              <a:solidFill>
                <a:srgbClr val="660066"/>
              </a:solidFill>
            </a:endParaRPr>
          </a:p>
        </p:txBody>
      </p:sp>
      <p:pic>
        <p:nvPicPr>
          <p:cNvPr id="4" name="Yêu Hà Nội - Tốp ca Thiếu Nh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25296" y="6026745"/>
            <a:ext cx="609600" cy="609600"/>
          </a:xfrm>
          <a:prstGeom prst="rect">
            <a:avLst/>
          </a:prstGeom>
        </p:spPr>
      </p:pic>
    </p:spTree>
    <p:extLst>
      <p:ext uri="{BB962C8B-B14F-4D97-AF65-F5344CB8AC3E}">
        <p14:creationId xmlns:p14="http://schemas.microsoft.com/office/powerpoint/2010/main" val="2557572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9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88" b="-1"/>
          <a:stretch/>
        </p:blipFill>
        <p:spPr>
          <a:xfrm>
            <a:off x="0" y="0"/>
            <a:ext cx="12382052" cy="7503459"/>
          </a:xfrm>
          <a:prstGeom prst="rect">
            <a:avLst/>
          </a:prstGeom>
        </p:spPr>
      </p:pic>
      <p:sp>
        <p:nvSpPr>
          <p:cNvPr id="3" name="Rectangle 2"/>
          <p:cNvSpPr/>
          <p:nvPr/>
        </p:nvSpPr>
        <p:spPr>
          <a:xfrm>
            <a:off x="3212926" y="2554941"/>
            <a:ext cx="8553251" cy="2312893"/>
          </a:xfrm>
          <a:prstGeom prst="rect">
            <a:avLst/>
          </a:prstGeom>
          <a:noFill/>
        </p:spPr>
        <p:txBody>
          <a:bodyPr wrap="none" lIns="91440" tIns="45720" rIns="91440" bIns="45720">
            <a:prstTxWarp prst="textWave4">
              <a:avLst/>
            </a:prstTxWarp>
            <a:spAutoFit/>
            <a:scene3d>
              <a:camera prst="perspectiveRelaxedModerately"/>
              <a:lightRig rig="threePt" dir="t"/>
            </a:scene3d>
          </a:bodyPr>
          <a:lstStyle/>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Chúc các bé chăm ngoan </a:t>
            </a:r>
          </a:p>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học giỏi</a:t>
            </a:r>
          </a:p>
        </p:txBody>
      </p:sp>
    </p:spTree>
    <p:extLst>
      <p:ext uri="{BB962C8B-B14F-4D97-AF65-F5344CB8AC3E}">
        <p14:creationId xmlns:p14="http://schemas.microsoft.com/office/powerpoint/2010/main" val="220632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a:off x="1584101" y="1355744"/>
            <a:ext cx="8293994" cy="707886"/>
          </a:xfrm>
          <a:prstGeom prst="rect">
            <a:avLst/>
          </a:prstGeom>
          <a:noFill/>
        </p:spPr>
        <p:txBody>
          <a:bodyPr wrap="square" rtlCol="0">
            <a:spAutoFit/>
          </a:bodyPr>
          <a:lstStyle/>
          <a:p>
            <a:r>
              <a:rPr lang="en-US" sz="4000" b="1">
                <a:solidFill>
                  <a:srgbClr val="C00000"/>
                </a:solidFill>
              </a:rPr>
              <a:t>         </a:t>
            </a:r>
            <a:r>
              <a:rPr lang="en-US" sz="4000" b="1">
                <a:solidFill>
                  <a:srgbClr val="FF0000"/>
                </a:solidFill>
              </a:rPr>
              <a:t>Cho trẻ về nhóm khám phá tranh</a:t>
            </a:r>
          </a:p>
        </p:txBody>
      </p:sp>
      <p:sp>
        <p:nvSpPr>
          <p:cNvPr id="5" name="TextBox 4"/>
          <p:cNvSpPr txBox="1"/>
          <p:nvPr/>
        </p:nvSpPr>
        <p:spPr>
          <a:xfrm>
            <a:off x="-206062" y="2063630"/>
            <a:ext cx="8293994"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1: Khám phá về cây cầu</a:t>
            </a:r>
          </a:p>
        </p:txBody>
      </p:sp>
      <p:sp>
        <p:nvSpPr>
          <p:cNvPr id="6" name="TextBox 5"/>
          <p:cNvSpPr txBox="1"/>
          <p:nvPr/>
        </p:nvSpPr>
        <p:spPr>
          <a:xfrm>
            <a:off x="-206062" y="2727586"/>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2: Khám phá hình ảnh cây cầu diễn ra vào ban ngày</a:t>
            </a:r>
          </a:p>
        </p:txBody>
      </p:sp>
      <p:sp>
        <p:nvSpPr>
          <p:cNvPr id="8" name="TextBox 7"/>
          <p:cNvSpPr txBox="1"/>
          <p:nvPr/>
        </p:nvSpPr>
        <p:spPr>
          <a:xfrm>
            <a:off x="-206063" y="3507718"/>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3: Khám phá hình ảnh cây cầu diễn ra vào ban đêm</a:t>
            </a:r>
          </a:p>
        </p:txBody>
      </p:sp>
      <p:sp>
        <p:nvSpPr>
          <p:cNvPr id="9" name="TextBox 8"/>
          <p:cNvSpPr txBox="1"/>
          <p:nvPr/>
        </p:nvSpPr>
        <p:spPr>
          <a:xfrm>
            <a:off x="-206063" y="4287850"/>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4: Khám phá hình ảnh chú công nhân sửa chữa cầu</a:t>
            </a:r>
          </a:p>
        </p:txBody>
      </p:sp>
    </p:spTree>
    <p:extLst>
      <p:ext uri="{BB962C8B-B14F-4D97-AF65-F5344CB8AC3E}">
        <p14:creationId xmlns:p14="http://schemas.microsoft.com/office/powerpoint/2010/main" val="42835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1867437" y="2767279"/>
            <a:ext cx="7920507" cy="1323439"/>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Cho trẻ lên giới thiệu về tranh của nhóm mình</a:t>
            </a:r>
          </a:p>
        </p:txBody>
      </p:sp>
    </p:spTree>
    <p:extLst>
      <p:ext uri="{BB962C8B-B14F-4D97-AF65-F5344CB8AC3E}">
        <p14:creationId xmlns:p14="http://schemas.microsoft.com/office/powerpoint/2010/main" val="345769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88" y="206061"/>
            <a:ext cx="11629623" cy="5962919"/>
          </a:xfrm>
          <a:prstGeom prst="rect">
            <a:avLst/>
          </a:prstGeom>
        </p:spPr>
      </p:pic>
      <p:sp>
        <p:nvSpPr>
          <p:cNvPr id="4" name="Right Arrow 3"/>
          <p:cNvSpPr/>
          <p:nvPr/>
        </p:nvSpPr>
        <p:spPr>
          <a:xfrm>
            <a:off x="4134120" y="2955701"/>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959147" y="2939603"/>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41441" y="6021098"/>
            <a:ext cx="3709116" cy="707886"/>
          </a:xfrm>
          <a:prstGeom prst="rect">
            <a:avLst/>
          </a:prstGeom>
          <a:noFill/>
        </p:spPr>
        <p:txBody>
          <a:bodyPr wrap="square" rtlCol="0">
            <a:spAutoFit/>
          </a:bodyPr>
          <a:lstStyle/>
          <a:p>
            <a:r>
              <a:rPr lang="en-US" sz="4000" b="1">
                <a:solidFill>
                  <a:srgbClr val="0070C0"/>
                </a:solidFill>
              </a:rPr>
              <a:t>Đây là cái gì?</a:t>
            </a:r>
          </a:p>
        </p:txBody>
      </p:sp>
      <p:sp>
        <p:nvSpPr>
          <p:cNvPr id="7" name="TextBox 6"/>
          <p:cNvSpPr txBox="1"/>
          <p:nvPr/>
        </p:nvSpPr>
        <p:spPr>
          <a:xfrm>
            <a:off x="4050596" y="6091707"/>
            <a:ext cx="3709116" cy="707886"/>
          </a:xfrm>
          <a:prstGeom prst="rect">
            <a:avLst/>
          </a:prstGeom>
          <a:noFill/>
        </p:spPr>
        <p:txBody>
          <a:bodyPr wrap="square" rtlCol="0">
            <a:spAutoFit/>
          </a:bodyPr>
          <a:lstStyle/>
          <a:p>
            <a:r>
              <a:rPr lang="en-US" sz="4000" b="1">
                <a:solidFill>
                  <a:srgbClr val="FFFF00"/>
                </a:solidFill>
              </a:rPr>
              <a:t>Cái này là cái gì?</a:t>
            </a:r>
          </a:p>
        </p:txBody>
      </p:sp>
    </p:spTree>
    <p:extLst>
      <p:ext uri="{BB962C8B-B14F-4D97-AF65-F5344CB8AC3E}">
        <p14:creationId xmlns:p14="http://schemas.microsoft.com/office/powerpoint/2010/main" val="6459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750"/>
                                        <p:tgtEl>
                                          <p:spTgt spid="6">
                                            <p:txEl>
                                              <p:pRg st="0" end="0"/>
                                            </p:txEl>
                                          </p:spTgt>
                                        </p:tgtEl>
                                      </p:cBhvr>
                                    </p:animEffect>
                                    <p:anim calcmode="lin" valueType="num">
                                      <p:cBhvr>
                                        <p:cTn id="12"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0" nodeType="clickEffect">
                                  <p:stCondLst>
                                    <p:cond delay="0"/>
                                  </p:stCondLst>
                                  <p:childTnLst>
                                    <p:anim calcmode="lin" valueType="num">
                                      <p:cBhvr>
                                        <p:cTn id="17" dur="500"/>
                                        <p:tgtEl>
                                          <p:spTgt spid="6">
                                            <p:txEl>
                                              <p:pRg st="0" end="0"/>
                                            </p:txEl>
                                          </p:spTgt>
                                        </p:tgtEl>
                                        <p:attrNameLst>
                                          <p:attrName>ppt_w</p:attrName>
                                        </p:attrNameLst>
                                      </p:cBhvr>
                                      <p:tavLst>
                                        <p:tav tm="0">
                                          <p:val>
                                            <p:strVal val="ppt_w"/>
                                          </p:val>
                                        </p:tav>
                                        <p:tav tm="100000">
                                          <p:val>
                                            <p:fltVal val="0"/>
                                          </p:val>
                                        </p:tav>
                                      </p:tavLst>
                                    </p:anim>
                                    <p:anim calcmode="lin" valueType="num">
                                      <p:cBhvr>
                                        <p:cTn id="18" dur="500"/>
                                        <p:tgtEl>
                                          <p:spTgt spid="6">
                                            <p:txEl>
                                              <p:pRg st="0" end="0"/>
                                            </p:txEl>
                                          </p:spTgt>
                                        </p:tgtEl>
                                        <p:attrNameLst>
                                          <p:attrName>ppt_h</p:attrName>
                                        </p:attrNameLst>
                                      </p:cBhvr>
                                      <p:tavLst>
                                        <p:tav tm="0">
                                          <p:val>
                                            <p:strVal val="ppt_h"/>
                                          </p:val>
                                        </p:tav>
                                        <p:tav tm="100000">
                                          <p:val>
                                            <p:fltVal val="0"/>
                                          </p:val>
                                        </p:tav>
                                      </p:tavLst>
                                    </p:anim>
                                    <p:animEffect transition="out" filter="fade">
                                      <p:cBhvr>
                                        <p:cTn id="19" dur="500"/>
                                        <p:tgtEl>
                                          <p:spTgt spid="6">
                                            <p:txEl>
                                              <p:pRg st="0" end="0"/>
                                            </p:txEl>
                                          </p:spTgt>
                                        </p:tgtEl>
                                      </p:cBhvr>
                                    </p:animEffect>
                                    <p:set>
                                      <p:cBhvr>
                                        <p:cTn id="20" dur="1" fill="hold">
                                          <p:stCondLst>
                                            <p:cond delay="499"/>
                                          </p:stCondLst>
                                        </p:cTn>
                                        <p:tgtEl>
                                          <p:spTgt spid="6">
                                            <p:txEl>
                                              <p:pRg st="0" end="0"/>
                                            </p:txEl>
                                          </p:spTgt>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750"/>
                                        <p:tgtEl>
                                          <p:spTgt spid="7">
                                            <p:txEl>
                                              <p:pRg st="0" end="0"/>
                                            </p:txEl>
                                          </p:spTgt>
                                        </p:tgtEl>
                                      </p:cBhvr>
                                    </p:animEffect>
                                    <p:anim calcmode="lin" valueType="num">
                                      <p:cBhvr>
                                        <p:cTn id="24"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0" dur="500"/>
                                        <p:tgtEl>
                                          <p:spTgt spid="7">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6" y="412124"/>
            <a:ext cx="11397803" cy="6104586"/>
          </a:xfrm>
          <a:prstGeom prst="rect">
            <a:avLst/>
          </a:prstGeom>
        </p:spPr>
      </p:pic>
      <p:sp>
        <p:nvSpPr>
          <p:cNvPr id="4" name="TextBox 3"/>
          <p:cNvSpPr txBox="1"/>
          <p:nvPr/>
        </p:nvSpPr>
        <p:spPr>
          <a:xfrm>
            <a:off x="685801" y="5993490"/>
            <a:ext cx="11241740" cy="646331"/>
          </a:xfrm>
          <a:prstGeom prst="rect">
            <a:avLst/>
          </a:prstGeom>
          <a:noFill/>
        </p:spPr>
        <p:txBody>
          <a:bodyPr wrap="square" rtlCol="0">
            <a:spAutoFit/>
          </a:bodyPr>
          <a:lstStyle/>
          <a:p>
            <a:r>
              <a:rPr lang="vi-VN" sz="3600" b="1">
                <a:solidFill>
                  <a:srgbClr val="FFFF00"/>
                </a:solidFill>
                <a:latin typeface="+mj-lt"/>
              </a:rPr>
              <a:t>Cầu Long Biên là 1 cây cầu được bắc qua </a:t>
            </a:r>
            <a:r>
              <a:rPr lang="en-US" sz="3600" b="1">
                <a:solidFill>
                  <a:srgbClr val="FFFF00"/>
                </a:solidFill>
                <a:latin typeface="Times New Roman" panose="02020603050405020304" pitchFamily="18" charset="0"/>
                <a:cs typeface="Times New Roman" panose="02020603050405020304" pitchFamily="18" charset="0"/>
              </a:rPr>
              <a:t>sông nào?</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09204" y="6013396"/>
            <a:ext cx="7394934" cy="646331"/>
          </a:xfrm>
          <a:prstGeom prst="rect">
            <a:avLst/>
          </a:prstGeom>
          <a:noFill/>
        </p:spPr>
        <p:txBody>
          <a:bodyPr wrap="square" rtlCol="0">
            <a:spAutoFit/>
          </a:bodyPr>
          <a:lstStyle/>
          <a:p>
            <a:r>
              <a:rPr lang="vi-VN" sz="3600" b="1">
                <a:solidFill>
                  <a:srgbClr val="FFFF00"/>
                </a:solidFill>
                <a:latin typeface="Times New Roman" panose="02020603050405020304" pitchFamily="18" charset="0"/>
                <a:cs typeface="Times New Roman" panose="02020603050405020304" pitchFamily="18" charset="0"/>
              </a:rPr>
              <a:t>Cầu Long Biên </a:t>
            </a:r>
            <a:r>
              <a:rPr lang="en-US" sz="3600" b="1">
                <a:solidFill>
                  <a:srgbClr val="FFFF00"/>
                </a:solidFill>
                <a:latin typeface="Times New Roman" panose="02020603050405020304" pitchFamily="18" charset="0"/>
                <a:cs typeface="Times New Roman" panose="02020603050405020304" pitchFamily="18" charset="0"/>
              </a:rPr>
              <a:t>có mấy làn đường?</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23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1" nodeType="clickEffect">
                                  <p:stCondLst>
                                    <p:cond delay="0"/>
                                  </p:stCondLst>
                                  <p:childTnLst>
                                    <p:animEffect transition="out" filter="circle(out)">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4246"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246" y="0"/>
            <a:ext cx="6237754" cy="6858000"/>
          </a:xfrm>
          <a:prstGeom prst="rect">
            <a:avLst/>
          </a:prstGeom>
        </p:spPr>
      </p:pic>
      <p:sp>
        <p:nvSpPr>
          <p:cNvPr id="5" name="TextBox 4"/>
          <p:cNvSpPr txBox="1"/>
          <p:nvPr/>
        </p:nvSpPr>
        <p:spPr>
          <a:xfrm>
            <a:off x="753509" y="5982301"/>
            <a:ext cx="11438491"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Vào ban ngày, hoạt động của con người diễn ra như nào?</a:t>
            </a:r>
          </a:p>
        </p:txBody>
      </p:sp>
    </p:spTree>
    <p:extLst>
      <p:ext uri="{BB962C8B-B14F-4D97-AF65-F5344CB8AC3E}">
        <p14:creationId xmlns:p14="http://schemas.microsoft.com/office/powerpoint/2010/main" val="5124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9" y="322729"/>
            <a:ext cx="11524130" cy="6305903"/>
          </a:xfrm>
          <a:prstGeom prst="rect">
            <a:avLst/>
          </a:prstGeom>
        </p:spPr>
      </p:pic>
      <p:sp>
        <p:nvSpPr>
          <p:cNvPr id="4" name="TextBox 3"/>
          <p:cNvSpPr txBox="1"/>
          <p:nvPr/>
        </p:nvSpPr>
        <p:spPr>
          <a:xfrm>
            <a:off x="3240978" y="6003188"/>
            <a:ext cx="5983705"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Còn ban đêm thì sao nhỉ?</a:t>
            </a:r>
          </a:p>
        </p:txBody>
      </p:sp>
    </p:spTree>
    <p:extLst>
      <p:ext uri="{BB962C8B-B14F-4D97-AF65-F5344CB8AC3E}">
        <p14:creationId xmlns:p14="http://schemas.microsoft.com/office/powerpoint/2010/main" val="38417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6" y="70597"/>
            <a:ext cx="11940988" cy="6716806"/>
          </a:xfrm>
          <a:prstGeom prst="rect">
            <a:avLst/>
          </a:prstGeom>
        </p:spPr>
      </p:pic>
      <p:sp>
        <p:nvSpPr>
          <p:cNvPr id="4" name="TextBox 3"/>
          <p:cNvSpPr txBox="1"/>
          <p:nvPr/>
        </p:nvSpPr>
        <p:spPr>
          <a:xfrm>
            <a:off x="3195097" y="5923802"/>
            <a:ext cx="6817659"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Các chú công nhân đang làm gì?</a:t>
            </a:r>
          </a:p>
        </p:txBody>
      </p:sp>
    </p:spTree>
    <p:extLst>
      <p:ext uri="{BB962C8B-B14F-4D97-AF65-F5344CB8AC3E}">
        <p14:creationId xmlns:p14="http://schemas.microsoft.com/office/powerpoint/2010/main" val="40232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503</Words>
  <Application>Microsoft Office PowerPoint</Application>
  <PresentationFormat>Widescreen</PresentationFormat>
  <Paragraphs>65</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31</cp:revision>
  <dcterms:created xsi:type="dcterms:W3CDTF">2024-03-22T13:32:33Z</dcterms:created>
  <dcterms:modified xsi:type="dcterms:W3CDTF">2025-05-10T01:59:49Z</dcterms:modified>
</cp:coreProperties>
</file>