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Lst>
  <p:sldSz cx="36004500" cy="17995900"/>
  <p:notesSz cx="6858000" cy="9144000"/>
  <p:embeddedFontLst>
    <p:embeddedFont>
      <p:font typeface="DejaVu Serif Bold" panose="020B0604020202020204" charset="0"/>
      <p:regular r:id="rId16"/>
    </p:embeddedFont>
    <p:embeddedFont>
      <p:font typeface="Calibri" panose="020F0502020204030204" pitchFamily="34" charset="0"/>
      <p:regular r:id="rId17"/>
      <p:bold r:id="rId18"/>
      <p:italic r:id="rId19"/>
      <p:boldItalic r:id="rId20"/>
    </p:embeddedFont>
    <p:embeddedFont>
      <p:font typeface="Open Sans Extrabold" panose="020B0906030804020204" pitchFamily="34" charset="0"/>
      <p:bold r:id="rId21"/>
      <p:boldItalic r:id="rId22"/>
    </p:embeddedFont>
    <p:embeddedFont>
      <p:font typeface="Dancing Script Bold" panose="020B0604020202020204" charset="0"/>
      <p:regular r:id="rId23"/>
    </p:embeddedFont>
    <p:embeddedFont>
      <p:font typeface="Water Brush" panose="020B0604020202020204" charset="0"/>
      <p:regular r:id="rId24"/>
    </p:embeddedFont>
    <p:embeddedFont>
      <p:font typeface="Noto Serif Display Bold" panose="020B0604020202020204"/>
      <p:regular r:id="rId25"/>
    </p:embeddedFont>
    <p:embeddedFont>
      <p:font typeface="Hachi Maru Pop" panose="020B0604020202020204" charset="-128"/>
      <p:regular r:id="rId26"/>
    </p:embeddedFont>
    <p:embeddedFont>
      <p:font typeface="Noto Sans" panose="020B0604020202020204" charset="0"/>
      <p:regular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E90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27" d="100"/>
          <a:sy n="27" d="100"/>
        </p:scale>
        <p:origin x="444"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font" Target="fonts/font11.fntdata"/><Relationship Id="rId3" Type="http://schemas.openxmlformats.org/officeDocument/2006/relationships/slide" Target="slides/slide2.xml"/><Relationship Id="rId21"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font" Target="fonts/font10.fntdata"/><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9.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8.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4.fntdata"/><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27" Type="http://schemas.openxmlformats.org/officeDocument/2006/relationships/font" Target="fonts/font12.fntdata"/><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4/20/2025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4/20/2025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4/20/2025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4/20/2025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sv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8.sv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433991"/>
            <a:ext cx="3106718" cy="18433991"/>
          </a:xfrm>
          <a:custGeom>
            <a:avLst/>
            <a:gdLst/>
            <a:ahLst/>
            <a:cxnLst/>
            <a:rect l="l" t="t" r="r" b="b"/>
            <a:pathLst>
              <a:path w="3106718" h="18433991">
                <a:moveTo>
                  <a:pt x="0" y="0"/>
                </a:moveTo>
                <a:lnTo>
                  <a:pt x="3106718" y="0"/>
                </a:lnTo>
                <a:lnTo>
                  <a:pt x="3106718" y="18433991"/>
                </a:lnTo>
                <a:lnTo>
                  <a:pt x="0" y="18433991"/>
                </a:lnTo>
                <a:lnTo>
                  <a:pt x="0" y="0"/>
                </a:lnTo>
                <a:close/>
              </a:path>
            </a:pathLst>
          </a:custGeom>
          <a:blipFill>
            <a:blip r:embed="rId2"/>
            <a:stretch>
              <a:fillRect l="-12500" r="-942360"/>
            </a:stretch>
          </a:blipFill>
        </p:spPr>
      </p:sp>
      <p:sp>
        <p:nvSpPr>
          <p:cNvPr id="3" name="Freeform 3"/>
          <p:cNvSpPr/>
          <p:nvPr/>
        </p:nvSpPr>
        <p:spPr>
          <a:xfrm>
            <a:off x="3106718" y="0"/>
            <a:ext cx="33343066" cy="18000000"/>
          </a:xfrm>
          <a:custGeom>
            <a:avLst/>
            <a:gdLst/>
            <a:ahLst/>
            <a:cxnLst/>
            <a:rect l="l" t="t" r="r" b="b"/>
            <a:pathLst>
              <a:path w="33343066" h="18000000">
                <a:moveTo>
                  <a:pt x="0" y="0"/>
                </a:moveTo>
                <a:lnTo>
                  <a:pt x="33343066" y="0"/>
                </a:lnTo>
                <a:lnTo>
                  <a:pt x="33343066" y="18000000"/>
                </a:lnTo>
                <a:lnTo>
                  <a:pt x="0" y="18000000"/>
                </a:lnTo>
                <a:lnTo>
                  <a:pt x="0" y="0"/>
                </a:lnTo>
                <a:close/>
              </a:path>
            </a:pathLst>
          </a:custGeom>
          <a:blipFill>
            <a:blip r:embed="rId2"/>
            <a:stretch>
              <a:fillRect t="-2098" b="-2098"/>
            </a:stretch>
          </a:blipFill>
        </p:spPr>
      </p:sp>
      <p:sp>
        <p:nvSpPr>
          <p:cNvPr id="4" name="Rectangle 3"/>
          <p:cNvSpPr/>
          <p:nvPr/>
        </p:nvSpPr>
        <p:spPr>
          <a:xfrm>
            <a:off x="28194" y="2216150"/>
            <a:ext cx="14554200" cy="3939540"/>
          </a:xfrm>
          <a:prstGeom prst="rect">
            <a:avLst/>
          </a:prstGeom>
          <a:noFill/>
        </p:spPr>
        <p:txBody>
          <a:bodyPr wrap="square" lIns="91440" tIns="45720" rIns="91440" bIns="45720">
            <a:spAutoFit/>
          </a:bodyPr>
          <a:lstStyle/>
          <a:p>
            <a:pPr algn="ctr"/>
            <a:r>
              <a:rPr lang="vi-VN" sz="25000" b="1" cap="none" spc="0" smtClean="0">
                <a:ln w="0">
                  <a:solidFill>
                    <a:schemeClr val="tx1"/>
                  </a:solidFill>
                </a:ln>
                <a:solidFill>
                  <a:srgbClr val="FBE909"/>
                </a:solidFill>
                <a:effectLst>
                  <a:glow rad="101600">
                    <a:schemeClr val="tx1">
                      <a:alpha val="60000"/>
                    </a:schemeClr>
                  </a:glow>
                  <a:outerShdw blurRad="38100" dist="19050" dir="2700000" algn="tl" rotWithShape="0">
                    <a:schemeClr val="dk1">
                      <a:alpha val="40000"/>
                    </a:schemeClr>
                  </a:outerShdw>
                </a:effectLst>
                <a:latin typeface="Open Sans Extrabold" panose="020B0906030804020204" pitchFamily="34" charset="0"/>
                <a:ea typeface="Open Sans Extrabold" panose="020B0906030804020204" pitchFamily="34" charset="0"/>
                <a:cs typeface="Open Sans Extrabold" panose="020B0906030804020204" pitchFamily="34" charset="0"/>
              </a:rPr>
              <a:t>Truyện</a:t>
            </a:r>
            <a:endParaRPr lang="en-US" sz="25000" b="1" cap="none" spc="0">
              <a:ln w="0">
                <a:solidFill>
                  <a:schemeClr val="tx1"/>
                </a:solidFill>
              </a:ln>
              <a:solidFill>
                <a:srgbClr val="FBE909"/>
              </a:solidFill>
              <a:effectLst>
                <a:glow rad="101600">
                  <a:schemeClr val="tx1">
                    <a:alpha val="60000"/>
                  </a:schemeClr>
                </a:glow>
                <a:outerShdw blurRad="38100" dist="19050" dir="2700000" algn="tl" rotWithShape="0">
                  <a:schemeClr val="dk1">
                    <a:alpha val="40000"/>
                  </a:schemeClr>
                </a:outerShdw>
              </a:effectLst>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36000000" cy="18000000"/>
          </a:xfrm>
          <a:custGeom>
            <a:avLst/>
            <a:gdLst/>
            <a:ahLst/>
            <a:cxnLst/>
            <a:rect l="l" t="t" r="r" b="b"/>
            <a:pathLst>
              <a:path w="36000000" h="18000000">
                <a:moveTo>
                  <a:pt x="0" y="0"/>
                </a:moveTo>
                <a:lnTo>
                  <a:pt x="36000000" y="0"/>
                </a:lnTo>
                <a:lnTo>
                  <a:pt x="36000000" y="18000000"/>
                </a:lnTo>
                <a:lnTo>
                  <a:pt x="0" y="18000000"/>
                </a:lnTo>
                <a:lnTo>
                  <a:pt x="0" y="0"/>
                </a:lnTo>
                <a:close/>
              </a:path>
            </a:pathLst>
          </a:custGeom>
          <a:blipFill>
            <a:blip r:embed="rId2"/>
            <a:stretch>
              <a:fillRect l="-4054" r="-4054"/>
            </a:stretch>
          </a:blipFill>
        </p:spPr>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36000000" cy="18000000"/>
          </a:xfrm>
          <a:custGeom>
            <a:avLst/>
            <a:gdLst/>
            <a:ahLst/>
            <a:cxnLst/>
            <a:rect l="l" t="t" r="r" b="b"/>
            <a:pathLst>
              <a:path w="36000000" h="18000000">
                <a:moveTo>
                  <a:pt x="0" y="0"/>
                </a:moveTo>
                <a:lnTo>
                  <a:pt x="36000000" y="0"/>
                </a:lnTo>
                <a:lnTo>
                  <a:pt x="36000000" y="18000000"/>
                </a:lnTo>
                <a:lnTo>
                  <a:pt x="0" y="18000000"/>
                </a:lnTo>
                <a:lnTo>
                  <a:pt x="0" y="0"/>
                </a:lnTo>
                <a:close/>
              </a:path>
            </a:pathLst>
          </a:custGeom>
          <a:blipFill>
            <a:blip r:embed="rId2"/>
            <a:stretch>
              <a:fillRect l="-4054" r="-4054"/>
            </a:stretch>
          </a:blipFill>
        </p:spPr>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36000000" cy="18000000"/>
          </a:xfrm>
          <a:custGeom>
            <a:avLst/>
            <a:gdLst/>
            <a:ahLst/>
            <a:cxnLst/>
            <a:rect l="l" t="t" r="r" b="b"/>
            <a:pathLst>
              <a:path w="36000000" h="18000000">
                <a:moveTo>
                  <a:pt x="0" y="0"/>
                </a:moveTo>
                <a:lnTo>
                  <a:pt x="36000000" y="0"/>
                </a:lnTo>
                <a:lnTo>
                  <a:pt x="36000000" y="18000000"/>
                </a:lnTo>
                <a:lnTo>
                  <a:pt x="0" y="18000000"/>
                </a:lnTo>
                <a:lnTo>
                  <a:pt x="0" y="0"/>
                </a:lnTo>
                <a:close/>
              </a:path>
            </a:pathLst>
          </a:custGeom>
          <a:blipFill>
            <a:blip r:embed="rId2"/>
            <a:stretch>
              <a:fillRect l="-4054" r="-4054"/>
            </a:stretch>
          </a:blipFill>
        </p:spPr>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B1FFF6"/>
        </a:solidFill>
        <a:effectLst/>
      </p:bgPr>
    </p:bg>
    <p:spTree>
      <p:nvGrpSpPr>
        <p:cNvPr id="1" name=""/>
        <p:cNvGrpSpPr/>
        <p:nvPr/>
      </p:nvGrpSpPr>
      <p:grpSpPr>
        <a:xfrm>
          <a:off x="0" y="0"/>
          <a:ext cx="0" cy="0"/>
          <a:chOff x="0" y="0"/>
          <a:chExt cx="0" cy="0"/>
        </a:xfrm>
      </p:grpSpPr>
      <p:sp>
        <p:nvSpPr>
          <p:cNvPr id="2" name="TextBox 2"/>
          <p:cNvSpPr txBox="1"/>
          <p:nvPr/>
        </p:nvSpPr>
        <p:spPr>
          <a:xfrm>
            <a:off x="1819362" y="6003390"/>
            <a:ext cx="32380638" cy="4238700"/>
          </a:xfrm>
          <a:prstGeom prst="rect">
            <a:avLst/>
          </a:prstGeom>
        </p:spPr>
        <p:txBody>
          <a:bodyPr lIns="0" tIns="0" rIns="0" bIns="0" rtlCol="0" anchor="t">
            <a:spAutoFit/>
          </a:bodyPr>
          <a:lstStyle/>
          <a:p>
            <a:pPr algn="ctr">
              <a:lnSpc>
                <a:spcPts val="34691"/>
              </a:lnSpc>
            </a:pPr>
            <a:r>
              <a:rPr lang="en-US" sz="24779">
                <a:solidFill>
                  <a:srgbClr val="000000"/>
                </a:solidFill>
                <a:latin typeface="Noto Sans"/>
                <a:ea typeface="Noto Sans"/>
                <a:cs typeface="Noto Sans"/>
                <a:sym typeface="Noto Sans"/>
              </a:rPr>
              <a:t>Đàm thoại, trích dẫn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B1FFF6"/>
        </a:solidFill>
        <a:effectLst/>
      </p:bgPr>
    </p:bg>
    <p:spTree>
      <p:nvGrpSpPr>
        <p:cNvPr id="1" name=""/>
        <p:cNvGrpSpPr/>
        <p:nvPr/>
      </p:nvGrpSpPr>
      <p:grpSpPr>
        <a:xfrm>
          <a:off x="0" y="0"/>
          <a:ext cx="0" cy="0"/>
          <a:chOff x="0" y="0"/>
          <a:chExt cx="0" cy="0"/>
        </a:xfrm>
      </p:grpSpPr>
      <p:sp>
        <p:nvSpPr>
          <p:cNvPr id="2" name="TextBox 2"/>
          <p:cNvSpPr txBox="1"/>
          <p:nvPr/>
        </p:nvSpPr>
        <p:spPr>
          <a:xfrm>
            <a:off x="1394280" y="3866588"/>
            <a:ext cx="33211440" cy="9461931"/>
          </a:xfrm>
          <a:prstGeom prst="rect">
            <a:avLst/>
          </a:prstGeom>
        </p:spPr>
        <p:txBody>
          <a:bodyPr lIns="0" tIns="0" rIns="0" bIns="0" rtlCol="0" anchor="t">
            <a:spAutoFit/>
          </a:bodyPr>
          <a:lstStyle/>
          <a:p>
            <a:pPr algn="just">
              <a:lnSpc>
                <a:spcPts val="15026"/>
              </a:lnSpc>
            </a:pPr>
            <a:r>
              <a:rPr lang="en-US" sz="10733" b="1">
                <a:solidFill>
                  <a:srgbClr val="000000"/>
                </a:solidFill>
                <a:latin typeface="Dancing Script Bold"/>
                <a:ea typeface="Dancing Script Bold"/>
                <a:cs typeface="Dancing Script Bold"/>
                <a:sym typeface="Dancing Script Bold"/>
              </a:rPr>
              <a:t>     Giáo dục trẻ biết nước rất cần cho sự sống. Phải trải qua nhiều quá trình như vậy mới tạo ra được nước vì vậy chúng mình phải biết tiết kiệm nước, bảo vệ nguồn nước, không vứt rác xuống sông, kênh mương gây ô nhiễm nguồn nước, phải vứt rác đúng nơi quy định, giữ gìn và bảo vệ môi trường.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ABD2ED"/>
        </a:solidFill>
        <a:effectLst/>
      </p:bgPr>
    </p:bg>
    <p:spTree>
      <p:nvGrpSpPr>
        <p:cNvPr id="1" name=""/>
        <p:cNvGrpSpPr/>
        <p:nvPr/>
      </p:nvGrpSpPr>
      <p:grpSpPr>
        <a:xfrm>
          <a:off x="0" y="0"/>
          <a:ext cx="0" cy="0"/>
          <a:chOff x="0" y="0"/>
          <a:chExt cx="0" cy="0"/>
        </a:xfrm>
      </p:grpSpPr>
      <p:sp>
        <p:nvSpPr>
          <p:cNvPr id="2" name="TextBox 2"/>
          <p:cNvSpPr txBox="1"/>
          <p:nvPr/>
        </p:nvSpPr>
        <p:spPr>
          <a:xfrm>
            <a:off x="11144250" y="-358575"/>
            <a:ext cx="12607619" cy="2962349"/>
          </a:xfrm>
          <a:prstGeom prst="rect">
            <a:avLst/>
          </a:prstGeom>
        </p:spPr>
        <p:txBody>
          <a:bodyPr wrap="square" lIns="0" tIns="0" rIns="0" bIns="0" rtlCol="0" anchor="t">
            <a:spAutoFit/>
          </a:bodyPr>
          <a:lstStyle/>
          <a:p>
            <a:pPr algn="ctr">
              <a:lnSpc>
                <a:spcPts val="23118"/>
              </a:lnSpc>
            </a:pPr>
            <a:r>
              <a:rPr lang="en-US" sz="16513">
                <a:solidFill>
                  <a:srgbClr val="000000"/>
                </a:solidFill>
                <a:latin typeface="Water Brush"/>
                <a:ea typeface="Water Brush"/>
                <a:cs typeface="Water Brush"/>
                <a:sym typeface="Water Brush"/>
              </a:rPr>
              <a:t>Giọt nước tí xíu</a:t>
            </a:r>
          </a:p>
        </p:txBody>
      </p:sp>
      <p:sp>
        <p:nvSpPr>
          <p:cNvPr id="3" name="TextBox 3"/>
          <p:cNvSpPr txBox="1"/>
          <p:nvPr/>
        </p:nvSpPr>
        <p:spPr>
          <a:xfrm>
            <a:off x="0" y="2603774"/>
            <a:ext cx="36000000" cy="14785974"/>
          </a:xfrm>
          <a:prstGeom prst="rect">
            <a:avLst/>
          </a:prstGeom>
        </p:spPr>
        <p:txBody>
          <a:bodyPr lIns="0" tIns="0" rIns="0" bIns="0" rtlCol="0" anchor="t">
            <a:spAutoFit/>
          </a:bodyPr>
          <a:lstStyle/>
          <a:p>
            <a:pPr algn="just">
              <a:lnSpc>
                <a:spcPts val="5600"/>
              </a:lnSpc>
            </a:pPr>
            <a:r>
              <a:rPr lang="en-US" sz="4000" b="1">
                <a:solidFill>
                  <a:srgbClr val="000000"/>
                </a:solidFill>
                <a:latin typeface="Noto Serif Display Bold"/>
                <a:ea typeface="Noto Serif Display Bold"/>
                <a:cs typeface="Noto Serif Display Bold"/>
                <a:sym typeface="Noto Serif Display Bold"/>
              </a:rPr>
              <a:t>         Tí Xíu là một giọt nước ở biển cả. Họ hàng, anh em của Tí Xíu đông lắm và ở khắp mọi nơi: biển cả, sông ngòi, ao hồ, trên trời, dưới đất…</a:t>
            </a:r>
          </a:p>
          <a:p>
            <a:pPr algn="just">
              <a:lnSpc>
                <a:spcPts val="5600"/>
              </a:lnSpc>
            </a:pPr>
            <a:r>
              <a:rPr lang="en-US" sz="4000" b="1">
                <a:solidFill>
                  <a:srgbClr val="000000"/>
                </a:solidFill>
                <a:latin typeface="Noto Serif Display Bold"/>
                <a:ea typeface="Noto Serif Display Bold"/>
                <a:cs typeface="Noto Serif Display Bold"/>
                <a:sym typeface="Noto Serif Display Bold"/>
              </a:rPr>
              <a:t>Một buổi sáng, Tí Xíu cùng các bạn đuổi theo những lớp sóng nhấp nhô. Ông Mặt Trời tỏa ánh nắng rực rỡ xuống biển. Tí Xíu reo vui trong sóng nhẹ và ánh nắng chan hòa. Chợt ông Mặt Trời cất tiếng:</a:t>
            </a:r>
          </a:p>
          <a:p>
            <a:pPr algn="just">
              <a:lnSpc>
                <a:spcPts val="5600"/>
              </a:lnSpc>
            </a:pPr>
            <a:r>
              <a:rPr lang="en-US" sz="4000" b="1">
                <a:solidFill>
                  <a:srgbClr val="000000"/>
                </a:solidFill>
                <a:latin typeface="Noto Serif Display Bold"/>
                <a:ea typeface="Noto Serif Display Bold"/>
                <a:cs typeface="Noto Serif Display Bold"/>
                <a:sym typeface="Noto Serif Display Bold"/>
              </a:rPr>
              <a:t>- -  Tí Xíu ơi! Cháu có đi với ông không?</a:t>
            </a:r>
          </a:p>
          <a:p>
            <a:pPr algn="just">
              <a:lnSpc>
                <a:spcPts val="5600"/>
              </a:lnSpc>
            </a:pPr>
            <a:r>
              <a:rPr lang="en-US" sz="4000" b="1">
                <a:solidFill>
                  <a:srgbClr val="000000"/>
                </a:solidFill>
                <a:latin typeface="Noto Serif Display Bold"/>
                <a:ea typeface="Noto Serif Display Bold"/>
                <a:cs typeface="Noto Serif Display Bold"/>
                <a:sym typeface="Noto Serif Display Bold"/>
              </a:rPr>
              <a:t>Tí Xíu hỏi khẽ:</a:t>
            </a:r>
          </a:p>
          <a:p>
            <a:pPr algn="just">
              <a:lnSpc>
                <a:spcPts val="5600"/>
              </a:lnSpc>
            </a:pPr>
            <a:r>
              <a:rPr lang="en-US" sz="4000" b="1">
                <a:solidFill>
                  <a:srgbClr val="000000"/>
                </a:solidFill>
                <a:latin typeface="Noto Serif Display Bold"/>
                <a:ea typeface="Noto Serif Display Bold"/>
                <a:cs typeface="Noto Serif Display Bold"/>
                <a:sym typeface="Noto Serif Display Bold"/>
              </a:rPr>
              <a:t>- -   Đi đâu ạ?</a:t>
            </a:r>
          </a:p>
          <a:p>
            <a:pPr algn="just">
              <a:lnSpc>
                <a:spcPts val="5600"/>
              </a:lnSpc>
            </a:pPr>
            <a:r>
              <a:rPr lang="en-US" sz="4000" b="1">
                <a:solidFill>
                  <a:srgbClr val="000000"/>
                </a:solidFill>
                <a:latin typeface="Noto Serif Display Bold"/>
                <a:ea typeface="Noto Serif Display Bold"/>
                <a:cs typeface="Noto Serif Display Bold"/>
                <a:sym typeface="Noto Serif Display Bold"/>
              </a:rPr>
              <a:t>Ông Mặt Trời bảo:</a:t>
            </a:r>
          </a:p>
          <a:p>
            <a:pPr algn="just">
              <a:lnSpc>
                <a:spcPts val="5600"/>
              </a:lnSpc>
            </a:pPr>
            <a:r>
              <a:rPr lang="en-US" sz="4000" b="1">
                <a:solidFill>
                  <a:srgbClr val="000000"/>
                </a:solidFill>
                <a:latin typeface="Noto Serif Display Bold"/>
                <a:ea typeface="Noto Serif Display Bold"/>
                <a:cs typeface="Noto Serif Display Bold"/>
                <a:sym typeface="Noto Serif Display Bold"/>
              </a:rPr>
              <a:t>- -   Đi đến đất liền, ở đó rất cần nước.</a:t>
            </a:r>
          </a:p>
          <a:p>
            <a:pPr algn="just">
              <a:lnSpc>
                <a:spcPts val="5600"/>
              </a:lnSpc>
            </a:pPr>
            <a:r>
              <a:rPr lang="en-US" sz="4000" b="1">
                <a:solidFill>
                  <a:srgbClr val="000000"/>
                </a:solidFill>
                <a:latin typeface="Noto Serif Display Bold"/>
                <a:ea typeface="Noto Serif Display Bold"/>
                <a:cs typeface="Noto Serif Display Bold"/>
                <a:sym typeface="Noto Serif Display Bold"/>
              </a:rPr>
              <a:t>Tí Xíu vui lắm, nhưng sực nhớ ra rằng mình là giọt nước nên không thể bay được, Tí Xíu lại hỏi:</a:t>
            </a:r>
          </a:p>
          <a:p>
            <a:pPr algn="just">
              <a:lnSpc>
                <a:spcPts val="5600"/>
              </a:lnSpc>
            </a:pPr>
            <a:r>
              <a:rPr lang="en-US" sz="4000" b="1">
                <a:solidFill>
                  <a:srgbClr val="000000"/>
                </a:solidFill>
                <a:latin typeface="Noto Serif Display Bold"/>
                <a:ea typeface="Noto Serif Display Bold"/>
                <a:cs typeface="Noto Serif Display Bold"/>
                <a:sym typeface="Noto Serif Display Bold"/>
              </a:rPr>
              <a:t>- -   Làm thế nào mà cháu bay lên được ạ?</a:t>
            </a:r>
          </a:p>
          <a:p>
            <a:pPr algn="just">
              <a:lnSpc>
                <a:spcPts val="5600"/>
              </a:lnSpc>
            </a:pPr>
            <a:r>
              <a:rPr lang="en-US" sz="4000" b="1">
                <a:solidFill>
                  <a:srgbClr val="000000"/>
                </a:solidFill>
                <a:latin typeface="Noto Serif Display Bold"/>
                <a:ea typeface="Noto Serif Display Bold"/>
                <a:cs typeface="Noto Serif Display Bold"/>
                <a:sym typeface="Noto Serif Display Bold"/>
              </a:rPr>
              <a:t>- Cháu đừng lo! – Ông Mặt Trời nói ồm ồm – Ông sẽ làm cho cháu biến thành hơi.</a:t>
            </a:r>
          </a:p>
          <a:p>
            <a:pPr algn="just">
              <a:lnSpc>
                <a:spcPts val="5600"/>
              </a:lnSpc>
            </a:pPr>
            <a:r>
              <a:rPr lang="en-US" sz="4000" b="1">
                <a:solidFill>
                  <a:srgbClr val="000000"/>
                </a:solidFill>
                <a:latin typeface="Noto Serif Display Bold"/>
                <a:ea typeface="Noto Serif Display Bold"/>
                <a:cs typeface="Noto Serif Display Bold"/>
                <a:sym typeface="Noto Serif Display Bold"/>
              </a:rPr>
              <a:t>Nói xong, ông Mặt Trời vén mây, chiếu thật nhiều ánh nắng xuống biển. Tí Xíu rùng mình và biến thành hơi. Chú chỉ kịp nói với biển cả:</a:t>
            </a:r>
          </a:p>
          <a:p>
            <a:pPr algn="just">
              <a:lnSpc>
                <a:spcPts val="5600"/>
              </a:lnSpc>
            </a:pPr>
            <a:r>
              <a:rPr lang="en-US" sz="4000" b="1">
                <a:solidFill>
                  <a:srgbClr val="000000"/>
                </a:solidFill>
                <a:latin typeface="Noto Serif Display Bold"/>
                <a:ea typeface="Noto Serif Display Bold"/>
                <a:cs typeface="Noto Serif Display Bold"/>
                <a:sym typeface="Noto Serif Display Bold"/>
              </a:rPr>
              <a:t>- Chào mẹ! Con đi đây! Mẹ chờ con trở về nhé!</a:t>
            </a:r>
          </a:p>
          <a:p>
            <a:pPr algn="just">
              <a:lnSpc>
                <a:spcPts val="5600"/>
              </a:lnSpc>
            </a:pPr>
            <a:r>
              <a:rPr lang="en-US" sz="4000" b="1">
                <a:solidFill>
                  <a:srgbClr val="000000"/>
                </a:solidFill>
                <a:latin typeface="Noto Serif Display Bold"/>
                <a:ea typeface="Noto Serif Display Bold"/>
                <a:cs typeface="Noto Serif Display Bold"/>
                <a:sym typeface="Noto Serif Display Bold"/>
              </a:rPr>
              <a:t>Tí Xíu từ từ bay và nhập bọn với các bạn. Lúc đầu, Tí Xíu cùng các bạn bay là là trên mặt biển, sau đó hợp thành một đám mây mỏng bay vào đất liền. Gió nhẹ đưa Tí Xíu và các bạn bay qua dòng sông. Xế chiều, ông Mặt Trời tỏa ánh nắng chói chang hơn lúc sáng, không khí trở nên oi bức… Bỗng từ đâu, một cơn gió lạnh thổi tới. Tí Xíu reo lên:</a:t>
            </a:r>
          </a:p>
          <a:p>
            <a:pPr algn="just">
              <a:lnSpc>
                <a:spcPts val="5600"/>
              </a:lnSpc>
            </a:pPr>
            <a:r>
              <a:rPr lang="en-US" sz="4000" b="1">
                <a:solidFill>
                  <a:srgbClr val="000000"/>
                </a:solidFill>
                <a:latin typeface="Noto Serif Display Bold"/>
                <a:ea typeface="Noto Serif Display Bold"/>
                <a:cs typeface="Noto Serif Display Bold"/>
                <a:sym typeface="Noto Serif Display Bold"/>
              </a:rPr>
              <a:t>- Mát quá, các bạn ơi! Mát quá!</a:t>
            </a:r>
          </a:p>
          <a:p>
            <a:pPr algn="just">
              <a:lnSpc>
                <a:spcPts val="5600"/>
              </a:lnSpc>
            </a:pPr>
            <a:r>
              <a:rPr lang="en-US" sz="4000" b="1">
                <a:solidFill>
                  <a:srgbClr val="000000"/>
                </a:solidFill>
                <a:latin typeface="Noto Serif Display Bold"/>
                <a:ea typeface="Noto Serif Display Bold"/>
                <a:cs typeface="Noto Serif Display Bold"/>
                <a:sym typeface="Noto Serif Display Bold"/>
              </a:rPr>
              <a:t>Tí Xíu và các bạn vui sướng nhảy múa. Nhưng rồi, trời mỗi lúc một lạnh. Tí Xíu và các bạn thấy rét. Chúng xích lại gần nhau thành một khối đông đặc và không bay lên được nữa. Chúng sà xuống thấp dần… thấp dần…</a:t>
            </a:r>
          </a:p>
          <a:p>
            <a:pPr algn="just">
              <a:lnSpc>
                <a:spcPts val="5599"/>
              </a:lnSpc>
            </a:pPr>
            <a:r>
              <a:rPr lang="en-US" sz="3999" b="1">
                <a:solidFill>
                  <a:srgbClr val="000000"/>
                </a:solidFill>
                <a:latin typeface="Noto Serif Display Bold"/>
                <a:ea typeface="Noto Serif Display Bold"/>
                <a:cs typeface="Noto Serif Display Bold"/>
                <a:sym typeface="Noto Serif Display Bold"/>
              </a:rPr>
              <a:t>Một tia chớp rạch ngang bầu trời. Một tiếng sét đinh tai vang lên. Gió thổi mạnh hơn. Tí Xíu và các bạn trở thành giọt nước trong vắt. Chúng thi nhau ào ào rơi xuống… Cơn dông bắt đầu.</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rgbClr val="CDFFD8">
                <a:alpha val="100000"/>
              </a:srgbClr>
            </a:gs>
            <a:gs pos="100000">
              <a:srgbClr val="94B9FF">
                <a:alpha val="100000"/>
              </a:srgbClr>
            </a:gs>
          </a:gsLst>
          <a:lin ang="0"/>
        </a:gradFill>
        <a:effectLst/>
      </p:bgPr>
    </p:bg>
    <p:spTree>
      <p:nvGrpSpPr>
        <p:cNvPr id="1" name=""/>
        <p:cNvGrpSpPr/>
        <p:nvPr/>
      </p:nvGrpSpPr>
      <p:grpSpPr>
        <a:xfrm>
          <a:off x="0" y="0"/>
          <a:ext cx="0" cy="0"/>
          <a:chOff x="0" y="0"/>
          <a:chExt cx="0" cy="0"/>
        </a:xfrm>
      </p:grpSpPr>
      <p:sp>
        <p:nvSpPr>
          <p:cNvPr id="2" name="Freeform 2"/>
          <p:cNvSpPr/>
          <p:nvPr/>
        </p:nvSpPr>
        <p:spPr>
          <a:xfrm rot="-2344188" flipH="1">
            <a:off x="4725485" y="59371"/>
            <a:ext cx="13865294" cy="14254041"/>
          </a:xfrm>
          <a:custGeom>
            <a:avLst/>
            <a:gdLst/>
            <a:ahLst/>
            <a:cxnLst/>
            <a:rect l="l" t="t" r="r" b="b"/>
            <a:pathLst>
              <a:path w="13865294" h="14254041">
                <a:moveTo>
                  <a:pt x="13865295" y="0"/>
                </a:moveTo>
                <a:lnTo>
                  <a:pt x="0" y="0"/>
                </a:lnTo>
                <a:lnTo>
                  <a:pt x="0" y="14254041"/>
                </a:lnTo>
                <a:lnTo>
                  <a:pt x="13865295" y="14254041"/>
                </a:lnTo>
                <a:lnTo>
                  <a:pt x="13865295"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22114320" y="6940332"/>
            <a:ext cx="6451599" cy="9995435"/>
          </a:xfrm>
          <a:custGeom>
            <a:avLst/>
            <a:gdLst/>
            <a:ahLst/>
            <a:cxnLst/>
            <a:rect l="l" t="t" r="r" b="b"/>
            <a:pathLst>
              <a:path w="6451599" h="9995435">
                <a:moveTo>
                  <a:pt x="0" y="0"/>
                </a:moveTo>
                <a:lnTo>
                  <a:pt x="6451599" y="0"/>
                </a:lnTo>
                <a:lnTo>
                  <a:pt x="6451599" y="9995434"/>
                </a:lnTo>
                <a:lnTo>
                  <a:pt x="0" y="9995434"/>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 name="TextBox 4"/>
          <p:cNvSpPr txBox="1"/>
          <p:nvPr/>
        </p:nvSpPr>
        <p:spPr>
          <a:xfrm>
            <a:off x="6172483" y="4962875"/>
            <a:ext cx="10971300" cy="3735838"/>
          </a:xfrm>
          <a:prstGeom prst="rect">
            <a:avLst/>
          </a:prstGeom>
        </p:spPr>
        <p:txBody>
          <a:bodyPr lIns="0" tIns="0" rIns="0" bIns="0" rtlCol="0" anchor="t">
            <a:spAutoFit/>
          </a:bodyPr>
          <a:lstStyle/>
          <a:p>
            <a:pPr algn="ctr">
              <a:lnSpc>
                <a:spcPts val="14839"/>
              </a:lnSpc>
            </a:pPr>
            <a:r>
              <a:rPr lang="en-US" sz="10599" b="1">
                <a:solidFill>
                  <a:srgbClr val="000000"/>
                </a:solidFill>
                <a:latin typeface="DejaVu Serif Bold"/>
                <a:ea typeface="DejaVu Serif Bold"/>
                <a:cs typeface="DejaVu Serif Bold"/>
                <a:sym typeface="DejaVu Serif Bold"/>
              </a:rPr>
              <a:t>Câu chuyện có</a:t>
            </a:r>
          </a:p>
          <a:p>
            <a:pPr algn="ctr">
              <a:lnSpc>
                <a:spcPts val="14839"/>
              </a:lnSpc>
            </a:pPr>
            <a:r>
              <a:rPr lang="en-US" sz="10599" b="1">
                <a:solidFill>
                  <a:srgbClr val="000000"/>
                </a:solidFill>
                <a:latin typeface="DejaVu Serif Bold"/>
                <a:ea typeface="DejaVu Serif Bold"/>
                <a:cs typeface="DejaVu Serif Bold"/>
                <a:sym typeface="DejaVu Serif Bold"/>
              </a:rPr>
              <a:t> tên là gì?</a:t>
            </a:r>
          </a:p>
        </p:txBody>
      </p:sp>
    </p:spTree>
  </p:cSld>
  <p:clrMapOvr>
    <a:masterClrMapping/>
  </p:clrMapOvr>
  <p:transition spd="slow">
    <p:push di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rgbClr val="CDFFD8">
                <a:alpha val="100000"/>
              </a:srgbClr>
            </a:gs>
            <a:gs pos="100000">
              <a:srgbClr val="94B9FF">
                <a:alpha val="100000"/>
              </a:srgbClr>
            </a:gs>
          </a:gsLst>
          <a:lin ang="0"/>
        </a:gradFill>
        <a:effectLst/>
      </p:bgPr>
    </p:bg>
    <p:spTree>
      <p:nvGrpSpPr>
        <p:cNvPr id="1" name=""/>
        <p:cNvGrpSpPr/>
        <p:nvPr/>
      </p:nvGrpSpPr>
      <p:grpSpPr>
        <a:xfrm>
          <a:off x="0" y="0"/>
          <a:ext cx="0" cy="0"/>
          <a:chOff x="0" y="0"/>
          <a:chExt cx="0" cy="0"/>
        </a:xfrm>
      </p:grpSpPr>
      <p:sp>
        <p:nvSpPr>
          <p:cNvPr id="2" name="Freeform 2"/>
          <p:cNvSpPr/>
          <p:nvPr/>
        </p:nvSpPr>
        <p:spPr>
          <a:xfrm>
            <a:off x="5022659" y="8086076"/>
            <a:ext cx="8749038" cy="9913924"/>
          </a:xfrm>
          <a:custGeom>
            <a:avLst/>
            <a:gdLst/>
            <a:ahLst/>
            <a:cxnLst/>
            <a:rect l="l" t="t" r="r" b="b"/>
            <a:pathLst>
              <a:path w="8749038" h="9913924">
                <a:moveTo>
                  <a:pt x="0" y="0"/>
                </a:moveTo>
                <a:lnTo>
                  <a:pt x="8749038" y="0"/>
                </a:lnTo>
                <a:lnTo>
                  <a:pt x="8749038" y="9913924"/>
                </a:lnTo>
                <a:lnTo>
                  <a:pt x="0" y="9913924"/>
                </a:lnTo>
                <a:lnTo>
                  <a:pt x="0" y="0"/>
                </a:lnTo>
                <a:close/>
              </a:path>
            </a:pathLst>
          </a:custGeom>
          <a:blipFill>
            <a:blip r:embed="rId2"/>
            <a:stretch>
              <a:fillRect/>
            </a:stretch>
          </a:blipFill>
        </p:spPr>
      </p:sp>
      <p:sp>
        <p:nvSpPr>
          <p:cNvPr id="3" name="Freeform 3"/>
          <p:cNvSpPr/>
          <p:nvPr/>
        </p:nvSpPr>
        <p:spPr>
          <a:xfrm>
            <a:off x="15539127" y="415166"/>
            <a:ext cx="11448127" cy="11177535"/>
          </a:xfrm>
          <a:custGeom>
            <a:avLst/>
            <a:gdLst/>
            <a:ahLst/>
            <a:cxnLst/>
            <a:rect l="l" t="t" r="r" b="b"/>
            <a:pathLst>
              <a:path w="11448127" h="11177535">
                <a:moveTo>
                  <a:pt x="0" y="0"/>
                </a:moveTo>
                <a:lnTo>
                  <a:pt x="11448127" y="0"/>
                </a:lnTo>
                <a:lnTo>
                  <a:pt x="11448127" y="11177535"/>
                </a:lnTo>
                <a:lnTo>
                  <a:pt x="0" y="11177535"/>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TextBox 4"/>
          <p:cNvSpPr txBox="1"/>
          <p:nvPr/>
        </p:nvSpPr>
        <p:spPr>
          <a:xfrm>
            <a:off x="15889491" y="2903228"/>
            <a:ext cx="11448127" cy="3100706"/>
          </a:xfrm>
          <a:prstGeom prst="rect">
            <a:avLst/>
          </a:prstGeom>
        </p:spPr>
        <p:txBody>
          <a:bodyPr lIns="0" tIns="0" rIns="0" bIns="0" rtlCol="0" anchor="t">
            <a:spAutoFit/>
          </a:bodyPr>
          <a:lstStyle/>
          <a:p>
            <a:pPr algn="ctr">
              <a:lnSpc>
                <a:spcPts val="12319"/>
              </a:lnSpc>
            </a:pPr>
            <a:r>
              <a:rPr lang="en-US" sz="8799" b="1">
                <a:solidFill>
                  <a:srgbClr val="000000"/>
                </a:solidFill>
                <a:latin typeface="DejaVu Serif Bold"/>
                <a:ea typeface="DejaVu Serif Bold"/>
                <a:cs typeface="DejaVu Serif Bold"/>
                <a:sym typeface="DejaVu Serif Bold"/>
              </a:rPr>
              <a:t>Có những nhân vật nào?</a:t>
            </a:r>
          </a:p>
        </p:txBody>
      </p:sp>
    </p:spTree>
  </p:cSld>
  <p:clrMapOvr>
    <a:masterClrMapping/>
  </p:clrMapOvr>
  <p:transition spd="slow">
    <p:push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2" name="TextBox 2"/>
          <p:cNvSpPr txBox="1"/>
          <p:nvPr/>
        </p:nvSpPr>
        <p:spPr>
          <a:xfrm>
            <a:off x="17247079" y="11168787"/>
            <a:ext cx="1505843" cy="198120"/>
          </a:xfrm>
          <a:prstGeom prst="rect">
            <a:avLst/>
          </a:prstGeom>
        </p:spPr>
        <p:txBody>
          <a:bodyPr lIns="0" tIns="0" rIns="0" bIns="0" rtlCol="0" anchor="t">
            <a:spAutoFit/>
          </a:bodyPr>
          <a:lstStyle/>
          <a:p>
            <a:pPr marL="0" lvl="0" indent="0" algn="ctr">
              <a:lnSpc>
                <a:spcPts val="1679"/>
              </a:lnSpc>
              <a:spcBef>
                <a:spcPct val="0"/>
              </a:spcBef>
            </a:pPr>
            <a:r>
              <a:rPr lang="en-US" sz="1200" u="none" strike="noStrike">
                <a:solidFill>
                  <a:srgbClr val="000000"/>
                </a:solidFill>
                <a:latin typeface="Hachi Maru Pop"/>
                <a:ea typeface="Hachi Maru Pop"/>
                <a:cs typeface="Hachi Maru Pop"/>
                <a:sym typeface="Hachi Maru Pop"/>
              </a:rPr>
              <a:t>Hachi Maru Pop</a:t>
            </a:r>
          </a:p>
        </p:txBody>
      </p:sp>
      <p:sp>
        <p:nvSpPr>
          <p:cNvPr id="3" name="TextBox 3"/>
          <p:cNvSpPr txBox="1"/>
          <p:nvPr/>
        </p:nvSpPr>
        <p:spPr>
          <a:xfrm>
            <a:off x="3190672" y="4199440"/>
            <a:ext cx="28780131" cy="8241455"/>
          </a:xfrm>
          <a:prstGeom prst="rect">
            <a:avLst/>
          </a:prstGeom>
        </p:spPr>
        <p:txBody>
          <a:bodyPr lIns="0" tIns="0" rIns="0" bIns="0" rtlCol="0" anchor="t">
            <a:spAutoFit/>
          </a:bodyPr>
          <a:lstStyle/>
          <a:p>
            <a:pPr algn="ctr">
              <a:lnSpc>
                <a:spcPts val="32886"/>
              </a:lnSpc>
            </a:pPr>
            <a:r>
              <a:rPr lang="en-US" sz="23490" b="1">
                <a:solidFill>
                  <a:srgbClr val="000000"/>
                </a:solidFill>
                <a:latin typeface="DejaVu Serif Bold"/>
                <a:ea typeface="DejaVu Serif Bold"/>
                <a:cs typeface="DejaVu Serif Bold"/>
                <a:sym typeface="DejaVu Serif Bold"/>
              </a:rPr>
              <a:t>Kể chuyện </a:t>
            </a:r>
          </a:p>
          <a:p>
            <a:pPr algn="ctr">
              <a:lnSpc>
                <a:spcPts val="32886"/>
              </a:lnSpc>
            </a:pPr>
            <a:r>
              <a:rPr lang="en-US" sz="23490" b="1">
                <a:solidFill>
                  <a:srgbClr val="000000"/>
                </a:solidFill>
                <a:latin typeface="DejaVu Serif Bold"/>
                <a:ea typeface="DejaVu Serif Bold"/>
                <a:cs typeface="DejaVu Serif Bold"/>
                <a:sym typeface="DejaVu Serif Bold"/>
              </a:rPr>
              <a:t>kết hợp với tranh</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433991"/>
            <a:ext cx="3106718" cy="18433991"/>
          </a:xfrm>
          <a:custGeom>
            <a:avLst/>
            <a:gdLst/>
            <a:ahLst/>
            <a:cxnLst/>
            <a:rect l="l" t="t" r="r" b="b"/>
            <a:pathLst>
              <a:path w="3106718" h="18433991">
                <a:moveTo>
                  <a:pt x="0" y="0"/>
                </a:moveTo>
                <a:lnTo>
                  <a:pt x="3106718" y="0"/>
                </a:lnTo>
                <a:lnTo>
                  <a:pt x="3106718" y="18433991"/>
                </a:lnTo>
                <a:lnTo>
                  <a:pt x="0" y="18433991"/>
                </a:lnTo>
                <a:lnTo>
                  <a:pt x="0" y="0"/>
                </a:lnTo>
                <a:close/>
              </a:path>
            </a:pathLst>
          </a:custGeom>
          <a:blipFill>
            <a:blip r:embed="rId2"/>
            <a:stretch>
              <a:fillRect l="-12500" r="-942360"/>
            </a:stretch>
          </a:blipFill>
        </p:spPr>
      </p:sp>
      <p:sp>
        <p:nvSpPr>
          <p:cNvPr id="3" name="Freeform 3"/>
          <p:cNvSpPr/>
          <p:nvPr/>
        </p:nvSpPr>
        <p:spPr>
          <a:xfrm>
            <a:off x="3106718" y="0"/>
            <a:ext cx="33343066" cy="18000000"/>
          </a:xfrm>
          <a:custGeom>
            <a:avLst/>
            <a:gdLst/>
            <a:ahLst/>
            <a:cxnLst/>
            <a:rect l="l" t="t" r="r" b="b"/>
            <a:pathLst>
              <a:path w="33343066" h="18000000">
                <a:moveTo>
                  <a:pt x="0" y="0"/>
                </a:moveTo>
                <a:lnTo>
                  <a:pt x="33343066" y="0"/>
                </a:lnTo>
                <a:lnTo>
                  <a:pt x="33343066" y="18000000"/>
                </a:lnTo>
                <a:lnTo>
                  <a:pt x="0" y="18000000"/>
                </a:lnTo>
                <a:lnTo>
                  <a:pt x="0" y="0"/>
                </a:lnTo>
                <a:close/>
              </a:path>
            </a:pathLst>
          </a:custGeom>
          <a:blipFill>
            <a:blip r:embed="rId2"/>
            <a:stretch>
              <a:fillRect t="-2098" b="-2098"/>
            </a:stretch>
          </a:blipFill>
        </p:spPr>
      </p:sp>
    </p:spTree>
  </p:cSld>
  <p:clrMapOvr>
    <a:masterClrMapping/>
  </p:clrMapOvr>
  <p:transition spd="slow">
    <p:randomBar dir="ver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36000000" cy="18000000"/>
          </a:xfrm>
          <a:custGeom>
            <a:avLst/>
            <a:gdLst/>
            <a:ahLst/>
            <a:cxnLst/>
            <a:rect l="l" t="t" r="r" b="b"/>
            <a:pathLst>
              <a:path w="36000000" h="18000000">
                <a:moveTo>
                  <a:pt x="0" y="0"/>
                </a:moveTo>
                <a:lnTo>
                  <a:pt x="36000000" y="0"/>
                </a:lnTo>
                <a:lnTo>
                  <a:pt x="36000000" y="18000000"/>
                </a:lnTo>
                <a:lnTo>
                  <a:pt x="0" y="18000000"/>
                </a:lnTo>
                <a:lnTo>
                  <a:pt x="0" y="0"/>
                </a:lnTo>
                <a:close/>
              </a:path>
            </a:pathLst>
          </a:custGeom>
          <a:blipFill>
            <a:blip r:embed="rId2"/>
            <a:stretch>
              <a:fillRect l="-4054" r="-4054"/>
            </a:stretch>
          </a:blipFill>
        </p:spPr>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36000000" cy="18000000"/>
          </a:xfrm>
          <a:custGeom>
            <a:avLst/>
            <a:gdLst/>
            <a:ahLst/>
            <a:cxnLst/>
            <a:rect l="l" t="t" r="r" b="b"/>
            <a:pathLst>
              <a:path w="36000000" h="18000000">
                <a:moveTo>
                  <a:pt x="0" y="0"/>
                </a:moveTo>
                <a:lnTo>
                  <a:pt x="36000000" y="0"/>
                </a:lnTo>
                <a:lnTo>
                  <a:pt x="36000000" y="18000000"/>
                </a:lnTo>
                <a:lnTo>
                  <a:pt x="0" y="18000000"/>
                </a:lnTo>
                <a:lnTo>
                  <a:pt x="0" y="0"/>
                </a:lnTo>
                <a:close/>
              </a:path>
            </a:pathLst>
          </a:custGeom>
          <a:blipFill>
            <a:blip r:embed="rId2"/>
            <a:stretch>
              <a:fillRect l="-4054" r="-4054"/>
            </a:stretch>
          </a:blipFill>
        </p:spPr>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36000000" cy="18000000"/>
          </a:xfrm>
          <a:custGeom>
            <a:avLst/>
            <a:gdLst/>
            <a:ahLst/>
            <a:cxnLst/>
            <a:rect l="l" t="t" r="r" b="b"/>
            <a:pathLst>
              <a:path w="36000000" h="18000000">
                <a:moveTo>
                  <a:pt x="0" y="0"/>
                </a:moveTo>
                <a:lnTo>
                  <a:pt x="36000000" y="0"/>
                </a:lnTo>
                <a:lnTo>
                  <a:pt x="36000000" y="18000000"/>
                </a:lnTo>
                <a:lnTo>
                  <a:pt x="0" y="18000000"/>
                </a:lnTo>
                <a:lnTo>
                  <a:pt x="0" y="0"/>
                </a:lnTo>
                <a:close/>
              </a:path>
            </a:pathLst>
          </a:custGeom>
          <a:blipFill>
            <a:blip r:embed="rId2"/>
            <a:stretch>
              <a:fillRect l="-4054" r="-4054"/>
            </a:stretch>
          </a:blipFill>
        </p:spPr>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TotalTime>
  <Words>544</Words>
  <Application>Microsoft Office PowerPoint</Application>
  <PresentationFormat>Custom</PresentationFormat>
  <Paragraphs>26</Paragraphs>
  <Slides>14</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14</vt:i4>
      </vt:variant>
    </vt:vector>
  </HeadingPairs>
  <TitlesOfParts>
    <vt:vector size="24" baseType="lpstr">
      <vt:lpstr>DejaVu Serif Bold</vt:lpstr>
      <vt:lpstr>Calibri</vt:lpstr>
      <vt:lpstr>Open Sans Extrabold</vt:lpstr>
      <vt:lpstr>Dancing Script Bold</vt:lpstr>
      <vt:lpstr>Water Brush</vt:lpstr>
      <vt:lpstr>Noto Serif Display Bold</vt:lpstr>
      <vt:lpstr>Hachi Maru Pop</vt:lpstr>
      <vt:lpstr>Arial</vt:lpstr>
      <vt:lpstr>Noto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Giọt nước tí xíu</dc:title>
  <cp:lastModifiedBy>Admin</cp:lastModifiedBy>
  <cp:revision>3</cp:revision>
  <dcterms:created xsi:type="dcterms:W3CDTF">2006-08-16T00:00:00Z</dcterms:created>
  <dcterms:modified xsi:type="dcterms:W3CDTF">2025-04-20T15:56:04Z</dcterms:modified>
  <dc:identifier>DAGj985D5f8</dc:identifier>
</cp:coreProperties>
</file>