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3" r:id="rId7"/>
    <p:sldId id="260" r:id="rId8"/>
    <p:sldId id="261" r:id="rId9"/>
    <p:sldId id="262" r:id="rId10"/>
    <p:sldId id="267" r:id="rId11"/>
    <p:sldId id="264" r:id="rId12"/>
    <p:sldId id="268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77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83D1-9AAE-432D-ABAD-3F86FB559159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E6BD0-E2D2-4960-A28F-FD13546A3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067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83D1-9AAE-432D-ABAD-3F86FB559159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E6BD0-E2D2-4960-A28F-FD13546A3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682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83D1-9AAE-432D-ABAD-3F86FB559159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E6BD0-E2D2-4960-A28F-FD13546A3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360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83D1-9AAE-432D-ABAD-3F86FB559159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E6BD0-E2D2-4960-A28F-FD13546A3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665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83D1-9AAE-432D-ABAD-3F86FB559159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E6BD0-E2D2-4960-A28F-FD13546A3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986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83D1-9AAE-432D-ABAD-3F86FB559159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E6BD0-E2D2-4960-A28F-FD13546A3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33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83D1-9AAE-432D-ABAD-3F86FB559159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E6BD0-E2D2-4960-A28F-FD13546A3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330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83D1-9AAE-432D-ABAD-3F86FB559159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E6BD0-E2D2-4960-A28F-FD13546A3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32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83D1-9AAE-432D-ABAD-3F86FB559159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E6BD0-E2D2-4960-A28F-FD13546A3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9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83D1-9AAE-432D-ABAD-3F86FB559159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E6BD0-E2D2-4960-A28F-FD13546A3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36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83D1-9AAE-432D-ABAD-3F86FB559159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E6BD0-E2D2-4960-A28F-FD13546A3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73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583D1-9AAE-432D-ABAD-3F86FB559159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E6BD0-E2D2-4960-A28F-FD13546A3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26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/>
          <p:nvPr/>
        </p:nvSpPr>
        <p:spPr>
          <a:xfrm>
            <a:off x="4464802" y="491517"/>
            <a:ext cx="3177986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1800" b="1" dirty="0">
                <a:latin typeface="Times New Roman" panose="02020603050405020304" charset="0"/>
                <a:cs typeface="Times New Roman" panose="02020603050405020304" charset="0"/>
              </a:rPr>
              <a:t>UBND Quận Long Biên</a:t>
            </a:r>
          </a:p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1800" b="1" dirty="0">
                <a:latin typeface="Times New Roman" panose="02020603050405020304" charset="0"/>
                <a:cs typeface="Times New Roman" panose="02020603050405020304" charset="0"/>
              </a:rPr>
              <a:t>Trường Mầm non </a:t>
            </a:r>
            <a:r>
              <a:rPr lang="en-US" altLang="vi-VN" sz="1800" b="1" dirty="0" err="1" smtClean="0">
                <a:latin typeface="Times New Roman" panose="02020603050405020304" charset="0"/>
                <a:cs typeface="Times New Roman" panose="02020603050405020304" charset="0"/>
              </a:rPr>
              <a:t>Nguyệt</a:t>
            </a:r>
            <a:r>
              <a:rPr lang="en-US" altLang="vi-VN" sz="18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1800" b="1" dirty="0" err="1" smtClean="0">
                <a:latin typeface="Times New Roman" panose="02020603050405020304" charset="0"/>
                <a:cs typeface="Times New Roman" panose="02020603050405020304" charset="0"/>
              </a:rPr>
              <a:t>Quế</a:t>
            </a:r>
            <a:endParaRPr lang="en-US" altLang="vi-VN" sz="1800" b="1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34394" y="2805215"/>
            <a:ext cx="59574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Đề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tài</a:t>
            </a:r>
            <a:r>
              <a:rPr lang="en-US" sz="4400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vi-VN" sz="4400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Trò </a:t>
            </a:r>
            <a:r>
              <a:rPr lang="en-US" sz="4400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chơi g - y</a:t>
            </a:r>
            <a:endParaRPr lang="en-US" sz="32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43833" y="3804324"/>
            <a:ext cx="480886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Lứa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tuổi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Mẫu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giáo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Lớn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5 - 6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tuổi</a:t>
            </a:r>
            <a:endParaRPr lang="en-US" sz="24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Giáo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viên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Lê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Quỳnh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oa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1856" y="1682996"/>
            <a:ext cx="83038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Hoạt động </a:t>
            </a:r>
            <a:r>
              <a:rPr lang="en-US" sz="4800" b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Làm Quen Chữ Cái</a:t>
            </a:r>
            <a:endParaRPr lang="en-US" sz="48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88" y="144982"/>
            <a:ext cx="1540375" cy="154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34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363" y="368967"/>
            <a:ext cx="7643173" cy="42992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042151" y="5021179"/>
            <a:ext cx="25977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pc="300" smtClean="0">
                <a:latin typeface=".VnAvant" panose="020B7200000000000000" pitchFamily="34" charset="0"/>
              </a:rPr>
              <a:t>Tu…Õt</a:t>
            </a:r>
            <a:endParaRPr lang="en-US" sz="6000" b="1" spc="300">
              <a:latin typeface=".VnAvant" panose="020B72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25881" y="5021178"/>
            <a:ext cx="6303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mtClean="0">
                <a:solidFill>
                  <a:srgbClr val="8F77AD"/>
                </a:solidFill>
                <a:latin typeface=".VnAvant" panose="020B7200000000000000" pitchFamily="34" charset="0"/>
              </a:rPr>
              <a:t>y</a:t>
            </a:r>
            <a:endParaRPr lang="en-US" sz="6000" b="1">
              <a:solidFill>
                <a:srgbClr val="8F77AD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41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Ý nghĩa câu tục ngữ Gió thổi đổi trời | Ca dao, tục ngữ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666" y="345931"/>
            <a:ext cx="6633152" cy="41567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03188" y="4979963"/>
            <a:ext cx="33530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pc="300" smtClean="0">
                <a:latin typeface=".VnAvant" panose="020B7200000000000000" pitchFamily="34" charset="0"/>
              </a:rPr>
              <a:t>Trời …iã</a:t>
            </a:r>
            <a:endParaRPr lang="en-US" sz="6000" b="1" spc="300">
              <a:latin typeface=".VnAvant" panose="020B72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92982" y="4862946"/>
            <a:ext cx="7024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mtClean="0">
                <a:solidFill>
                  <a:srgbClr val="8F77AD"/>
                </a:solidFill>
                <a:latin typeface=".VnAvant" panose="020B7200000000000000" pitchFamily="34" charset="0"/>
              </a:rPr>
              <a:t>g</a:t>
            </a:r>
            <a:endParaRPr lang="en-US" sz="6000" b="1">
              <a:solidFill>
                <a:srgbClr val="8F77AD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66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Tản mạn chuyện xe ngựa trên thế giới | Báo Pháp luật Việt Nam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426" y="322763"/>
            <a:ext cx="7123313" cy="45059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70948" y="4973053"/>
            <a:ext cx="38843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pc="300" smtClean="0">
                <a:latin typeface=".VnAvant" panose="020B7200000000000000" pitchFamily="34" charset="0"/>
              </a:rPr>
              <a:t>Xe n…ùa</a:t>
            </a:r>
            <a:endParaRPr lang="en-US" sz="6000" b="1" spc="300">
              <a:latin typeface=".VnAvant" panose="020B72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3146" y="4908884"/>
            <a:ext cx="6928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mtClean="0">
                <a:solidFill>
                  <a:srgbClr val="8F77AD"/>
                </a:solidFill>
                <a:latin typeface=".VnAvant" panose="020B7200000000000000" pitchFamily="34" charset="0"/>
              </a:rPr>
              <a:t>g</a:t>
            </a:r>
            <a:endParaRPr lang="en-US" sz="6000" b="1">
              <a:solidFill>
                <a:srgbClr val="8F77AD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40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054" y="257608"/>
            <a:ext cx="6544841" cy="43559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696690" y="5029200"/>
            <a:ext cx="36455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pc="300" smtClean="0">
                <a:latin typeface=".VnAvant" panose="020B7200000000000000" pitchFamily="34" charset="0"/>
              </a:rPr>
              <a:t>Xe m¸…</a:t>
            </a:r>
            <a:endParaRPr lang="en-US" sz="6000" b="1" spc="300">
              <a:latin typeface=".VnAvant" panose="020B7200000000000000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98326" y="4950584"/>
            <a:ext cx="6776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spc="300">
                <a:solidFill>
                  <a:srgbClr val="8F77AD"/>
                </a:solidFill>
                <a:latin typeface=".VnAvant" panose="020B7200000000000000" pitchFamily="34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04589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97431" y="1688551"/>
            <a:ext cx="75799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mtClean="0">
                <a:solidFill>
                  <a:srgbClr val="8F77AD"/>
                </a:solidFill>
                <a:effectLst/>
                <a:latin typeface="Merriweather" panose="00000500000000000000" pitchFamily="2" charset="0"/>
                <a:cs typeface="milk tea Med" pitchFamily="2" charset="-34"/>
              </a:rPr>
              <a:t>TRÒ CHƠI</a:t>
            </a:r>
            <a:endParaRPr lang="en-US" sz="8000" b="1" dirty="0">
              <a:solidFill>
                <a:srgbClr val="8F77AD"/>
              </a:solidFill>
              <a:effectLst/>
              <a:latin typeface="Merriweather" panose="00000500000000000000" pitchFamily="2" charset="0"/>
              <a:cs typeface="milk tea Med" pitchFamily="2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3795" y="3180178"/>
            <a:ext cx="9062096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smtClean="0">
                <a:solidFill>
                  <a:srgbClr val="8F77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chữ kỳ diệu</a:t>
            </a:r>
            <a:endParaRPr lang="en-US" sz="11500" b="1">
              <a:solidFill>
                <a:srgbClr val="8F77A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04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8123" y="886258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  <a:latin typeface=".VnAvant" panose="020B7200000000000000" pitchFamily="34" charset="0"/>
              </a:rPr>
              <a:t>g</a:t>
            </a:r>
            <a:endParaRPr lang="en-US" sz="4800" b="1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85403" y="886258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  <a:latin typeface=".VnAvant" panose="020B7200000000000000" pitchFamily="34" charset="0"/>
              </a:rPr>
              <a:t>y</a:t>
            </a:r>
            <a:endParaRPr lang="en-US" sz="4800" b="1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82683" y="886258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  <a:latin typeface=".VnAvant" panose="020B7200000000000000" pitchFamily="34" charset="0"/>
              </a:rPr>
              <a:t>g</a:t>
            </a:r>
            <a:endParaRPr lang="en-US" sz="4800" b="1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79963" y="886258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8F77AD"/>
                </a:solidFill>
                <a:latin typeface=".VnAvant" panose="020B7200000000000000" pitchFamily="34" charset="0"/>
              </a:rPr>
              <a:t>y</a:t>
            </a:r>
            <a:endParaRPr lang="en-US" sz="4800" b="1">
              <a:solidFill>
                <a:srgbClr val="8F77AD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77243" y="886258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  <a:latin typeface=".VnAvant" panose="020B7200000000000000" pitchFamily="34" charset="0"/>
              </a:rPr>
              <a:t>g</a:t>
            </a:r>
            <a:endParaRPr lang="en-US" sz="4800" b="1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74523" y="886258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8F77AD"/>
                </a:solidFill>
                <a:latin typeface=".VnAvant" panose="020B7200000000000000" pitchFamily="34" charset="0"/>
              </a:rPr>
              <a:t>y</a:t>
            </a:r>
            <a:endParaRPr lang="en-US" sz="4800" b="1">
              <a:solidFill>
                <a:srgbClr val="8F77AD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71803" y="886258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8F77AD"/>
                </a:solidFill>
                <a:latin typeface=".VnAvant" panose="020B7200000000000000" pitchFamily="34" charset="0"/>
              </a:rPr>
              <a:t>g</a:t>
            </a:r>
            <a:endParaRPr lang="en-US" sz="4800" b="1">
              <a:solidFill>
                <a:srgbClr val="8F77AD"/>
              </a:solidFill>
              <a:latin typeface=".VnAvant" panose="020B7200000000000000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369083" y="886258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  <a:latin typeface=".VnAvant" panose="020B7200000000000000" pitchFamily="34" charset="0"/>
              </a:rPr>
              <a:t>y</a:t>
            </a:r>
            <a:endParaRPr lang="en-US" sz="4800" b="1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88123" y="2965932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  <a:latin typeface=".VnAvant" panose="020B7200000000000000" pitchFamily="34" charset="0"/>
              </a:rPr>
              <a:t>g</a:t>
            </a:r>
            <a:endParaRPr lang="en-US" sz="4800" b="1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85403" y="2965932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  <a:latin typeface=".VnAvant" panose="020B7200000000000000" pitchFamily="34" charset="0"/>
              </a:rPr>
              <a:t>g</a:t>
            </a:r>
            <a:endParaRPr lang="en-US" sz="4800" b="1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82683" y="2965932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  <a:latin typeface=".VnAvant" panose="020B7200000000000000" pitchFamily="34" charset="0"/>
              </a:rPr>
              <a:t>y</a:t>
            </a:r>
            <a:endParaRPr lang="en-US" sz="4800" b="1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79963" y="2965932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  <a:latin typeface=".VnAvant" panose="020B7200000000000000" pitchFamily="34" charset="0"/>
              </a:rPr>
              <a:t>y</a:t>
            </a:r>
            <a:endParaRPr lang="en-US" sz="4800" b="1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77243" y="2965932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8F77AD"/>
                </a:solidFill>
                <a:latin typeface=".VnAvant" panose="020B7200000000000000" pitchFamily="34" charset="0"/>
              </a:rPr>
              <a:t>g</a:t>
            </a:r>
            <a:endParaRPr lang="en-US" sz="4800" b="1">
              <a:solidFill>
                <a:srgbClr val="8F77AD"/>
              </a:solidFill>
              <a:latin typeface=".VnAvant" panose="020B7200000000000000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174523" y="2965932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  <a:latin typeface=".VnAvant" panose="020B7200000000000000" pitchFamily="34" charset="0"/>
              </a:rPr>
              <a:t>g</a:t>
            </a:r>
            <a:endParaRPr lang="en-US" sz="4800" b="1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271803" y="2965932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8F77AD"/>
                </a:solidFill>
                <a:latin typeface=".VnAvant" panose="020B7200000000000000" pitchFamily="34" charset="0"/>
              </a:rPr>
              <a:t>y</a:t>
            </a:r>
            <a:endParaRPr lang="en-US" sz="4800" b="1">
              <a:solidFill>
                <a:srgbClr val="8F77AD"/>
              </a:solidFill>
              <a:latin typeface=".VnAvant" panose="020B7200000000000000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369083" y="2965932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  <a:latin typeface=".VnAvant" panose="020B7200000000000000" pitchFamily="34" charset="0"/>
              </a:rPr>
              <a:t>y</a:t>
            </a:r>
            <a:endParaRPr lang="en-US" sz="4800" b="1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69156" y="5045606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  <a:latin typeface=".VnAvant" panose="020B7200000000000000" pitchFamily="34" charset="0"/>
              </a:rPr>
              <a:t>g</a:t>
            </a:r>
            <a:endParaRPr lang="en-US" sz="4800" b="1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166436" y="5045606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  <a:latin typeface=".VnAvant" panose="020B7200000000000000" pitchFamily="34" charset="0"/>
              </a:rPr>
              <a:t>y</a:t>
            </a:r>
            <a:endParaRPr lang="en-US" sz="4800" b="1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63716" y="5045606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  <a:latin typeface=".VnAvant" panose="020B7200000000000000" pitchFamily="34" charset="0"/>
              </a:rPr>
              <a:t>y</a:t>
            </a:r>
            <a:endParaRPr lang="en-US" sz="4800" b="1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60996" y="5045606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8F77AD"/>
                </a:solidFill>
                <a:latin typeface=".VnAvant" panose="020B7200000000000000" pitchFamily="34" charset="0"/>
              </a:rPr>
              <a:t>g</a:t>
            </a:r>
            <a:endParaRPr lang="en-US" sz="4800" b="1">
              <a:solidFill>
                <a:srgbClr val="8F77AD"/>
              </a:solidFill>
              <a:latin typeface=".VnAvant" panose="020B7200000000000000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458276" y="5045606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  <a:latin typeface=".VnAvant" panose="020B7200000000000000" pitchFamily="34" charset="0"/>
              </a:rPr>
              <a:t>y</a:t>
            </a:r>
            <a:endParaRPr lang="en-US" sz="4800" b="1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55556" y="5045606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8F77AD"/>
                </a:solidFill>
                <a:latin typeface=".VnAvant" panose="020B7200000000000000" pitchFamily="34" charset="0"/>
              </a:rPr>
              <a:t>y</a:t>
            </a:r>
            <a:endParaRPr lang="en-US" sz="4800" b="1">
              <a:solidFill>
                <a:srgbClr val="8F77AD"/>
              </a:solidFill>
              <a:latin typeface=".VnAvant" panose="020B7200000000000000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652836" y="5045606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  <a:latin typeface=".VnAvant" panose="020B7200000000000000" pitchFamily="34" charset="0"/>
              </a:rPr>
              <a:t>g</a:t>
            </a:r>
            <a:endParaRPr lang="en-US" sz="4800" b="1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750116" y="5045606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8F77AD"/>
                </a:solidFill>
                <a:latin typeface=".VnAvant" panose="020B7200000000000000" pitchFamily="34" charset="0"/>
              </a:rPr>
              <a:t>y</a:t>
            </a:r>
            <a:endParaRPr lang="en-US" sz="4800" b="1">
              <a:solidFill>
                <a:srgbClr val="8F77AD"/>
              </a:solidFill>
              <a:latin typeface=".VnAvant" panose="020B7200000000000000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847396" y="5045606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8F77AD"/>
                </a:solidFill>
                <a:latin typeface=".VnAvant" panose="020B7200000000000000" pitchFamily="34" charset="0"/>
              </a:rPr>
              <a:t>y</a:t>
            </a:r>
            <a:endParaRPr lang="en-US" sz="4800" b="1">
              <a:solidFill>
                <a:srgbClr val="8F77AD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27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7292" y="965975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  <a:latin typeface=".VnAvant" panose="020B7200000000000000" pitchFamily="34" charset="0"/>
              </a:rPr>
              <a:t>g</a:t>
            </a:r>
            <a:endParaRPr lang="en-US" sz="4800" b="1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94572" y="965975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  <a:latin typeface=".VnAvant" panose="020B7200000000000000" pitchFamily="34" charset="0"/>
              </a:rPr>
              <a:t>g</a:t>
            </a:r>
            <a:endParaRPr lang="en-US" sz="4800" b="1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91852" y="965975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  <a:latin typeface=".VnAvant" panose="020B7200000000000000" pitchFamily="34" charset="0"/>
              </a:rPr>
              <a:t>y</a:t>
            </a:r>
            <a:endParaRPr lang="en-US" sz="4800" b="1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89132" y="965975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  <a:latin typeface=".VnAvant" panose="020B7200000000000000" pitchFamily="34" charset="0"/>
              </a:rPr>
              <a:t>g</a:t>
            </a:r>
            <a:endParaRPr lang="en-US" sz="4800" b="1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86412" y="965975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8F77AD"/>
                </a:solidFill>
                <a:latin typeface=".VnAvant" panose="020B7200000000000000" pitchFamily="34" charset="0"/>
              </a:rPr>
              <a:t>g</a:t>
            </a:r>
            <a:endParaRPr lang="en-US" sz="4800" b="1">
              <a:solidFill>
                <a:srgbClr val="8F77AD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83692" y="965975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  <a:latin typeface=".VnAvant" panose="020B7200000000000000" pitchFamily="34" charset="0"/>
              </a:rPr>
              <a:t>y</a:t>
            </a:r>
            <a:endParaRPr lang="en-US" sz="4800" b="1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80972" y="965975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8F77AD"/>
                </a:solidFill>
                <a:latin typeface=".VnAvant" panose="020B7200000000000000" pitchFamily="34" charset="0"/>
              </a:rPr>
              <a:t>g</a:t>
            </a:r>
            <a:endParaRPr lang="en-US" sz="4800" b="1">
              <a:solidFill>
                <a:srgbClr val="8F77AD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78252" y="965975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  <a:latin typeface=".VnAvant" panose="020B7200000000000000" pitchFamily="34" charset="0"/>
              </a:rPr>
              <a:t>g</a:t>
            </a:r>
            <a:endParaRPr lang="en-US" sz="4800" b="1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875532" y="965975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8F77AD"/>
                </a:solidFill>
                <a:latin typeface=".VnAvant" panose="020B7200000000000000" pitchFamily="34" charset="0"/>
              </a:rPr>
              <a:t>y</a:t>
            </a:r>
            <a:endParaRPr lang="en-US" sz="4800" b="1">
              <a:solidFill>
                <a:srgbClr val="8F77AD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97292" y="2876837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  <a:latin typeface=".VnAvant" panose="020B7200000000000000" pitchFamily="34" charset="0"/>
              </a:rPr>
              <a:t>y</a:t>
            </a:r>
            <a:endParaRPr lang="en-US" sz="4800" b="1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94572" y="2876837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  <a:latin typeface=".VnAvant" panose="020B7200000000000000" pitchFamily="34" charset="0"/>
              </a:rPr>
              <a:t>y</a:t>
            </a:r>
            <a:endParaRPr lang="en-US" sz="4800" b="1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91852" y="2876837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  <a:latin typeface=".VnAvant" panose="020B7200000000000000" pitchFamily="34" charset="0"/>
              </a:rPr>
              <a:t>g</a:t>
            </a:r>
            <a:endParaRPr lang="en-US" sz="4800" b="1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89132" y="2876837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  <a:latin typeface=".VnAvant" panose="020B7200000000000000" pitchFamily="34" charset="0"/>
              </a:rPr>
              <a:t>y</a:t>
            </a:r>
            <a:endParaRPr lang="en-US" sz="4800" b="1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86412" y="2876837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8F77AD"/>
                </a:solidFill>
                <a:latin typeface=".VnAvant" panose="020B7200000000000000" pitchFamily="34" charset="0"/>
              </a:rPr>
              <a:t>y</a:t>
            </a:r>
            <a:endParaRPr lang="en-US" sz="4800" b="1">
              <a:solidFill>
                <a:srgbClr val="8F77AD"/>
              </a:solidFill>
              <a:latin typeface=".VnAvant" panose="020B7200000000000000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83692" y="2876837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  <a:latin typeface=".VnAvant" panose="020B7200000000000000" pitchFamily="34" charset="0"/>
              </a:rPr>
              <a:t>g</a:t>
            </a:r>
            <a:endParaRPr lang="en-US" sz="4800" b="1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80972" y="2876837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  <a:latin typeface=".VnAvant" panose="020B7200000000000000" pitchFamily="34" charset="0"/>
              </a:rPr>
              <a:t>y</a:t>
            </a:r>
            <a:endParaRPr lang="en-US" sz="4800" b="1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778252" y="2876837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8F77AD"/>
                </a:solidFill>
                <a:latin typeface=".VnAvant" panose="020B7200000000000000" pitchFamily="34" charset="0"/>
              </a:rPr>
              <a:t>y</a:t>
            </a:r>
            <a:endParaRPr lang="en-US" sz="4800" b="1">
              <a:solidFill>
                <a:srgbClr val="8F77AD"/>
              </a:solidFill>
              <a:latin typeface=".VnAvant" panose="020B7200000000000000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875532" y="2876837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8F77AD"/>
                </a:solidFill>
                <a:latin typeface=".VnAvant" panose="020B7200000000000000" pitchFamily="34" charset="0"/>
              </a:rPr>
              <a:t>g</a:t>
            </a:r>
            <a:endParaRPr lang="en-US" sz="4800" b="1">
              <a:solidFill>
                <a:srgbClr val="8F77AD"/>
              </a:solidFill>
              <a:latin typeface=".VnAvant" panose="020B7200000000000000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97292" y="4787699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  <a:latin typeface=".VnAvant" panose="020B7200000000000000" pitchFamily="34" charset="0"/>
              </a:rPr>
              <a:t>y</a:t>
            </a:r>
            <a:endParaRPr lang="en-US" sz="4800" b="1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94572" y="4787699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  <a:latin typeface=".VnAvant" panose="020B7200000000000000" pitchFamily="34" charset="0"/>
              </a:rPr>
              <a:t>g</a:t>
            </a:r>
            <a:endParaRPr lang="en-US" sz="4800" b="1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91852" y="4787699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8F77AD"/>
                </a:solidFill>
                <a:latin typeface=".VnAvant" panose="020B7200000000000000" pitchFamily="34" charset="0"/>
              </a:rPr>
              <a:t>y</a:t>
            </a:r>
            <a:endParaRPr lang="en-US" sz="4800" b="1">
              <a:solidFill>
                <a:srgbClr val="8F77AD"/>
              </a:solidFill>
              <a:latin typeface=".VnAvant" panose="020B7200000000000000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389132" y="4787699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  <a:latin typeface=".VnAvant" panose="020B7200000000000000" pitchFamily="34" charset="0"/>
              </a:rPr>
              <a:t>g</a:t>
            </a:r>
            <a:endParaRPr lang="en-US" sz="4800" b="1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86412" y="4787699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  <a:latin typeface=".VnAvant" panose="020B7200000000000000" pitchFamily="34" charset="0"/>
              </a:rPr>
              <a:t>y</a:t>
            </a:r>
            <a:endParaRPr lang="en-US" sz="4800" b="1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83692" y="4787699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8F77AD"/>
                </a:solidFill>
                <a:latin typeface=".VnAvant" panose="020B7200000000000000" pitchFamily="34" charset="0"/>
              </a:rPr>
              <a:t>g</a:t>
            </a:r>
            <a:endParaRPr lang="en-US" sz="4800" b="1">
              <a:solidFill>
                <a:srgbClr val="8F77AD"/>
              </a:solidFill>
              <a:latin typeface=".VnAvant" panose="020B7200000000000000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680972" y="4787699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8F77AD"/>
                </a:solidFill>
                <a:latin typeface=".VnAvant" panose="020B7200000000000000" pitchFamily="34" charset="0"/>
              </a:rPr>
              <a:t>y</a:t>
            </a:r>
            <a:endParaRPr lang="en-US" sz="4800" b="1">
              <a:solidFill>
                <a:srgbClr val="8F77AD"/>
              </a:solidFill>
              <a:latin typeface=".VnAvant" panose="020B7200000000000000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778252" y="4787699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  <a:latin typeface=".VnAvant" panose="020B7200000000000000" pitchFamily="34" charset="0"/>
              </a:rPr>
              <a:t>g</a:t>
            </a:r>
            <a:endParaRPr lang="en-US" sz="4800" b="1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875532" y="4787699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8F77AD"/>
                </a:solidFill>
                <a:latin typeface=".VnAvant" panose="020B7200000000000000" pitchFamily="34" charset="0"/>
              </a:rPr>
              <a:t>y</a:t>
            </a:r>
            <a:endParaRPr lang="en-US" sz="4800" b="1">
              <a:solidFill>
                <a:srgbClr val="8F77AD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75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4"/>
          <p:cNvSpPr>
            <a:spLocks noChangeArrowheads="1" noChangeShapeType="1" noTextEdit="1"/>
          </p:cNvSpPr>
          <p:nvPr/>
        </p:nvSpPr>
        <p:spPr bwMode="auto">
          <a:xfrm>
            <a:off x="1828800" y="6324600"/>
            <a:ext cx="228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WordArt 15"/>
          <p:cNvSpPr>
            <a:spLocks noChangeArrowheads="1" noChangeShapeType="1" noTextEdit="1"/>
          </p:cNvSpPr>
          <p:nvPr/>
        </p:nvSpPr>
        <p:spPr bwMode="auto">
          <a:xfrm>
            <a:off x="2743200" y="6324600"/>
            <a:ext cx="304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6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134600" y="4419600"/>
            <a:ext cx="533400" cy="7620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7" name="WordArt 18"/>
          <p:cNvSpPr>
            <a:spLocks noChangeArrowheads="1" noChangeShapeType="1" noTextEdit="1"/>
          </p:cNvSpPr>
          <p:nvPr/>
        </p:nvSpPr>
        <p:spPr bwMode="auto">
          <a:xfrm>
            <a:off x="36576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8" name="WordArt 20"/>
          <p:cNvSpPr>
            <a:spLocks noChangeArrowheads="1" noChangeShapeType="1" noTextEdit="1"/>
          </p:cNvSpPr>
          <p:nvPr/>
        </p:nvSpPr>
        <p:spPr bwMode="auto">
          <a:xfrm>
            <a:off x="70104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9" name="AutoShape 2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52600" y="6248400"/>
            <a:ext cx="5334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0" name="AutoShape 2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67000" y="6248400"/>
            <a:ext cx="4572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" name="AutoShape 2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581400" y="6324600"/>
            <a:ext cx="5334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2" name="AutoShape 2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419600" y="6248400"/>
            <a:ext cx="6096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3" name="AutoShape 2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162800" y="6248400"/>
            <a:ext cx="6096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4" name="AutoShape 2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96200" y="6248400"/>
            <a:ext cx="6096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5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62600" y="6248400"/>
            <a:ext cx="4572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6" name="AutoShape 2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96200" y="6324600"/>
            <a:ext cx="6096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" name="WordArt 30"/>
          <p:cNvSpPr>
            <a:spLocks noChangeArrowheads="1" noChangeShapeType="1" noTextEdit="1"/>
          </p:cNvSpPr>
          <p:nvPr/>
        </p:nvSpPr>
        <p:spPr bwMode="auto">
          <a:xfrm>
            <a:off x="44958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18" name="WordArt 31"/>
          <p:cNvSpPr>
            <a:spLocks noChangeArrowheads="1" noChangeShapeType="1" noTextEdit="1"/>
          </p:cNvSpPr>
          <p:nvPr/>
        </p:nvSpPr>
        <p:spPr bwMode="auto">
          <a:xfrm>
            <a:off x="78486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Arial" panose="020B0604020202020204" pitchFamily="34" charset="0"/>
              </a:rPr>
              <a:t>6</a:t>
            </a:r>
          </a:p>
        </p:txBody>
      </p:sp>
      <p:sp>
        <p:nvSpPr>
          <p:cNvPr id="19" name="WordArt 32"/>
          <p:cNvSpPr>
            <a:spLocks noChangeArrowheads="1" noChangeShapeType="1" noTextEdit="1"/>
          </p:cNvSpPr>
          <p:nvPr/>
        </p:nvSpPr>
        <p:spPr bwMode="auto">
          <a:xfrm>
            <a:off x="86868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Arial" panose="020B0604020202020204" pitchFamily="34" charset="0"/>
              </a:rPr>
              <a:t>7</a:t>
            </a:r>
          </a:p>
        </p:txBody>
      </p:sp>
      <p:sp>
        <p:nvSpPr>
          <p:cNvPr id="20" name="WordArt 33"/>
          <p:cNvSpPr>
            <a:spLocks noChangeArrowheads="1" noChangeShapeType="1" noTextEdit="1"/>
          </p:cNvSpPr>
          <p:nvPr/>
        </p:nvSpPr>
        <p:spPr bwMode="auto">
          <a:xfrm>
            <a:off x="95250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Arial" panose="020B0604020202020204" pitchFamily="34" charset="0"/>
              </a:rPr>
              <a:t>8</a:t>
            </a:r>
          </a:p>
        </p:txBody>
      </p:sp>
      <p:grpSp>
        <p:nvGrpSpPr>
          <p:cNvPr id="21" name="Group 34"/>
          <p:cNvGrpSpPr>
            <a:grpSpLocks/>
          </p:cNvGrpSpPr>
          <p:nvPr/>
        </p:nvGrpSpPr>
        <p:grpSpPr bwMode="auto">
          <a:xfrm rot="4388971">
            <a:off x="2819400" y="571500"/>
            <a:ext cx="6781800" cy="6400800"/>
            <a:chOff x="912" y="144"/>
            <a:chExt cx="4272" cy="4032"/>
          </a:xfrm>
        </p:grpSpPr>
        <p:pic>
          <p:nvPicPr>
            <p:cNvPr id="22" name="Picture 35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144"/>
              <a:ext cx="4272" cy="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" name="Group 36"/>
            <p:cNvGrpSpPr>
              <a:grpSpLocks/>
            </p:cNvGrpSpPr>
            <p:nvPr/>
          </p:nvGrpSpPr>
          <p:grpSpPr bwMode="auto">
            <a:xfrm>
              <a:off x="1146" y="539"/>
              <a:ext cx="3368" cy="3332"/>
              <a:chOff x="1146" y="539"/>
              <a:chExt cx="3368" cy="3332"/>
            </a:xfrm>
          </p:grpSpPr>
          <p:sp>
            <p:nvSpPr>
              <p:cNvPr id="24" name="Text Box 37"/>
              <p:cNvSpPr txBox="1">
                <a:spLocks noChangeArrowheads="1"/>
              </p:cNvSpPr>
              <p:nvPr/>
            </p:nvSpPr>
            <p:spPr bwMode="auto">
              <a:xfrm rot="-1776431">
                <a:off x="2052" y="588"/>
                <a:ext cx="718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9600" b="1">
                    <a:solidFill>
                      <a:srgbClr val="00CC00"/>
                    </a:solidFill>
                    <a:latin typeface=".VnAvant" panose="020B7200000000000000" pitchFamily="34" charset="0"/>
                  </a:rPr>
                  <a:t>i</a:t>
                </a:r>
              </a:p>
            </p:txBody>
          </p:sp>
          <p:sp>
            <p:nvSpPr>
              <p:cNvPr id="25" name="Text Box 38"/>
              <p:cNvSpPr txBox="1">
                <a:spLocks noChangeArrowheads="1"/>
              </p:cNvSpPr>
              <p:nvPr/>
            </p:nvSpPr>
            <p:spPr bwMode="auto">
              <a:xfrm rot="-3863932">
                <a:off x="1392" y="1297"/>
                <a:ext cx="651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9600" b="1">
                    <a:solidFill>
                      <a:srgbClr val="6600CC"/>
                    </a:solidFill>
                    <a:latin typeface=".VnAvant" panose="020B7200000000000000" pitchFamily="34" charset="0"/>
                  </a:rPr>
                  <a:t>g</a:t>
                </a:r>
              </a:p>
            </p:txBody>
          </p:sp>
          <p:sp>
            <p:nvSpPr>
              <p:cNvPr id="26" name="Text Box 39"/>
              <p:cNvSpPr txBox="1">
                <a:spLocks noChangeArrowheads="1"/>
              </p:cNvSpPr>
              <p:nvPr/>
            </p:nvSpPr>
            <p:spPr bwMode="auto">
              <a:xfrm rot="-6489223">
                <a:off x="1194" y="2075"/>
                <a:ext cx="884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9600" b="1">
                    <a:solidFill>
                      <a:srgbClr val="3333FF"/>
                    </a:solidFill>
                    <a:latin typeface=".VnAvant" panose="020B7200000000000000" pitchFamily="34" charset="0"/>
                  </a:rPr>
                  <a:t>c</a:t>
                </a:r>
                <a:endParaRPr lang="en-US" altLang="en-US" sz="1800" b="1">
                  <a:solidFill>
                    <a:srgbClr val="3333FF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27" name="Text Box 40"/>
              <p:cNvSpPr txBox="1">
                <a:spLocks noChangeArrowheads="1"/>
              </p:cNvSpPr>
              <p:nvPr/>
            </p:nvSpPr>
            <p:spPr bwMode="auto">
              <a:xfrm rot="-10561735">
                <a:off x="1870" y="2783"/>
                <a:ext cx="884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9600" b="1">
                    <a:solidFill>
                      <a:srgbClr val="00CC00"/>
                    </a:solidFill>
                    <a:latin typeface=".VnAvant" panose="020B7200000000000000" pitchFamily="34" charset="0"/>
                  </a:rPr>
                  <a:t>y</a:t>
                </a:r>
              </a:p>
            </p:txBody>
          </p:sp>
          <p:sp>
            <p:nvSpPr>
              <p:cNvPr id="28" name="Text Box 41"/>
              <p:cNvSpPr txBox="1">
                <a:spLocks noChangeArrowheads="1"/>
              </p:cNvSpPr>
              <p:nvPr/>
            </p:nvSpPr>
            <p:spPr bwMode="auto">
              <a:xfrm rot="3928943">
                <a:off x="3700" y="1198"/>
                <a:ext cx="717" cy="9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8800" b="1">
                    <a:solidFill>
                      <a:srgbClr val="0066FF"/>
                    </a:solidFill>
                    <a:latin typeface=".VnAvant" panose="020B7200000000000000" pitchFamily="34" charset="0"/>
                  </a:rPr>
                  <a:t>Y	</a:t>
                </a:r>
              </a:p>
            </p:txBody>
          </p:sp>
          <p:sp>
            <p:nvSpPr>
              <p:cNvPr id="29" name="Text Box 42"/>
              <p:cNvSpPr txBox="1">
                <a:spLocks noChangeArrowheads="1"/>
              </p:cNvSpPr>
              <p:nvPr/>
            </p:nvSpPr>
            <p:spPr bwMode="auto">
              <a:xfrm rot="6998128">
                <a:off x="3440" y="2412"/>
                <a:ext cx="1007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9600" b="1">
                    <a:solidFill>
                      <a:srgbClr val="00CC00"/>
                    </a:solidFill>
                    <a:latin typeface=".VnAvant" panose="020B7200000000000000" pitchFamily="34" charset="0"/>
                  </a:rPr>
                  <a:t>G</a:t>
                </a:r>
              </a:p>
            </p:txBody>
          </p:sp>
          <p:sp>
            <p:nvSpPr>
              <p:cNvPr id="30" name="Text Box 43"/>
              <p:cNvSpPr txBox="1">
                <a:spLocks noChangeArrowheads="1"/>
              </p:cNvSpPr>
              <p:nvPr/>
            </p:nvSpPr>
            <p:spPr bwMode="auto">
              <a:xfrm rot="1955264">
                <a:off x="2932" y="539"/>
                <a:ext cx="711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9600" b="1">
                    <a:solidFill>
                      <a:srgbClr val="FF3300"/>
                    </a:solidFill>
                    <a:latin typeface=".VnAvant" panose="020B7200000000000000" pitchFamily="34" charset="0"/>
                  </a:rPr>
                  <a:t>g</a:t>
                </a:r>
              </a:p>
            </p:txBody>
          </p:sp>
          <p:sp>
            <p:nvSpPr>
              <p:cNvPr id="31" name="Text Box 44"/>
              <p:cNvSpPr txBox="1">
                <a:spLocks noChangeArrowheads="1"/>
              </p:cNvSpPr>
              <p:nvPr/>
            </p:nvSpPr>
            <p:spPr bwMode="auto">
              <a:xfrm rot="10347071">
                <a:off x="2828" y="2882"/>
                <a:ext cx="769" cy="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9600" b="1">
                    <a:solidFill>
                      <a:srgbClr val="FF3300"/>
                    </a:solidFill>
                    <a:latin typeface=".VnAvant" panose="020B7200000000000000" pitchFamily="34" charset="0"/>
                  </a:rPr>
                  <a:t>t</a:t>
                </a:r>
              </a:p>
            </p:txBody>
          </p:sp>
        </p:grpSp>
      </p:grpSp>
      <p:sp>
        <p:nvSpPr>
          <p:cNvPr id="32" name="AutoShape 45"/>
          <p:cNvSpPr>
            <a:spLocks noChangeArrowheads="1"/>
          </p:cNvSpPr>
          <p:nvPr/>
        </p:nvSpPr>
        <p:spPr bwMode="auto">
          <a:xfrm rot="16200000">
            <a:off x="5772150" y="247650"/>
            <a:ext cx="914400" cy="723900"/>
          </a:xfrm>
          <a:prstGeom prst="leftArrow">
            <a:avLst>
              <a:gd name="adj1" fmla="val 50000"/>
              <a:gd name="adj2" fmla="val 31579"/>
            </a:avLst>
          </a:prstGeom>
          <a:solidFill>
            <a:srgbClr val="0033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>
              <a:solidFill>
                <a:srgbClr val="0033CC"/>
              </a:solidFill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13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0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00000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1400000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97431" y="1688551"/>
            <a:ext cx="75799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8F77AD"/>
                </a:solidFill>
                <a:effectLst/>
                <a:latin typeface="Merriweather" panose="00000500000000000000" pitchFamily="2" charset="0"/>
                <a:cs typeface="milk tea Med" pitchFamily="2" charset="-34"/>
              </a:rPr>
              <a:t>TRÒ CHƠI</a:t>
            </a:r>
            <a:endParaRPr lang="en-US" sz="9600" b="1" dirty="0">
              <a:solidFill>
                <a:srgbClr val="8F77AD"/>
              </a:solidFill>
              <a:effectLst/>
              <a:latin typeface="Merriweather" panose="00000500000000000000" pitchFamily="2" charset="0"/>
              <a:cs typeface="milk tea Med" pitchFamily="2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9951" y="3294478"/>
            <a:ext cx="11229356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200" b="1" smtClean="0">
                <a:solidFill>
                  <a:srgbClr val="8F77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tay nhanh mắt</a:t>
            </a:r>
            <a:endParaRPr lang="en-US" sz="9200" b="1">
              <a:solidFill>
                <a:srgbClr val="8F77A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98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hai thác hiệu quả Tàu buồm 286 - Lê Quý Đôn - Báo Khánh Hòa điện tử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392114"/>
            <a:ext cx="6227764" cy="41518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858576" y="5057775"/>
            <a:ext cx="59298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pc="300" smtClean="0">
                <a:latin typeface=".VnAvant" panose="020B7200000000000000" pitchFamily="34" charset="0"/>
              </a:rPr>
              <a:t>Thu…Òn buåm</a:t>
            </a:r>
            <a:endParaRPr lang="en-US" sz="6000" b="1" spc="300">
              <a:latin typeface=".VnAvant" panose="020B7200000000000000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36472" y="4965442"/>
            <a:ext cx="67518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smtClean="0">
                <a:solidFill>
                  <a:srgbClr val="8F77AD"/>
                </a:solidFill>
                <a:latin typeface=".VnAvant" panose="020B7200000000000000" pitchFamily="34" charset="0"/>
              </a:rPr>
              <a:t>y</a:t>
            </a:r>
            <a:endParaRPr lang="en-US" sz="6600" b="1">
              <a:solidFill>
                <a:srgbClr val="8F77AD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19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7 loại cầu vồng khác nh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440" y="309889"/>
            <a:ext cx="6981921" cy="42339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27378" y="5050301"/>
            <a:ext cx="43075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pc="300" smtClean="0">
                <a:latin typeface=".VnAvant" panose="020B7200000000000000" pitchFamily="34" charset="0"/>
              </a:rPr>
              <a:t>C</a:t>
            </a:r>
            <a:r>
              <a:rPr lang="en-US" sz="6000" b="1" spc="3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en-US" sz="6000" b="1" spc="300" smtClean="0">
                <a:latin typeface=".VnAvant" panose="020B7200000000000000" pitchFamily="34" charset="0"/>
              </a:rPr>
              <a:t>u vån…</a:t>
            </a:r>
            <a:endParaRPr lang="en-US" sz="6000" b="1" spc="300">
              <a:latin typeface=".VnAvant" panose="020B7200000000000000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39890" y="5022590"/>
            <a:ext cx="6928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mtClean="0">
                <a:solidFill>
                  <a:srgbClr val="8F77AD"/>
                </a:solidFill>
                <a:latin typeface=".VnAvant" panose="020B7200000000000000" pitchFamily="34" charset="0"/>
              </a:rPr>
              <a:t>g</a:t>
            </a:r>
            <a:endParaRPr lang="en-US" sz="6000" b="1">
              <a:solidFill>
                <a:srgbClr val="8F77AD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81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Ánh nắng mặt trời: Những lợi ích lẫn rủi ro với bệnh vẩy nế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664" y="348542"/>
            <a:ext cx="6524268" cy="41249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03188" y="4979963"/>
            <a:ext cx="40182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pc="300" smtClean="0">
                <a:latin typeface=".VnAvant" panose="020B7200000000000000" pitchFamily="34" charset="0"/>
              </a:rPr>
              <a:t>Trời nắn…</a:t>
            </a:r>
            <a:endParaRPr lang="en-US" sz="6000" b="1" spc="300">
              <a:latin typeface=".VnAvant" panose="020B7200000000000000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37669" y="4924542"/>
            <a:ext cx="69281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>
                <a:solidFill>
                  <a:srgbClr val="8F77AD"/>
                </a:solidFill>
                <a:latin typeface=".VnAvant" panose="020B7200000000000000" pitchFamily="34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33523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144</Words>
  <Application>Microsoft Office PowerPoint</Application>
  <PresentationFormat>Widescreen</PresentationFormat>
  <Paragraphs>93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.VnAvant</vt:lpstr>
      <vt:lpstr>.VnTime</vt:lpstr>
      <vt:lpstr>Arial</vt:lpstr>
      <vt:lpstr>Calibri</vt:lpstr>
      <vt:lpstr>Calibri Light</vt:lpstr>
      <vt:lpstr>Merriweather</vt:lpstr>
      <vt:lpstr>milk tea Med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NMT</dc:creator>
  <cp:lastModifiedBy>Techsi.vn</cp:lastModifiedBy>
  <cp:revision>12</cp:revision>
  <dcterms:created xsi:type="dcterms:W3CDTF">2024-04-02T10:08:46Z</dcterms:created>
  <dcterms:modified xsi:type="dcterms:W3CDTF">2025-05-09T02:52:56Z</dcterms:modified>
</cp:coreProperties>
</file>