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3" r:id="rId7"/>
    <p:sldId id="266" r:id="rId8"/>
    <p:sldId id="264" r:id="rId9"/>
    <p:sldId id="265" r:id="rId10"/>
    <p:sldId id="267" r:id="rId11"/>
    <p:sldId id="268"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2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99637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51870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04413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208680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B3985A-4C4B-45B8-8E9A-9929B22A05A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82093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3985A-4C4B-45B8-8E9A-9929B22A05A7}"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77245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3985A-4C4B-45B8-8E9A-9929B22A05A7}"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239371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3985A-4C4B-45B8-8E9A-9929B22A05A7}"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88384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3985A-4C4B-45B8-8E9A-9929B22A05A7}"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103339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B3985A-4C4B-45B8-8E9A-9929B22A05A7}"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01661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B3985A-4C4B-45B8-8E9A-9929B22A05A7}"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594202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3985A-4C4B-45B8-8E9A-9929B22A05A7}" type="datetimeFigureOut">
              <a:rPr lang="en-US" smtClean="0"/>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A79D3-ECFE-4CB3-9866-FB764FBF371B}" type="slidenum">
              <a:rPr lang="en-US" smtClean="0"/>
              <a:t>‹#›</a:t>
            </a:fld>
            <a:endParaRPr lang="en-US"/>
          </a:p>
        </p:txBody>
      </p:sp>
    </p:spTree>
    <p:extLst>
      <p:ext uri="{BB962C8B-B14F-4D97-AF65-F5344CB8AC3E}">
        <p14:creationId xmlns:p14="http://schemas.microsoft.com/office/powerpoint/2010/main" val="221904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5" name="Text Box 6"/>
          <p:cNvSpPr txBox="1"/>
          <p:nvPr/>
        </p:nvSpPr>
        <p:spPr>
          <a:xfrm>
            <a:off x="4464801" y="348524"/>
            <a:ext cx="3177986"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Trường Mầm non </a:t>
            </a:r>
            <a:r>
              <a:rPr lang="en-US" altLang="vi-VN" sz="1800" b="1" dirty="0" err="1" smtClean="0">
                <a:latin typeface="Times New Roman" panose="02020603050405020304" charset="0"/>
                <a:cs typeface="Times New Roman" panose="02020603050405020304" charset="0"/>
              </a:rPr>
              <a:t>Nguyệt</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Quế</a:t>
            </a:r>
            <a:endParaRPr lang="en-US" altLang="vi-VN" sz="1800" b="1" dirty="0">
              <a:latin typeface="Times New Roman" panose="02020603050405020304" charset="0"/>
              <a:ea typeface="Times New Roman" panose="02020603050405020304" charset="0"/>
              <a:cs typeface="Times New Roman" panose="02020603050405020304" charset="0"/>
            </a:endParaRPr>
          </a:p>
        </p:txBody>
      </p:sp>
      <p:sp>
        <p:nvSpPr>
          <p:cNvPr id="6" name="Rectangle 5"/>
          <p:cNvSpPr/>
          <p:nvPr/>
        </p:nvSpPr>
        <p:spPr>
          <a:xfrm>
            <a:off x="1079157" y="1551595"/>
            <a:ext cx="9841092" cy="1015663"/>
          </a:xfrm>
          <a:prstGeom prst="rect">
            <a:avLst/>
          </a:prstGeom>
          <a:noFill/>
        </p:spPr>
        <p:txBody>
          <a:bodyPr wrap="none" lIns="91440" tIns="45720" rIns="91440" bIns="45720">
            <a:spAutoFit/>
          </a:bodyPr>
          <a:lstStyle/>
          <a:p>
            <a:pPr algn="ctr"/>
            <a:r>
              <a:rPr lang="en-US" sz="6000" b="1" dirty="0"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6000" b="1"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7" name="TextBox 6"/>
          <p:cNvSpPr txBox="1"/>
          <p:nvPr/>
        </p:nvSpPr>
        <p:spPr>
          <a:xfrm>
            <a:off x="1423487" y="3524420"/>
            <a:ext cx="9260612" cy="646331"/>
          </a:xfrm>
          <a:prstGeom prst="rect">
            <a:avLst/>
          </a:prstGeom>
          <a:noFill/>
        </p:spPr>
        <p:txBody>
          <a:bodyPr wrap="square" rtlCol="0">
            <a:spAutoFit/>
          </a:bodyPr>
          <a:lstStyle/>
          <a:p>
            <a:pPr algn="ctr"/>
            <a:r>
              <a:rPr lang="en-US" sz="3600" b="1" dirty="0" err="1" smtClean="0">
                <a:solidFill>
                  <a:srgbClr val="846BA5"/>
                </a:solidFill>
                <a:latin typeface="Times New Roman" panose="02020603050405020304" charset="0"/>
                <a:cs typeface="Times New Roman" panose="02020603050405020304" charset="0"/>
              </a:rPr>
              <a:t>Đề</a:t>
            </a:r>
            <a:r>
              <a:rPr lang="en-US" sz="3600" b="1" dirty="0" smtClean="0">
                <a:solidFill>
                  <a:srgbClr val="846BA5"/>
                </a:solidFill>
                <a:latin typeface="Times New Roman" panose="02020603050405020304" charset="0"/>
                <a:cs typeface="Times New Roman" panose="02020603050405020304" charset="0"/>
              </a:rPr>
              <a:t> </a:t>
            </a:r>
            <a:r>
              <a:rPr lang="en-US" sz="3600" b="1" dirty="0" err="1" smtClean="0">
                <a:solidFill>
                  <a:srgbClr val="846BA5"/>
                </a:solidFill>
                <a:latin typeface="Times New Roman" panose="02020603050405020304" charset="0"/>
                <a:cs typeface="Times New Roman" panose="02020603050405020304" charset="0"/>
              </a:rPr>
              <a:t>tài</a:t>
            </a:r>
            <a:r>
              <a:rPr lang="en-US" sz="3600" b="1" smtClean="0">
                <a:solidFill>
                  <a:srgbClr val="846BA5"/>
                </a:solidFill>
                <a:latin typeface="Times New Roman" panose="02020603050405020304" charset="0"/>
                <a:cs typeface="Times New Roman" panose="02020603050405020304" charset="0"/>
              </a:rPr>
              <a:t>: </a:t>
            </a:r>
            <a:r>
              <a:rPr lang="vi-VN" sz="3600" b="1">
                <a:solidFill>
                  <a:srgbClr val="846BA5"/>
                </a:solidFill>
                <a:latin typeface="Times New Roman" panose="02020603050405020304" charset="0"/>
                <a:cs typeface="Times New Roman" panose="02020603050405020304" charset="0"/>
              </a:rPr>
              <a:t>Khám phá </a:t>
            </a:r>
            <a:r>
              <a:rPr lang="en-US" sz="3600" b="1" smtClean="0">
                <a:solidFill>
                  <a:srgbClr val="846BA5"/>
                </a:solidFill>
                <a:latin typeface="Times New Roman" panose="02020603050405020304" charset="0"/>
                <a:cs typeface="Times New Roman" panose="02020603050405020304" charset="0"/>
              </a:rPr>
              <a:t>bè nổi</a:t>
            </a:r>
            <a:endParaRPr lang="en-US" sz="2400" dirty="0">
              <a:solidFill>
                <a:srgbClr val="846BA5"/>
              </a:solidFill>
              <a:latin typeface="Times New Roman" panose="02020603050405020304" charset="0"/>
              <a:cs typeface="Times New Roman" panose="02020603050405020304" charset="0"/>
            </a:endParaRPr>
          </a:p>
        </p:txBody>
      </p:sp>
      <p:sp>
        <p:nvSpPr>
          <p:cNvPr id="8" name="TextBox 7"/>
          <p:cNvSpPr txBox="1"/>
          <p:nvPr/>
        </p:nvSpPr>
        <p:spPr>
          <a:xfrm>
            <a:off x="4054324" y="4310362"/>
            <a:ext cx="4371988" cy="1277273"/>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Lứa</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tuổi</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Mẫu</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Lớn</a:t>
            </a:r>
            <a:r>
              <a:rPr lang="en-US" sz="2400" dirty="0" smtClean="0">
                <a:solidFill>
                  <a:srgbClr val="846BA5"/>
                </a:solidFill>
                <a:latin typeface="Times New Roman" panose="02020603050405020304" charset="0"/>
                <a:cs typeface="Times New Roman" panose="02020603050405020304" charset="0"/>
              </a:rPr>
              <a:t> 5 - 6 </a:t>
            </a:r>
            <a:r>
              <a:rPr lang="en-US" sz="2400" dirty="0" err="1" smtClean="0">
                <a:solidFill>
                  <a:srgbClr val="846BA5"/>
                </a:solidFill>
                <a:latin typeface="Times New Roman" panose="02020603050405020304" charset="0"/>
                <a:cs typeface="Times New Roman" panose="02020603050405020304" charset="0"/>
              </a:rPr>
              <a:t>tuổi</a:t>
            </a:r>
            <a:endParaRPr lang="en-US" sz="2400" dirty="0" smtClean="0">
              <a:solidFill>
                <a:srgbClr val="846BA5"/>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viên</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Lê</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Quỳnh</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Hoa</a:t>
            </a:r>
            <a:endParaRPr lang="en-US" sz="2400" dirty="0">
              <a:solidFill>
                <a:srgbClr val="846BA5"/>
              </a:solidFill>
              <a:latin typeface="Times New Roman" panose="02020603050405020304" charset="0"/>
              <a:cs typeface="Times New Roman" panose="02020603050405020304" charset="0"/>
            </a:endParaRPr>
          </a:p>
        </p:txBody>
      </p:sp>
      <p:sp>
        <p:nvSpPr>
          <p:cNvPr id="10" name="Rectangle 9"/>
          <p:cNvSpPr/>
          <p:nvPr/>
        </p:nvSpPr>
        <p:spPr>
          <a:xfrm>
            <a:off x="2135503" y="2615368"/>
            <a:ext cx="7728399" cy="769441"/>
          </a:xfrm>
          <a:prstGeom prst="rect">
            <a:avLst/>
          </a:prstGeom>
        </p:spPr>
        <p:txBody>
          <a:bodyPr wrap="none">
            <a:spAutoFit/>
          </a:bodyPr>
          <a:lstStyle/>
          <a:p>
            <a:pPr algn="ctr"/>
            <a:r>
              <a:rPr lang="en-US" sz="4400" b="1">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Hoạt động Khám phá khoa học</a:t>
            </a:r>
            <a:endParaRPr lang="en-US" sz="4400" b="1" dirty="0">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353" y="104898"/>
            <a:ext cx="1376891" cy="1376891"/>
          </a:xfrm>
          <a:prstGeom prst="rect">
            <a:avLst/>
          </a:prstGeom>
        </p:spPr>
      </p:pic>
    </p:spTree>
    <p:extLst>
      <p:ext uri="{BB962C8B-B14F-4D97-AF65-F5344CB8AC3E}">
        <p14:creationId xmlns:p14="http://schemas.microsoft.com/office/powerpoint/2010/main" val="428585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4</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Cấu tạo của bè nổi?</a:t>
            </a:r>
            <a:endParaRPr lang="en-US" sz="2800">
              <a:solidFill>
                <a:srgbClr val="2F1444"/>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985163" y="171054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Gồm thân bè, mái chèo, quạt</a:t>
            </a:r>
          </a:p>
        </p:txBody>
      </p:sp>
      <p:sp>
        <p:nvSpPr>
          <p:cNvPr id="5" name="Rounded Rectangle 4"/>
          <p:cNvSpPr/>
          <p:nvPr/>
        </p:nvSpPr>
        <p:spPr>
          <a:xfrm>
            <a:off x="5985163" y="300817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Gồm thân bè, mái chèo, mái</a:t>
            </a:r>
          </a:p>
          <a:p>
            <a:pPr algn="ctr"/>
            <a:r>
              <a:rPr lang="en-US" sz="2400" smtClean="0">
                <a:solidFill>
                  <a:srgbClr val="002060"/>
                </a:solidFill>
                <a:latin typeface="Times New Roman" panose="02020603050405020304" pitchFamily="18" charset="0"/>
                <a:cs typeface="Times New Roman" panose="02020603050405020304" pitchFamily="18" charset="0"/>
              </a:rPr>
              <a:t>che</a:t>
            </a:r>
          </a:p>
        </p:txBody>
      </p:sp>
      <p:sp>
        <p:nvSpPr>
          <p:cNvPr id="6" name="Rounded Rectangle 5"/>
          <p:cNvSpPr/>
          <p:nvPr/>
        </p:nvSpPr>
        <p:spPr>
          <a:xfrm>
            <a:off x="5985163" y="431966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Gồm thân bè, mái che, ghế ngồi</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pic>
        <p:nvPicPr>
          <p:cNvPr id="7170" name="Picture 2" descr="Cách Làm Một Con Thuyền Bằng Tre Đơn Giản Và Hiệu Quả 100%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8" y="1243880"/>
            <a:ext cx="4266768" cy="2400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Trải nghiệm chèo bè trên suối Nủa | Báo Dân tộc và Phát triển"/>
          <p:cNvPicPr>
            <a:picLocks noChangeAspect="1" noChangeArrowheads="1"/>
          </p:cNvPicPr>
          <p:nvPr/>
        </p:nvPicPr>
        <p:blipFill rotWithShape="1">
          <a:blip r:embed="rId4">
            <a:extLst>
              <a:ext uri="{28A0092B-C50C-407E-A947-70E740481C1C}">
                <a14:useLocalDpi xmlns:a14="http://schemas.microsoft.com/office/drawing/2010/main" val="0"/>
              </a:ext>
            </a:extLst>
          </a:blip>
          <a:srcRect l="10647" t="9387" r="4860" b="17560"/>
          <a:stretch/>
        </p:blipFill>
        <p:spPr bwMode="auto">
          <a:xfrm>
            <a:off x="1250516" y="3842401"/>
            <a:ext cx="4362105" cy="247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4</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Bè nổi dùng để làm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7843"/>
          <a:stretch/>
        </p:blipFill>
        <p:spPr>
          <a:xfrm>
            <a:off x="435006" y="1787824"/>
            <a:ext cx="5205201" cy="332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5985163" y="171054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Để di chuyển trên mặt nước</a:t>
            </a:r>
          </a:p>
        </p:txBody>
      </p:sp>
      <p:sp>
        <p:nvSpPr>
          <p:cNvPr id="5" name="Rounded Rectangle 4"/>
          <p:cNvSpPr/>
          <p:nvPr/>
        </p:nvSpPr>
        <p:spPr>
          <a:xfrm>
            <a:off x="5985163" y="300817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Chở đồ, chở người</a:t>
            </a:r>
          </a:p>
        </p:txBody>
      </p:sp>
      <p:sp>
        <p:nvSpPr>
          <p:cNvPr id="6" name="Rounded Rectangle 5"/>
          <p:cNvSpPr/>
          <p:nvPr/>
        </p:nvSpPr>
        <p:spPr>
          <a:xfrm>
            <a:off x="5985163" y="431966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Cả 2 đáp án trên</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13574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0936" y="1377685"/>
            <a:ext cx="7353873" cy="3631763"/>
          </a:xfrm>
          <a:prstGeom prst="rect">
            <a:avLst/>
          </a:prstGeom>
          <a:noFill/>
        </p:spPr>
        <p:txBody>
          <a:bodyPr wrap="none" lIns="91440" tIns="45720" rIns="91440" bIns="45720">
            <a:spAutoFit/>
          </a:bodyPr>
          <a:lstStyle/>
          <a:p>
            <a:pPr algn="ctr"/>
            <a:r>
              <a:rPr lang="en-US" sz="115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a:p>
            <a:pPr algn="ctr"/>
            <a:r>
              <a:rPr lang="en-US" sz="115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Bé khéo tay</a:t>
            </a:r>
            <a:endParaRPr lang="en-US" sz="11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92920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331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convert.com - Bạn Ơi Có Biết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137" y="195188"/>
            <a:ext cx="11483927" cy="6205611"/>
          </a:xfrm>
          <a:prstGeom prst="rect">
            <a:avLst/>
          </a:prstGeom>
        </p:spPr>
      </p:pic>
    </p:spTree>
    <p:extLst>
      <p:ext uri="{BB962C8B-B14F-4D97-AF65-F5344CB8AC3E}">
        <p14:creationId xmlns:p14="http://schemas.microsoft.com/office/powerpoint/2010/main" val="42722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9836" y="205740"/>
            <a:ext cx="8522970" cy="5013374"/>
          </a:xfrm>
          <a:prstGeom prst="rect">
            <a:avLst/>
          </a:prstGeom>
        </p:spPr>
      </p:pic>
      <p:sp>
        <p:nvSpPr>
          <p:cNvPr id="7" name="TextBox 6"/>
          <p:cNvSpPr txBox="1"/>
          <p:nvPr/>
        </p:nvSpPr>
        <p:spPr>
          <a:xfrm>
            <a:off x="3952235" y="5373858"/>
            <a:ext cx="3858172"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Bè nổi bằng tre</a:t>
            </a:r>
            <a:endParaRPr lang="en-US" sz="4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6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7223" y="306110"/>
            <a:ext cx="4933071" cy="2912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10;Lương đẩy bè qua chỗ nước nông đi đón mẹ. Em chia sẻ, cũng khá sợ do bè chuối mong manh nhưng vẫn phải cố gắng để phụ giúp gia đìn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287" y="325084"/>
            <a:ext cx="4807292" cy="289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Hình ảnh đặc biệt: Người dân Thanh Hóa dùng tấm xốp làm thuyền đưa con đi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76" y="3465282"/>
            <a:ext cx="4807292" cy="289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Chế thùng nhựa thành bè giữ tài sản trong mưa lũ - Vietnam.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222" y="3429473"/>
            <a:ext cx="4933071" cy="2929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48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7843"/>
          <a:stretch/>
        </p:blipFill>
        <p:spPr>
          <a:xfrm>
            <a:off x="421151" y="1496879"/>
            <a:ext cx="5205201" cy="332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Group 14"/>
          <p:cNvGrpSpPr/>
          <p:nvPr/>
        </p:nvGrpSpPr>
        <p:grpSpPr>
          <a:xfrm>
            <a:off x="6286500" y="1185858"/>
            <a:ext cx="4678307" cy="640372"/>
            <a:chOff x="6286500" y="1314450"/>
            <a:chExt cx="4678307" cy="640372"/>
          </a:xfrm>
        </p:grpSpPr>
        <p:sp>
          <p:nvSpPr>
            <p:cNvPr id="4" name="Rectangle 3"/>
            <p:cNvSpPr/>
            <p:nvPr/>
          </p:nvSpPr>
          <p:spPr>
            <a:xfrm>
              <a:off x="6410355" y="1464100"/>
              <a:ext cx="4554452" cy="430887"/>
            </a:xfrm>
            <a:prstGeom prst="rect">
              <a:avLst/>
            </a:prstGeom>
          </p:spPr>
          <p:txBody>
            <a:bodyPr wrap="none">
              <a:spAutoFit/>
            </a:bodyPr>
            <a:lstStyle/>
            <a:p>
              <a:r>
                <a:rPr lang="en-US" sz="2200" b="1" i="0" smtClean="0">
                  <a:solidFill>
                    <a:srgbClr val="000000"/>
                  </a:solidFill>
                  <a:effectLst/>
                  <a:latin typeface="Times New Roman" panose="02020603050405020304" pitchFamily="18" charset="0"/>
                </a:rPr>
                <a:t>Bè nổi có hình dáng: </a:t>
              </a:r>
              <a:r>
                <a:rPr lang="en-US" sz="2200" b="0" i="0" smtClean="0">
                  <a:solidFill>
                    <a:srgbClr val="000000"/>
                  </a:solidFill>
                  <a:effectLst/>
                  <a:latin typeface="Times New Roman" panose="02020603050405020304" pitchFamily="18" charset="0"/>
                </a:rPr>
                <a:t>chữ nhật, vuông</a:t>
              </a:r>
              <a:endParaRPr lang="en-US" sz="2200"/>
            </a:p>
          </p:txBody>
        </p:sp>
        <p:sp>
          <p:nvSpPr>
            <p:cNvPr id="11" name="Rounded Rectangle 10"/>
            <p:cNvSpPr/>
            <p:nvPr/>
          </p:nvSpPr>
          <p:spPr>
            <a:xfrm>
              <a:off x="6286500" y="1314450"/>
              <a:ext cx="4614863" cy="640372"/>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6" name="Group 15"/>
          <p:cNvGrpSpPr/>
          <p:nvPr/>
        </p:nvGrpSpPr>
        <p:grpSpPr>
          <a:xfrm>
            <a:off x="6286499" y="2261853"/>
            <a:ext cx="4614864" cy="897005"/>
            <a:chOff x="6286499" y="2149561"/>
            <a:chExt cx="4614864" cy="822382"/>
          </a:xfrm>
        </p:grpSpPr>
        <p:sp>
          <p:nvSpPr>
            <p:cNvPr id="7" name="Rectangle 6"/>
            <p:cNvSpPr/>
            <p:nvPr/>
          </p:nvSpPr>
          <p:spPr>
            <a:xfrm>
              <a:off x="6410355" y="2202502"/>
              <a:ext cx="4491008" cy="769441"/>
            </a:xfrm>
            <a:prstGeom prst="rect">
              <a:avLst/>
            </a:prstGeom>
          </p:spPr>
          <p:txBody>
            <a:bodyPr wrap="square">
              <a:spAutoFit/>
            </a:bodyPr>
            <a:lstStyle/>
            <a:p>
              <a:r>
                <a:rPr lang="vi-VN" sz="2200" b="1" i="0" smtClean="0">
                  <a:solidFill>
                    <a:srgbClr val="000000"/>
                  </a:solidFill>
                  <a:effectLst/>
                  <a:latin typeface="Times New Roman" panose="02020603050405020304" pitchFamily="18" charset="0"/>
                </a:rPr>
                <a:t>Bè nổi được làm từ nguyên liệu</a:t>
              </a:r>
              <a:r>
                <a:rPr lang="en-US" sz="2200" b="1" i="0" smtClean="0">
                  <a:solidFill>
                    <a:srgbClr val="000000"/>
                  </a:solidFill>
                  <a:effectLst/>
                  <a:latin typeface="Times New Roman" panose="02020603050405020304" pitchFamily="18" charset="0"/>
                </a:rPr>
                <a:t>: </a:t>
              </a:r>
              <a:r>
                <a:rPr lang="en-US" sz="2200" b="0" i="0" smtClean="0">
                  <a:solidFill>
                    <a:srgbClr val="000000"/>
                  </a:solidFill>
                  <a:effectLst/>
                  <a:latin typeface="Times New Roman" panose="02020603050405020304" pitchFamily="18" charset="0"/>
                </a:rPr>
                <a:t>Tre, bẹ chuối, xốp, thùng rỗng</a:t>
              </a:r>
              <a:endParaRPr lang="en-US" sz="2200"/>
            </a:p>
          </p:txBody>
        </p:sp>
        <p:sp>
          <p:nvSpPr>
            <p:cNvPr id="12" name="Rounded Rectangle 11"/>
            <p:cNvSpPr/>
            <p:nvPr/>
          </p:nvSpPr>
          <p:spPr>
            <a:xfrm>
              <a:off x="6286499" y="2149561"/>
              <a:ext cx="4614863" cy="760827"/>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7" name="Group 16"/>
          <p:cNvGrpSpPr/>
          <p:nvPr/>
        </p:nvGrpSpPr>
        <p:grpSpPr>
          <a:xfrm>
            <a:off x="6286499" y="3458305"/>
            <a:ext cx="4614864" cy="947440"/>
            <a:chOff x="6286499" y="3105126"/>
            <a:chExt cx="4614864" cy="822383"/>
          </a:xfrm>
        </p:grpSpPr>
        <p:sp>
          <p:nvSpPr>
            <p:cNvPr id="9" name="Rectangle 8"/>
            <p:cNvSpPr/>
            <p:nvPr/>
          </p:nvSpPr>
          <p:spPr>
            <a:xfrm>
              <a:off x="6410355" y="3158068"/>
              <a:ext cx="4491008" cy="769441"/>
            </a:xfrm>
            <a:prstGeom prst="rect">
              <a:avLst/>
            </a:prstGeom>
          </p:spPr>
          <p:txBody>
            <a:bodyPr wrap="square">
              <a:spAutoFit/>
            </a:bodyPr>
            <a:lstStyle/>
            <a:p>
              <a:r>
                <a:rPr lang="en-US" sz="2200" b="1" i="0" smtClean="0">
                  <a:solidFill>
                    <a:srgbClr val="000000"/>
                  </a:solidFill>
                  <a:effectLst/>
                  <a:latin typeface="Times New Roman" panose="02020603050405020304" pitchFamily="18" charset="0"/>
                </a:rPr>
                <a:t>Cấu tạo của bè nổi gồm: </a:t>
              </a:r>
              <a:r>
                <a:rPr lang="en-US" sz="2200" b="0" i="0" smtClean="0">
                  <a:solidFill>
                    <a:srgbClr val="000000"/>
                  </a:solidFill>
                  <a:effectLst/>
                  <a:latin typeface="Times New Roman" panose="02020603050405020304" pitchFamily="18" charset="0"/>
                </a:rPr>
                <a:t>thân bè, mái chèo, mái che</a:t>
              </a:r>
              <a:endParaRPr lang="en-US" sz="2200"/>
            </a:p>
          </p:txBody>
        </p:sp>
        <p:sp>
          <p:nvSpPr>
            <p:cNvPr id="13" name="Rounded Rectangle 12"/>
            <p:cNvSpPr/>
            <p:nvPr/>
          </p:nvSpPr>
          <p:spPr>
            <a:xfrm>
              <a:off x="6286499" y="3105126"/>
              <a:ext cx="4614863" cy="760827"/>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8" name="Group 17"/>
          <p:cNvGrpSpPr/>
          <p:nvPr/>
        </p:nvGrpSpPr>
        <p:grpSpPr>
          <a:xfrm>
            <a:off x="6286499" y="4633075"/>
            <a:ext cx="4614865" cy="950307"/>
            <a:chOff x="6286498" y="4318750"/>
            <a:chExt cx="4614865" cy="769441"/>
          </a:xfrm>
        </p:grpSpPr>
        <p:sp>
          <p:nvSpPr>
            <p:cNvPr id="10" name="Rectangle 9"/>
            <p:cNvSpPr/>
            <p:nvPr/>
          </p:nvSpPr>
          <p:spPr>
            <a:xfrm>
              <a:off x="6410355" y="4318750"/>
              <a:ext cx="4491008" cy="769441"/>
            </a:xfrm>
            <a:prstGeom prst="rect">
              <a:avLst/>
            </a:prstGeom>
          </p:spPr>
          <p:txBody>
            <a:bodyPr wrap="square">
              <a:spAutoFit/>
            </a:bodyPr>
            <a:lstStyle/>
            <a:p>
              <a:r>
                <a:rPr lang="en-US" sz="2200" b="1" i="0" smtClean="0">
                  <a:solidFill>
                    <a:srgbClr val="000000"/>
                  </a:solidFill>
                  <a:effectLst/>
                  <a:latin typeface="Times New Roman" panose="02020603050405020304" pitchFamily="18" charset="0"/>
                </a:rPr>
                <a:t>Tác dụng của bè: </a:t>
              </a:r>
              <a:r>
                <a:rPr lang="vi-VN" sz="2200" b="0" i="0" smtClean="0">
                  <a:solidFill>
                    <a:srgbClr val="000000"/>
                  </a:solidFill>
                  <a:effectLst/>
                  <a:latin typeface="Times New Roman" panose="02020603050405020304" pitchFamily="18" charset="0"/>
                </a:rPr>
                <a:t>di chuyển trên mặt nước, chở người, chở đồ</a:t>
              </a:r>
              <a:r>
                <a:rPr lang="en-US" sz="2200" b="0" i="0" smtClean="0">
                  <a:solidFill>
                    <a:srgbClr val="000000"/>
                  </a:solidFill>
                  <a:effectLst/>
                  <a:latin typeface="Times New Roman" panose="02020603050405020304" pitchFamily="18" charset="0"/>
                </a:rPr>
                <a:t>…</a:t>
              </a:r>
              <a:endParaRPr lang="en-US" sz="2200"/>
            </a:p>
          </p:txBody>
        </p:sp>
        <p:sp>
          <p:nvSpPr>
            <p:cNvPr id="14" name="Rounded Rectangle 13"/>
            <p:cNvSpPr/>
            <p:nvPr/>
          </p:nvSpPr>
          <p:spPr>
            <a:xfrm>
              <a:off x="6286498" y="4318751"/>
              <a:ext cx="4614863" cy="707886"/>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Tree>
    <p:extLst>
      <p:ext uri="{BB962C8B-B14F-4D97-AF65-F5344CB8AC3E}">
        <p14:creationId xmlns:p14="http://schemas.microsoft.com/office/powerpoint/2010/main" val="23370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1138" y="1377685"/>
            <a:ext cx="9153468" cy="3631763"/>
          </a:xfrm>
          <a:prstGeom prst="rect">
            <a:avLst/>
          </a:prstGeom>
          <a:noFill/>
        </p:spPr>
        <p:txBody>
          <a:bodyPr wrap="none" lIns="91440" tIns="45720" rIns="91440" bIns="45720">
            <a:spAutoFit/>
          </a:bodyPr>
          <a:lstStyle/>
          <a:p>
            <a:pPr algn="ctr"/>
            <a:r>
              <a:rPr lang="en-US" sz="115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a:p>
            <a:pPr algn="ctr"/>
            <a:r>
              <a:rPr lang="en-US" sz="115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Bé thông minh</a:t>
            </a:r>
            <a:endParaRPr lang="en-US" sz="11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281007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1</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Bè nổi bằng tre có hình dáng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23454" y="1330036"/>
            <a:ext cx="3348111" cy="2272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srcRect l="18113" t="7528" r="28615" b="23456"/>
          <a:stretch/>
        </p:blipFill>
        <p:spPr>
          <a:xfrm>
            <a:off x="1898072" y="3906982"/>
            <a:ext cx="3348112" cy="2369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6220893" y="1396355"/>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Hình vuông, hình chữ nhật</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20893" y="2941457"/>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Hình chữ nhật, hình tròn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220893" y="4486559"/>
            <a:ext cx="5236812"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Hình chữ nhật, hình tam giác</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9" name="Oval 8"/>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5" name="Oval 14">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26859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2: </a:t>
            </a:r>
            <a:r>
              <a:rPr lang="en-US" sz="2800" smtClean="0">
                <a:solidFill>
                  <a:srgbClr val="2F1444"/>
                </a:solidFill>
                <a:latin typeface="Times New Roman" panose="02020603050405020304" pitchFamily="18" charset="0"/>
                <a:cs typeface="Times New Roman" panose="02020603050405020304" pitchFamily="18" charset="0"/>
              </a:rPr>
              <a:t>Bè nổi được làm bằng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81463" y="1586270"/>
            <a:ext cx="5144088" cy="3534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6414863" y="1396355"/>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Tre, gạch, bìa carton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414863" y="2941457"/>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Tre, xốp, thùng nhựa rỗng,</a:t>
            </a:r>
          </a:p>
          <a:p>
            <a:pPr algn="ctr"/>
            <a:r>
              <a:rPr lang="en-US" sz="2400" smtClean="0">
                <a:solidFill>
                  <a:srgbClr val="002060"/>
                </a:solidFill>
                <a:latin typeface="Times New Roman" panose="02020603050405020304" pitchFamily="18" charset="0"/>
                <a:cs typeface="Times New Roman" panose="02020603050405020304" pitchFamily="18" charset="0"/>
              </a:rPr>
              <a:t>bè chuối</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414863" y="4486559"/>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Bẹ chuối, xốp, bìa carton,</a:t>
            </a:r>
          </a:p>
          <a:p>
            <a:pPr algn="ctr"/>
            <a:r>
              <a:rPr lang="en-US" sz="2400">
                <a:solidFill>
                  <a:srgbClr val="002060"/>
                </a:solidFill>
                <a:latin typeface="Times New Roman" panose="02020603050405020304" pitchFamily="18" charset="0"/>
                <a:cs typeface="Times New Roman" panose="02020603050405020304" pitchFamily="18" charset="0"/>
              </a:rPr>
              <a:t>g</a:t>
            </a:r>
            <a:r>
              <a:rPr lang="en-US" sz="2400" smtClean="0">
                <a:solidFill>
                  <a:srgbClr val="002060"/>
                </a:solidFill>
                <a:latin typeface="Times New Roman" panose="02020603050405020304" pitchFamily="18" charset="0"/>
                <a:cs typeface="Times New Roman" panose="02020603050405020304" pitchFamily="18" charset="0"/>
              </a:rPr>
              <a:t>ỗ</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15" name="Oval 14"/>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21" name="Oval 20">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16191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2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5"/>
                  </p:tgtEl>
                </p:cond>
              </p:nextCondLst>
            </p:seq>
          </p:childTnLst>
        </p:cTn>
      </p:par>
    </p:tnLst>
    <p:bldLst>
      <p:bldP spid="4" grpId="0" animBg="1"/>
      <p:bldP spid="6"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3: </a:t>
            </a:r>
            <a:r>
              <a:rPr lang="en-US" sz="2800" smtClean="0">
                <a:solidFill>
                  <a:srgbClr val="2F1444"/>
                </a:solidFill>
                <a:latin typeface="Times New Roman" panose="02020603050405020304" pitchFamily="18" charset="0"/>
                <a:cs typeface="Times New Roman" panose="02020603050405020304" pitchFamily="18" charset="0"/>
              </a:rPr>
              <a:t>Vì sao bè nổi được làm tre, bẹ chuối…?</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descr="&#10;Lương đẩy bè qua chỗ nước nông đi đón mẹ. Em chia sẻ, cũng khá sợ do bè chuối mong manh nhưng vẫn phải cố gắng để phụ giúp gia đìn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2" y="1668975"/>
            <a:ext cx="4651076" cy="3429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985163" y="162741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Vì tre, bẹ chuối có màu xanh</a:t>
            </a:r>
          </a:p>
        </p:txBody>
      </p:sp>
      <p:sp>
        <p:nvSpPr>
          <p:cNvPr id="5" name="Rounded Rectangle 4"/>
          <p:cNvSpPr/>
          <p:nvPr/>
        </p:nvSpPr>
        <p:spPr>
          <a:xfrm>
            <a:off x="5985163" y="292504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Vì tre, bẹ chuối có hình trụ</a:t>
            </a:r>
          </a:p>
        </p:txBody>
      </p:sp>
      <p:sp>
        <p:nvSpPr>
          <p:cNvPr id="6" name="Rounded Rectangle 5"/>
          <p:cNvSpPr/>
          <p:nvPr/>
        </p:nvSpPr>
        <p:spPr>
          <a:xfrm>
            <a:off x="5985163" y="423653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Vì tre, bẹ chuối có thể nổi trên </a:t>
            </a:r>
          </a:p>
          <a:p>
            <a:pPr algn="ctr"/>
            <a:r>
              <a:rPr lang="en-US" sz="2400" smtClean="0">
                <a:solidFill>
                  <a:srgbClr val="002060"/>
                </a:solidFill>
                <a:latin typeface="Times New Roman" panose="02020603050405020304" pitchFamily="18" charset="0"/>
                <a:cs typeface="Times New Roman" panose="02020603050405020304" pitchFamily="18" charset="0"/>
              </a:rPr>
              <a:t>mặt nước</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28812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380</Words>
  <Application>Microsoft Office PowerPoint</Application>
  <PresentationFormat>Widescreen</PresentationFormat>
  <Paragraphs>75</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Techsi.vn</cp:lastModifiedBy>
  <cp:revision>14</cp:revision>
  <dcterms:created xsi:type="dcterms:W3CDTF">2025-03-17T09:04:53Z</dcterms:created>
  <dcterms:modified xsi:type="dcterms:W3CDTF">2025-05-09T02:41:08Z</dcterms:modified>
</cp:coreProperties>
</file>