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1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6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9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8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3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0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0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4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6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5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1A8-28E5-4B78-8078-DE6AE0FBF2D6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DB306-593B-439D-93F0-38BBC0D0B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4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1215518" y="955089"/>
            <a:ext cx="9485193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UBND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TRƯỜNG MẦM NON NGUYỆT QUẾ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800" dirty="0" smtClean="0">
              <a:solidFill>
                <a:srgbClr val="0000FF"/>
              </a:solidFill>
              <a:latin typeface=".VnAvant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800" dirty="0">
              <a:solidFill>
                <a:srgbClr val="0000FF"/>
              </a:solidFill>
              <a:latin typeface=".VnAvant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vi-VN" sz="2800" dirty="0">
              <a:solidFill>
                <a:srgbClr val="0000FF"/>
              </a:solidFill>
              <a:latin typeface=".VnAvant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§Ò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tµi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/>
            </a:r>
            <a:b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</a:b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vu«ng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–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trßn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b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</a:b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tam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gi¸c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–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H×nh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ch</a:t>
            </a:r>
            <a:r>
              <a:rPr lang="en-US" altLang="vi-VN" b="1" dirty="0">
                <a:solidFill>
                  <a:srgbClr val="0000FF"/>
                </a:solidFill>
                <a:latin typeface=".VnTime" panose="020B7200000000000000" pitchFamily="34" charset="0"/>
              </a:rPr>
              <a:t>÷ </a:t>
            </a:r>
            <a:r>
              <a:rPr lang="en-US" altLang="vi-VN" b="1" dirty="0" err="1">
                <a:solidFill>
                  <a:srgbClr val="0000FF"/>
                </a:solidFill>
                <a:latin typeface=".VnTime" panose="020B7200000000000000" pitchFamily="34" charset="0"/>
              </a:rPr>
              <a:t>nhËt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vi-VN" sz="4000" b="1" i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.VnAristote" panose="020B7200000000000000" pitchFamily="34" charset="0"/>
              </a:rPr>
              <a:t/>
            </a:r>
            <a:br>
              <a:rPr lang="en-US" altLang="vi-VN" sz="3600" b="1" dirty="0">
                <a:solidFill>
                  <a:srgbClr val="0000FF"/>
                </a:solidFill>
                <a:latin typeface=".VnAristote" panose="020B7200000000000000" pitchFamily="34" charset="0"/>
              </a:rPr>
            </a:b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viên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Hoàng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Thuý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An</a:t>
            </a:r>
            <a:endParaRPr lang="en-US" altLang="vi-VN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551" y="955089"/>
            <a:ext cx="19431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377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2743200" y="1524000"/>
            <a:ext cx="41910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2531" name="Text Box 10"/>
          <p:cNvSpPr txBox="1">
            <a:spLocks noChangeArrowheads="1"/>
          </p:cNvSpPr>
          <p:nvPr/>
        </p:nvSpPr>
        <p:spPr bwMode="auto">
          <a:xfrm>
            <a:off x="6781800" y="5257801"/>
            <a:ext cx="320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>
                <a:solidFill>
                  <a:srgbClr val="0000FF"/>
                </a:solidFill>
                <a:latin typeface="Times New Roman" panose="02020603050405020304" pitchFamily="18" charset="0"/>
              </a:rPr>
              <a:t>Hình tam giác</a:t>
            </a:r>
          </a:p>
        </p:txBody>
      </p:sp>
      <p:sp>
        <p:nvSpPr>
          <p:cNvPr id="22532" name="AutoShape 13"/>
          <p:cNvSpPr>
            <a:spLocks noChangeArrowheads="1"/>
          </p:cNvSpPr>
          <p:nvPr/>
        </p:nvSpPr>
        <p:spPr bwMode="auto">
          <a:xfrm>
            <a:off x="3124200" y="3352800"/>
            <a:ext cx="3733800" cy="1600200"/>
          </a:xfrm>
          <a:prstGeom prst="triangle">
            <a:avLst>
              <a:gd name="adj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2533" name="AutoShape 14"/>
          <p:cNvSpPr>
            <a:spLocks noChangeArrowheads="1"/>
          </p:cNvSpPr>
          <p:nvPr/>
        </p:nvSpPr>
        <p:spPr bwMode="auto">
          <a:xfrm>
            <a:off x="7315200" y="1905000"/>
            <a:ext cx="2514600" cy="23622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62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vi-VN" sz="4000">
                <a:solidFill>
                  <a:srgbClr val="FF0000"/>
                </a:solidFill>
              </a:rPr>
              <a:t>So sánh điểm giống và khác nhau của hình vuông, hình chữ nhật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590800" y="2590800"/>
            <a:ext cx="3352800" cy="1600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934200" y="2590800"/>
            <a:ext cx="2438400" cy="2057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47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3714" y="1553028"/>
            <a:ext cx="4093029" cy="184331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1: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cầu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endParaRPr lang="en-US" altLang="vi-VN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>
              <a:buNone/>
            </a:pPr>
            <a:r>
              <a:rPr lang="en-US" altLang="vi-VN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2: </a:t>
            </a:r>
            <a:r>
              <a:rPr lang="en-US" altLang="vi-VN" dirty="0" err="1" smtClean="0">
                <a:solidFill>
                  <a:srgbClr val="FF0000"/>
                </a:solidFill>
              </a:rPr>
              <a:t>Trò</a:t>
            </a:r>
            <a:r>
              <a:rPr lang="en-US" altLang="vi-VN" dirty="0" smtClean="0">
                <a:solidFill>
                  <a:srgbClr val="FF0000"/>
                </a:solidFill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</a:rPr>
              <a:t>chơi</a:t>
            </a:r>
            <a:r>
              <a:rPr lang="en-US" altLang="vi-VN" dirty="0" smtClean="0">
                <a:solidFill>
                  <a:srgbClr val="FF0000"/>
                </a:solidFill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</a:rPr>
              <a:t>kết</a:t>
            </a:r>
            <a:r>
              <a:rPr lang="en-US" altLang="vi-VN" dirty="0" smtClean="0">
                <a:solidFill>
                  <a:srgbClr val="FF0000"/>
                </a:solidFill>
              </a:rPr>
              <a:t> </a:t>
            </a:r>
            <a:r>
              <a:rPr lang="en-US" altLang="vi-VN" dirty="0" err="1" smtClean="0">
                <a:solidFill>
                  <a:srgbClr val="FF0000"/>
                </a:solidFill>
              </a:rPr>
              <a:t>bạn</a:t>
            </a:r>
            <a:endParaRPr lang="en-US" altLang="vi-VN" dirty="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altLang="vi-VN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004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924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61029" y="1944914"/>
            <a:ext cx="8766627" cy="4005943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vi-VN" sz="4000" dirty="0" err="1">
                <a:solidFill>
                  <a:srgbClr val="FF3300"/>
                </a:solidFill>
              </a:rPr>
              <a:t>Tổ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chức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cho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cháu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hát</a:t>
            </a:r>
            <a:r>
              <a:rPr lang="en-US" altLang="vi-VN" sz="4000" dirty="0">
                <a:solidFill>
                  <a:srgbClr val="FF3300"/>
                </a:solidFill>
              </a:rPr>
              <a:t> bài </a:t>
            </a:r>
            <a:r>
              <a:rPr lang="en-US" altLang="vi-VN" sz="4000" dirty="0" err="1">
                <a:solidFill>
                  <a:srgbClr val="FF3300"/>
                </a:solidFill>
              </a:rPr>
              <a:t>hát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endParaRPr lang="en-US" altLang="vi-VN" sz="4000" dirty="0" smtClean="0">
              <a:solidFill>
                <a:srgbClr val="FF3300"/>
              </a:solidFill>
            </a:endParaRPr>
          </a:p>
          <a:p>
            <a:pPr marL="0" indent="0" eaLnBrk="1" hangingPunct="1">
              <a:buNone/>
            </a:pPr>
            <a:r>
              <a:rPr lang="en-US" altLang="vi-VN" sz="4000" dirty="0" smtClean="0">
                <a:solidFill>
                  <a:srgbClr val="FF3300"/>
                </a:solidFill>
              </a:rPr>
              <a:t>“</a:t>
            </a:r>
            <a:r>
              <a:rPr lang="en-US" altLang="vi-VN" sz="4000" dirty="0" err="1" smtClean="0">
                <a:solidFill>
                  <a:srgbClr val="FF3300"/>
                </a:solidFill>
              </a:rPr>
              <a:t>Nhà</a:t>
            </a:r>
            <a:r>
              <a:rPr lang="en-US" altLang="vi-VN" sz="4000" dirty="0" smtClean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của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 smtClean="0">
                <a:solidFill>
                  <a:srgbClr val="FF3300"/>
                </a:solidFill>
              </a:rPr>
              <a:t>tôi</a:t>
            </a:r>
            <a:r>
              <a:rPr lang="en-US" altLang="vi-VN" sz="4000" dirty="0" smtClean="0">
                <a:solidFill>
                  <a:srgbClr val="FF3300"/>
                </a:solidFill>
              </a:rPr>
              <a:t>”.</a:t>
            </a:r>
            <a:endParaRPr lang="en-US" altLang="vi-VN" sz="4000" dirty="0">
              <a:solidFill>
                <a:srgbClr val="FF3300"/>
              </a:solidFill>
            </a:endParaRPr>
          </a:p>
          <a:p>
            <a:pPr eaLnBrk="1" hangingPunct="1"/>
            <a:r>
              <a:rPr lang="en-US" altLang="vi-VN" sz="4000" dirty="0" err="1">
                <a:solidFill>
                  <a:srgbClr val="FF3300"/>
                </a:solidFill>
              </a:rPr>
              <a:t>Tổ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chức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đàm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thoại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về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nội</a:t>
            </a:r>
            <a:r>
              <a:rPr lang="en-US" altLang="vi-VN" sz="4000" dirty="0">
                <a:solidFill>
                  <a:srgbClr val="FF3300"/>
                </a:solidFill>
              </a:rPr>
              <a:t> dung </a:t>
            </a:r>
            <a:r>
              <a:rPr lang="en-US" altLang="vi-VN" sz="4000" dirty="0" smtClean="0">
                <a:solidFill>
                  <a:srgbClr val="FF3300"/>
                </a:solidFill>
              </a:rPr>
              <a:t>bài </a:t>
            </a:r>
            <a:r>
              <a:rPr lang="en-US" altLang="vi-VN" sz="4000" dirty="0" err="1">
                <a:solidFill>
                  <a:srgbClr val="FF3300"/>
                </a:solidFill>
              </a:rPr>
              <a:t>hát</a:t>
            </a:r>
            <a:r>
              <a:rPr lang="en-US" altLang="vi-VN" sz="4000" dirty="0">
                <a:solidFill>
                  <a:srgbClr val="FF3300"/>
                </a:solidFill>
              </a:rPr>
              <a:t>.</a:t>
            </a:r>
          </a:p>
          <a:p>
            <a:pPr eaLnBrk="1" hangingPunct="1"/>
            <a:r>
              <a:rPr lang="en-US" altLang="vi-VN" sz="4000" dirty="0" err="1">
                <a:solidFill>
                  <a:srgbClr val="FF3300"/>
                </a:solidFill>
              </a:rPr>
              <a:t>Cô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giới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thiệu</a:t>
            </a:r>
            <a:r>
              <a:rPr lang="en-US" altLang="vi-VN" sz="4000" dirty="0">
                <a:solidFill>
                  <a:srgbClr val="FF3300"/>
                </a:solidFill>
              </a:rPr>
              <a:t> </a:t>
            </a:r>
            <a:r>
              <a:rPr lang="en-US" altLang="vi-VN" sz="4000" dirty="0" err="1">
                <a:solidFill>
                  <a:srgbClr val="FF3300"/>
                </a:solidFill>
              </a:rPr>
              <a:t>vào</a:t>
            </a:r>
            <a:r>
              <a:rPr lang="en-US" altLang="vi-VN" sz="4000" dirty="0">
                <a:solidFill>
                  <a:srgbClr val="FF3300"/>
                </a:solidFill>
              </a:rPr>
              <a:t> bài </a:t>
            </a:r>
            <a:r>
              <a:rPr lang="en-US" altLang="vi-VN" sz="4000" dirty="0" err="1">
                <a:solidFill>
                  <a:srgbClr val="FF3300"/>
                </a:solidFill>
              </a:rPr>
              <a:t>học</a:t>
            </a:r>
            <a:endParaRPr lang="en-US" altLang="vi-VN" sz="40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60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vi-VN" smtClean="0">
                <a:solidFill>
                  <a:srgbClr val="FF3300"/>
                </a:solidFill>
              </a:rPr>
              <a:t>Khám phá ngôi nhà</a:t>
            </a:r>
          </a:p>
        </p:txBody>
      </p:sp>
      <p:sp>
        <p:nvSpPr>
          <p:cNvPr id="15363" name="AutoShape 5"/>
          <p:cNvSpPr>
            <a:spLocks noChangeArrowheads="1"/>
          </p:cNvSpPr>
          <p:nvPr/>
        </p:nvSpPr>
        <p:spPr bwMode="auto">
          <a:xfrm>
            <a:off x="4648200" y="3429000"/>
            <a:ext cx="3886200" cy="3048000"/>
          </a:xfrm>
          <a:prstGeom prst="flowChartProcess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5364" name="AutoShape 6"/>
          <p:cNvSpPr>
            <a:spLocks noChangeArrowheads="1"/>
          </p:cNvSpPr>
          <p:nvPr/>
        </p:nvSpPr>
        <p:spPr bwMode="auto">
          <a:xfrm>
            <a:off x="4343400" y="1676400"/>
            <a:ext cx="3886200" cy="13716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2743200" y="4191000"/>
            <a:ext cx="1143000" cy="21336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5366" name="Oval 8"/>
          <p:cNvSpPr>
            <a:spLocks noChangeArrowheads="1"/>
          </p:cNvSpPr>
          <p:nvPr/>
        </p:nvSpPr>
        <p:spPr bwMode="auto">
          <a:xfrm>
            <a:off x="2362200" y="3200400"/>
            <a:ext cx="914400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5367" name="Oval 9"/>
          <p:cNvSpPr>
            <a:spLocks noChangeArrowheads="1"/>
          </p:cNvSpPr>
          <p:nvPr/>
        </p:nvSpPr>
        <p:spPr bwMode="auto">
          <a:xfrm>
            <a:off x="3048000" y="2057400"/>
            <a:ext cx="914400" cy="9144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402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vi-VN" dirty="0" err="1" smtClean="0">
                <a:solidFill>
                  <a:srgbClr val="FF3300"/>
                </a:solidFill>
              </a:rPr>
              <a:t>Giáo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dục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lễ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giáo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cho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trẻ</a:t>
            </a:r>
            <a:endParaRPr lang="en-US" altLang="vi-VN" dirty="0" smtClean="0">
              <a:solidFill>
                <a:srgbClr val="FF3300"/>
              </a:solidFill>
            </a:endParaRPr>
          </a:p>
          <a:p>
            <a:pPr eaLnBrk="1" hangingPunct="1"/>
            <a:r>
              <a:rPr lang="en-US" altLang="vi-VN" dirty="0" err="1" smtClean="0">
                <a:solidFill>
                  <a:srgbClr val="FF3300"/>
                </a:solidFill>
              </a:rPr>
              <a:t>Tổ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chức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cho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trẻ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hát</a:t>
            </a:r>
            <a:r>
              <a:rPr lang="en-US" altLang="vi-VN" dirty="0" smtClean="0">
                <a:solidFill>
                  <a:srgbClr val="FF3300"/>
                </a:solidFill>
              </a:rPr>
              <a:t> bài </a:t>
            </a:r>
            <a:r>
              <a:rPr lang="en-US" altLang="vi-VN" dirty="0" err="1" smtClean="0">
                <a:solidFill>
                  <a:srgbClr val="FF3300"/>
                </a:solidFill>
              </a:rPr>
              <a:t>hát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em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đi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chơi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thuyền</a:t>
            </a:r>
            <a:endParaRPr lang="en-US" altLang="vi-VN" dirty="0" smtClean="0">
              <a:solidFill>
                <a:srgbClr val="FF3300"/>
              </a:solidFill>
            </a:endParaRPr>
          </a:p>
          <a:p>
            <a:pPr eaLnBrk="1" hangingPunct="1"/>
            <a:r>
              <a:rPr lang="en-US" altLang="vi-VN" dirty="0" err="1" smtClean="0">
                <a:solidFill>
                  <a:srgbClr val="FF3300"/>
                </a:solidFill>
              </a:rPr>
              <a:t>Tổ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chức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cho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trẻ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khám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phá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chiếc</a:t>
            </a:r>
            <a:r>
              <a:rPr lang="en-US" altLang="vi-VN" dirty="0" smtClean="0">
                <a:solidFill>
                  <a:srgbClr val="FF3300"/>
                </a:solidFill>
              </a:rPr>
              <a:t> </a:t>
            </a:r>
            <a:r>
              <a:rPr lang="en-US" altLang="vi-VN" dirty="0" err="1" smtClean="0">
                <a:solidFill>
                  <a:srgbClr val="FF3300"/>
                </a:solidFill>
              </a:rPr>
              <a:t>thuyền</a:t>
            </a:r>
            <a:endParaRPr lang="en-US" altLang="vi-VN" dirty="0" smtClean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330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5181600" y="3276600"/>
            <a:ext cx="2286000" cy="914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1" name="AutoShape 6"/>
          <p:cNvSpPr>
            <a:spLocks noChangeArrowheads="1"/>
          </p:cNvSpPr>
          <p:nvPr/>
        </p:nvSpPr>
        <p:spPr bwMode="auto">
          <a:xfrm rot="10800000">
            <a:off x="4114800" y="3352800"/>
            <a:ext cx="990600" cy="914400"/>
          </a:xfrm>
          <a:prstGeom prst="rtTriangle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2" name="AutoShape 7"/>
          <p:cNvSpPr>
            <a:spLocks noChangeArrowheads="1"/>
          </p:cNvSpPr>
          <p:nvPr/>
        </p:nvSpPr>
        <p:spPr bwMode="auto">
          <a:xfrm rot="5400000">
            <a:off x="7315200" y="3352800"/>
            <a:ext cx="914400" cy="914400"/>
          </a:xfrm>
          <a:prstGeom prst="rtTriangle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6705600" y="2667000"/>
            <a:ext cx="762000" cy="6858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5791200" y="2667000"/>
            <a:ext cx="7620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4876800" y="2667000"/>
            <a:ext cx="7620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6" name="Line 11"/>
          <p:cNvSpPr>
            <a:spLocks noChangeShapeType="1"/>
          </p:cNvSpPr>
          <p:nvPr/>
        </p:nvSpPr>
        <p:spPr bwMode="auto">
          <a:xfrm>
            <a:off x="6096000" y="1905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Oval 12"/>
          <p:cNvSpPr>
            <a:spLocks noChangeArrowheads="1"/>
          </p:cNvSpPr>
          <p:nvPr/>
        </p:nvSpPr>
        <p:spPr bwMode="auto">
          <a:xfrm>
            <a:off x="5486400" y="35814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8" name="Oval 13"/>
          <p:cNvSpPr>
            <a:spLocks noChangeArrowheads="1"/>
          </p:cNvSpPr>
          <p:nvPr/>
        </p:nvSpPr>
        <p:spPr bwMode="auto">
          <a:xfrm>
            <a:off x="6324600" y="35814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7419" name="Rectangle 15"/>
          <p:cNvSpPr>
            <a:spLocks noChangeArrowheads="1"/>
          </p:cNvSpPr>
          <p:nvPr/>
        </p:nvSpPr>
        <p:spPr bwMode="auto">
          <a:xfrm>
            <a:off x="5029200" y="1600200"/>
            <a:ext cx="10668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5334000" y="1676400"/>
            <a:ext cx="533400" cy="381000"/>
          </a:xfrm>
          <a:prstGeom prst="star5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96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vi-VN" smtClean="0">
                <a:solidFill>
                  <a:srgbClr val="0000FF"/>
                </a:solidFill>
              </a:rPr>
              <a:t>Giáo dục bảo vệ chủ quyền biển hải đảo Việt Nam.</a:t>
            </a:r>
          </a:p>
          <a:p>
            <a:pPr eaLnBrk="1" hangingPunct="1"/>
            <a:r>
              <a:rPr lang="en-US" altLang="vi-VN" smtClean="0">
                <a:solidFill>
                  <a:srgbClr val="0000FF"/>
                </a:solidFill>
              </a:rPr>
              <a:t>Giáo dục an toàn giao thông cho trẻ.</a:t>
            </a:r>
          </a:p>
        </p:txBody>
      </p:sp>
    </p:spTree>
    <p:extLst>
      <p:ext uri="{BB962C8B-B14F-4D97-AF65-F5344CB8AC3E}">
        <p14:creationId xmlns:p14="http://schemas.microsoft.com/office/powerpoint/2010/main" val="3894695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7315200" y="2590800"/>
            <a:ext cx="21336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4876800" y="37338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057400" y="5181601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.VnArial" panose="020B7200000000000000" pitchFamily="34" charset="0"/>
              </a:rPr>
              <a:t>H×nh vu«ng</a:t>
            </a:r>
          </a:p>
        </p:txBody>
      </p:sp>
    </p:spTree>
    <p:extLst>
      <p:ext uri="{BB962C8B-B14F-4D97-AF65-F5344CB8AC3E}">
        <p14:creationId xmlns:p14="http://schemas.microsoft.com/office/powerpoint/2010/main" val="648210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200" grpId="0" animBg="1"/>
      <p:bldP spid="8201" grpId="0" animBg="1"/>
      <p:bldP spid="82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895600" y="2286000"/>
            <a:ext cx="3733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657600" y="3733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038600" y="5257801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.VnTime" panose="020B7200000000000000" pitchFamily="34" charset="0"/>
              </a:rPr>
              <a:t>H×nh ch÷ nhËt</a:t>
            </a: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7391400" y="22098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77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2" grpId="0" animBg="1"/>
      <p:bldP spid="92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76600" y="2286000"/>
            <a:ext cx="1752600" cy="17526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5410200" y="35052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7696200" y="22860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438400" y="5029201"/>
            <a:ext cx="274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.VnTime" panose="020B7200000000000000" pitchFamily="34" charset="0"/>
              </a:rPr>
              <a:t>H×nh trßn</a:t>
            </a:r>
          </a:p>
        </p:txBody>
      </p:sp>
    </p:spTree>
    <p:extLst>
      <p:ext uri="{BB962C8B-B14F-4D97-AF65-F5344CB8AC3E}">
        <p14:creationId xmlns:p14="http://schemas.microsoft.com/office/powerpoint/2010/main" val="140768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5" grpId="0" animBg="1"/>
      <p:bldP spid="10246" grpId="0" animBg="1"/>
      <p:bldP spid="102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132</Words>
  <Application>Microsoft Office PowerPoint</Application>
  <PresentationFormat>Widescreen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.VnArial</vt:lpstr>
      <vt:lpstr>.VnAristote</vt:lpstr>
      <vt:lpstr>.VnAvant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Khám phá ngôi nhà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 sánh điểm giống và khác nhau của hình vuông, hình chữ nhật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2025-05-08T13:28:49Z</dcterms:created>
  <dcterms:modified xsi:type="dcterms:W3CDTF">2025-05-08T13:34:10Z</dcterms:modified>
</cp:coreProperties>
</file>