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300" r:id="rId3"/>
    <p:sldId id="301" r:id="rId4"/>
    <p:sldId id="302" r:id="rId5"/>
    <p:sldId id="303" r:id="rId6"/>
    <p:sldId id="304" r:id="rId7"/>
    <p:sldId id="256" r:id="rId8"/>
    <p:sldId id="263" r:id="rId9"/>
    <p:sldId id="298" r:id="rId10"/>
    <p:sldId id="274" r:id="rId11"/>
    <p:sldId id="291" r:id="rId12"/>
    <p:sldId id="299" r:id="rId13"/>
    <p:sldId id="292" r:id="rId14"/>
    <p:sldId id="293" r:id="rId15"/>
    <p:sldId id="294" r:id="rId16"/>
    <p:sldId id="284" r:id="rId17"/>
    <p:sldId id="30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>
        <p:scale>
          <a:sx n="95" d="100"/>
          <a:sy n="95" d="100"/>
        </p:scale>
        <p:origin x="-8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57474-BDB4-49EE-A5FE-1EDB6D457E27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82E8-94BD-4971-93F8-772326AE0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857BA-2C35-4716-A401-32AAA7202B3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9.png"/><Relationship Id="rId18" Type="http://schemas.openxmlformats.org/officeDocument/2006/relationships/image" Target="../media/image44.gif"/><Relationship Id="rId3" Type="http://schemas.openxmlformats.org/officeDocument/2006/relationships/image" Target="../media/image6.png"/><Relationship Id="rId7" Type="http://schemas.openxmlformats.org/officeDocument/2006/relationships/image" Target="../media/image39.gif"/><Relationship Id="rId12" Type="http://schemas.openxmlformats.org/officeDocument/2006/relationships/image" Target="../media/image14.jpeg"/><Relationship Id="rId17" Type="http://schemas.openxmlformats.org/officeDocument/2006/relationships/image" Target="../media/image43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gif"/><Relationship Id="rId20" Type="http://schemas.openxmlformats.org/officeDocument/2006/relationships/image" Target="../media/image23.gif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8.gif"/><Relationship Id="rId11" Type="http://schemas.openxmlformats.org/officeDocument/2006/relationships/image" Target="../media/image31.png"/><Relationship Id="rId5" Type="http://schemas.openxmlformats.org/officeDocument/2006/relationships/image" Target="../media/image37.gif"/><Relationship Id="rId15" Type="http://schemas.openxmlformats.org/officeDocument/2006/relationships/image" Target="../media/image15.gif"/><Relationship Id="rId10" Type="http://schemas.openxmlformats.org/officeDocument/2006/relationships/image" Target="../media/image11.gif"/><Relationship Id="rId19" Type="http://schemas.openxmlformats.org/officeDocument/2006/relationships/image" Target="../media/image10.gif"/><Relationship Id="rId4" Type="http://schemas.openxmlformats.org/officeDocument/2006/relationships/image" Target="../media/image7.jpeg"/><Relationship Id="rId9" Type="http://schemas.openxmlformats.org/officeDocument/2006/relationships/image" Target="../media/image41.png"/><Relationship Id="rId1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46.gif"/><Relationship Id="rId18" Type="http://schemas.openxmlformats.org/officeDocument/2006/relationships/image" Target="../media/image50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49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.gif"/><Relationship Id="rId20" Type="http://schemas.openxmlformats.org/officeDocument/2006/relationships/image" Target="../media/image23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.gif"/><Relationship Id="rId5" Type="http://schemas.openxmlformats.org/officeDocument/2006/relationships/image" Target="../media/image45.png"/><Relationship Id="rId15" Type="http://schemas.openxmlformats.org/officeDocument/2006/relationships/image" Target="../media/image48.gif"/><Relationship Id="rId10" Type="http://schemas.openxmlformats.org/officeDocument/2006/relationships/image" Target="../media/image14.jpeg"/><Relationship Id="rId19" Type="http://schemas.openxmlformats.org/officeDocument/2006/relationships/image" Target="../media/image51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10.gif"/><Relationship Id="rId18" Type="http://schemas.openxmlformats.org/officeDocument/2006/relationships/image" Target="../media/image23.gif"/><Relationship Id="rId3" Type="http://schemas.openxmlformats.org/officeDocument/2006/relationships/image" Target="../media/image6.png"/><Relationship Id="rId7" Type="http://schemas.openxmlformats.org/officeDocument/2006/relationships/image" Target="../media/image53.gif"/><Relationship Id="rId12" Type="http://schemas.openxmlformats.org/officeDocument/2006/relationships/image" Target="../media/image33.gif"/><Relationship Id="rId17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.gif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52.gif"/><Relationship Id="rId11" Type="http://schemas.openxmlformats.org/officeDocument/2006/relationships/image" Target="../media/image12.png"/><Relationship Id="rId5" Type="http://schemas.openxmlformats.org/officeDocument/2006/relationships/image" Target="../media/image31.png"/><Relationship Id="rId1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7.jpeg"/><Relationship Id="rId9" Type="http://schemas.openxmlformats.org/officeDocument/2006/relationships/image" Target="../media/image55.gif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gif"/><Relationship Id="rId18" Type="http://schemas.openxmlformats.org/officeDocument/2006/relationships/image" Target="../media/image23.gi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2.gif"/><Relationship Id="rId17" Type="http://schemas.openxmlformats.org/officeDocument/2006/relationships/image" Target="../media/image58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14.jpeg"/><Relationship Id="rId5" Type="http://schemas.openxmlformats.org/officeDocument/2006/relationships/image" Target="../media/image24.png"/><Relationship Id="rId15" Type="http://schemas.openxmlformats.org/officeDocument/2006/relationships/image" Target="../media/image48.gif"/><Relationship Id="rId10" Type="http://schemas.openxmlformats.org/officeDocument/2006/relationships/image" Target="../media/image10.gif"/><Relationship Id="rId4" Type="http://schemas.openxmlformats.org/officeDocument/2006/relationships/image" Target="../media/image7.jpeg"/><Relationship Id="rId9" Type="http://schemas.openxmlformats.org/officeDocument/2006/relationships/image" Target="../media/image11.gif"/><Relationship Id="rId14" Type="http://schemas.openxmlformats.org/officeDocument/2006/relationships/image" Target="../media/image5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14.jpeg"/><Relationship Id="rId18" Type="http://schemas.openxmlformats.org/officeDocument/2006/relationships/image" Target="../media/image15.gif"/><Relationship Id="rId3" Type="http://schemas.openxmlformats.org/officeDocument/2006/relationships/image" Target="../media/image6.png"/><Relationship Id="rId7" Type="http://schemas.openxmlformats.org/officeDocument/2006/relationships/image" Target="../media/image60.gif"/><Relationship Id="rId12" Type="http://schemas.openxmlformats.org/officeDocument/2006/relationships/image" Target="../media/image33.gif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gif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59.gif"/><Relationship Id="rId11" Type="http://schemas.openxmlformats.org/officeDocument/2006/relationships/image" Target="../media/image12.png"/><Relationship Id="rId5" Type="http://schemas.openxmlformats.org/officeDocument/2006/relationships/image" Target="../media/image31.png"/><Relationship Id="rId15" Type="http://schemas.openxmlformats.org/officeDocument/2006/relationships/image" Target="../media/image9.png"/><Relationship Id="rId10" Type="http://schemas.openxmlformats.org/officeDocument/2006/relationships/image" Target="../media/image63.gif"/><Relationship Id="rId19" Type="http://schemas.openxmlformats.org/officeDocument/2006/relationships/image" Target="../media/image23.gif"/><Relationship Id="rId4" Type="http://schemas.openxmlformats.org/officeDocument/2006/relationships/image" Target="../media/image7.jpeg"/><Relationship Id="rId9" Type="http://schemas.openxmlformats.org/officeDocument/2006/relationships/image" Target="../media/image62.gif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13" Type="http://schemas.openxmlformats.org/officeDocument/2006/relationships/image" Target="../media/image10.gif"/><Relationship Id="rId18" Type="http://schemas.openxmlformats.org/officeDocument/2006/relationships/image" Target="../media/image69.gif"/><Relationship Id="rId3" Type="http://schemas.openxmlformats.org/officeDocument/2006/relationships/image" Target="../media/image6.png"/><Relationship Id="rId7" Type="http://schemas.openxmlformats.org/officeDocument/2006/relationships/image" Target="../media/image66.gif"/><Relationship Id="rId12" Type="http://schemas.openxmlformats.org/officeDocument/2006/relationships/image" Target="../media/image14.jpeg"/><Relationship Id="rId17" Type="http://schemas.openxmlformats.org/officeDocument/2006/relationships/image" Target="../media/image68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gif"/><Relationship Id="rId20" Type="http://schemas.openxmlformats.org/officeDocument/2006/relationships/image" Target="../media/image23.gif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65.gif"/><Relationship Id="rId11" Type="http://schemas.openxmlformats.org/officeDocument/2006/relationships/image" Target="../media/image31.png"/><Relationship Id="rId5" Type="http://schemas.openxmlformats.org/officeDocument/2006/relationships/image" Target="../media/image64.gif"/><Relationship Id="rId15" Type="http://schemas.openxmlformats.org/officeDocument/2006/relationships/image" Target="../media/image2.gif"/><Relationship Id="rId10" Type="http://schemas.openxmlformats.org/officeDocument/2006/relationships/image" Target="../media/image11.gif"/><Relationship Id="rId19" Type="http://schemas.openxmlformats.org/officeDocument/2006/relationships/image" Target="../media/image70.gif"/><Relationship Id="rId4" Type="http://schemas.openxmlformats.org/officeDocument/2006/relationships/image" Target="../media/image7.jpeg"/><Relationship Id="rId9" Type="http://schemas.openxmlformats.org/officeDocument/2006/relationships/image" Target="../media/image41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Chau_Yeu_Ba__khong_loi%20-%20Part.mp3" TargetMode="External"/><Relationship Id="rId1" Type="http://schemas.microsoft.com/office/2007/relationships/media" Target="file:///D:\Chau_Yeu_Ba__khong_loi%20-%20Part.mp3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3" Type="http://schemas.openxmlformats.org/officeDocument/2006/relationships/image" Target="../media/image6.png"/><Relationship Id="rId21" Type="http://schemas.openxmlformats.org/officeDocument/2006/relationships/image" Target="../media/image23.gif"/><Relationship Id="rId7" Type="http://schemas.openxmlformats.org/officeDocument/2006/relationships/image" Target="../media/image10.gif"/><Relationship Id="rId12" Type="http://schemas.openxmlformats.org/officeDocument/2006/relationships/image" Target="../media/image14.jpeg"/><Relationship Id="rId1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.gif"/><Relationship Id="rId5" Type="http://schemas.openxmlformats.org/officeDocument/2006/relationships/image" Target="../media/image8.png"/><Relationship Id="rId15" Type="http://schemas.openxmlformats.org/officeDocument/2006/relationships/image" Target="../media/image17.gif"/><Relationship Id="rId10" Type="http://schemas.openxmlformats.org/officeDocument/2006/relationships/image" Target="../media/image13.png"/><Relationship Id="rId19" Type="http://schemas.openxmlformats.org/officeDocument/2006/relationships/image" Target="../media/image21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jpeg"/><Relationship Id="rId18" Type="http://schemas.openxmlformats.org/officeDocument/2006/relationships/image" Target="../media/image29.gi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2.gif"/><Relationship Id="rId17" Type="http://schemas.openxmlformats.org/officeDocument/2006/relationships/image" Target="../media/image28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gif"/><Relationship Id="rId20" Type="http://schemas.openxmlformats.org/officeDocument/2006/relationships/image" Target="../media/image23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10.gif"/><Relationship Id="rId5" Type="http://schemas.openxmlformats.org/officeDocument/2006/relationships/image" Target="../media/image24.png"/><Relationship Id="rId15" Type="http://schemas.openxmlformats.org/officeDocument/2006/relationships/image" Target="../media/image18.gif"/><Relationship Id="rId10" Type="http://schemas.openxmlformats.org/officeDocument/2006/relationships/image" Target="../media/image11.gif"/><Relationship Id="rId19" Type="http://schemas.openxmlformats.org/officeDocument/2006/relationships/image" Target="../media/image30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12192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000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BẾN CẦU</a:t>
            </a:r>
            <a:endParaRPr lang="en-US" sz="2000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LONG THUẬN</a:t>
            </a:r>
            <a:endParaRPr lang="en-US" sz="20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2000" b="1" dirty="0" smtClean="0">
              <a:solidFill>
                <a:srgbClr val="CC3399"/>
              </a:solidFill>
              <a:latin typeface=".VnAvantH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CC3399"/>
              </a:solidFill>
              <a:latin typeface=".VnAvantH" pitchFamily="34" charset="0"/>
            </a:endParaRPr>
          </a:p>
        </p:txBody>
      </p:sp>
      <p:pic>
        <p:nvPicPr>
          <p:cNvPr id="10249" name="Picture 32" descr="1313_animad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112">
            <a:off x="2077119" y="5476187"/>
            <a:ext cx="779086" cy="87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2" descr="1313_animad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399"/>
            <a:ext cx="773339" cy="8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3589" y="2280164"/>
            <a:ext cx="66725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endParaRPr lang="en-US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Phượng 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hau_Yeu_Ba__khong_loi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572000" y="4572000"/>
            <a:ext cx="378831" cy="304800"/>
          </a:xfrm>
          <a:prstGeom prst="rect">
            <a:avLst/>
          </a:prstGeom>
        </p:spPr>
      </p:pic>
      <p:pic>
        <p:nvPicPr>
          <p:cNvPr id="20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37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524000" cy="23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2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14:flythroug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75985" y="-179388"/>
            <a:ext cx="9456738" cy="7280275"/>
            <a:chOff x="-197" y="-257"/>
            <a:chExt cx="5957" cy="4586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7" y="-257"/>
              <a:ext cx="5957" cy="4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377" y="3244"/>
              <a:ext cx="641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306" y="480"/>
              <a:ext cx="124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Gà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mái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miết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b="1" dirty="0" err="1">
                  <a:solidFill>
                    <a:srgbClr val="FF0000"/>
                  </a:solidFill>
                </a:rPr>
                <a:t>Nhặt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thóc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vàng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 err="1">
                  <a:solidFill>
                    <a:srgbClr val="FF0000"/>
                  </a:solidFill>
                </a:rPr>
                <a:t>Cháu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nhẹ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nhàng</a:t>
              </a:r>
              <a:r>
                <a:rPr lang="en-US" b="1" dirty="0">
                  <a:solidFill>
                    <a:srgbClr val="FF0000"/>
                  </a:solidFill>
                </a:rPr>
                <a:t/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b="1" dirty="0" err="1">
                  <a:solidFill>
                    <a:srgbClr val="FF0000"/>
                  </a:solidFill>
                </a:rPr>
                <a:t>Lùa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vào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mát</a:t>
              </a:r>
              <a:r>
                <a:rPr lang="en-US" b="1" dirty="0">
                  <a:solidFill>
                    <a:srgbClr val="FF0000"/>
                  </a:solidFill>
                </a:rPr>
                <a:t/>
              </a:r>
              <a:br>
                <a:rPr lang="en-US" b="1" dirty="0">
                  <a:solidFill>
                    <a:srgbClr val="FF0000"/>
                  </a:solidFill>
                </a:rPr>
              </a:b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307" y="3738"/>
              <a:ext cx="667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3243" y="2585"/>
              <a:ext cx="451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580" y="3523"/>
              <a:ext cx="695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69" y="-48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51" y="2136"/>
              <a:ext cx="161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1" y="188435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65484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35" y="3853239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nha-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29444" y="-179071"/>
            <a:ext cx="3819740" cy="34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2" descr="1313_animad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85" y="4818753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7" descr="lang hoa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855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 descr="gadi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257888" y="5011533"/>
            <a:ext cx="1127127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 descr="gadi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6460251" y="4542602"/>
            <a:ext cx="753400" cy="7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" descr="gadi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188104" flipH="1">
            <a:off x="7447574" y="5090254"/>
            <a:ext cx="665957" cy="7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6726501" y="5268592"/>
            <a:ext cx="1558034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sun14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-36303"/>
            <a:ext cx="1455953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34937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671500"/>
            <a:ext cx="1739067" cy="21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8230" y="46006"/>
            <a:ext cx="3810000" cy="32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7724" y="4145504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598" y="8625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477944"/>
            <a:ext cx="30479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30"/>
          <p:cNvSpPr>
            <a:spLocks noChangeArrowheads="1"/>
          </p:cNvSpPr>
          <p:nvPr/>
        </p:nvSpPr>
        <p:spPr bwMode="auto">
          <a:xfrm rot="10800000">
            <a:off x="4031380" y="8625"/>
            <a:ext cx="4025069" cy="1847808"/>
          </a:xfrm>
          <a:prstGeom prst="cloudCallout">
            <a:avLst>
              <a:gd name="adj1" fmla="val -19748"/>
              <a:gd name="adj2" fmla="val -9476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/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/>
            <a:endParaRPr lang="en-US" sz="2800" b="1" dirty="0">
              <a:latin typeface="Tahoma" pitchFamily="34" charset="0"/>
            </a:endParaRPr>
          </a:p>
        </p:txBody>
      </p:sp>
      <p:pic>
        <p:nvPicPr>
          <p:cNvPr id="24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74387"/>
            <a:ext cx="1943100" cy="34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56433"/>
            <a:ext cx="1943100" cy="34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aychuo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31" y="378405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 descr="1313_animad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88" y="4818827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lang 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49" y="596954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gadi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218458" y="4106335"/>
            <a:ext cx="763484" cy="71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gadi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841985" y="4896206"/>
            <a:ext cx="910613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8762" y="4145504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gadi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2660797" y="5689955"/>
            <a:ext cx="1127127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gadi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4598" y="3882993"/>
            <a:ext cx="762000" cy="5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gadi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94083" y="5321029"/>
            <a:ext cx="995049" cy="6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gadi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1646234" y="5669827"/>
            <a:ext cx="868364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un14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0797" y="-152400"/>
            <a:ext cx="3963498" cy="6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5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369" y="-1212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9356" y="3802017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302495" y="4002732"/>
            <a:ext cx="843810" cy="8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003551" y="4907666"/>
            <a:ext cx="864975" cy="85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410542" y="4002732"/>
            <a:ext cx="990600" cy="7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858225" y="4341012"/>
            <a:ext cx="846931" cy="5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4794849" y="914400"/>
            <a:ext cx="247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Chúng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đật</a:t>
            </a:r>
            <a:r>
              <a:rPr lang="en-US" b="1" dirty="0">
                <a:solidFill>
                  <a:srgbClr val="FF0000"/>
                </a:solidFill>
              </a:rPr>
              <a:t>           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Chạy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Xúm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vòng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Kêu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11819" flipH="1">
            <a:off x="3695725" y="5646542"/>
            <a:ext cx="945007" cy="10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6371" y="47180"/>
            <a:ext cx="2868613" cy="67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124569" flipH="1">
            <a:off x="4954462" y="5968357"/>
            <a:ext cx="1145628" cy="8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g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5754494" y="4518633"/>
            <a:ext cx="1510505" cy="17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ha-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629444" y="-179071"/>
            <a:ext cx="3657600" cy="34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Caychuoi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44429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Caychuoi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8736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aychuoi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76688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2" descr="1313_animado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2" y="4777447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gad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158434" y="6090638"/>
            <a:ext cx="846931" cy="5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lang hoa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4" y="585549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sun14[1]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658393"/>
            <a:ext cx="1316669" cy="24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25595">
            <a:off x="7893986" y="5921581"/>
            <a:ext cx="1228725" cy="9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2484" y="-97423"/>
            <a:ext cx="393329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974" y="-203367"/>
            <a:ext cx="3030226" cy="7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199" y="2667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2523" y="4043559"/>
            <a:ext cx="15253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0"/>
          <p:cNvSpPr>
            <a:spLocks noChangeArrowheads="1"/>
          </p:cNvSpPr>
          <p:nvPr/>
        </p:nvSpPr>
        <p:spPr bwMode="auto">
          <a:xfrm rot="10800000">
            <a:off x="3737062" y="663984"/>
            <a:ext cx="3352800" cy="1776049"/>
          </a:xfrm>
          <a:prstGeom prst="cloudCallout">
            <a:avLst>
              <a:gd name="adj1" fmla="val -26061"/>
              <a:gd name="adj2" fmla="val -83238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0" hangingPunct="0"/>
            <a:endParaRPr lang="en-US" sz="2800" dirty="0">
              <a:latin typeface="Tahoma" pitchFamily="34" charset="0"/>
            </a:endParaRPr>
          </a:p>
        </p:txBody>
      </p:sp>
      <p:pic>
        <p:nvPicPr>
          <p:cNvPr id="24" name="Picture 14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1905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440033"/>
            <a:ext cx="2057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44" y="2556230"/>
            <a:ext cx="1943100" cy="34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9" y="4597512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lang ho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4" y="585549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gadi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8836" y="3880972"/>
            <a:ext cx="600626" cy="5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28317" y="5692241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gadi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89063" y="4303273"/>
            <a:ext cx="701737" cy="70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gadi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" y="5061372"/>
            <a:ext cx="792165" cy="81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63066" y="5824377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5144" y="5071366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67105" y="5841576"/>
            <a:ext cx="792165" cy="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sun14[1]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53400" y="-64250"/>
            <a:ext cx="117049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6947" y="0"/>
            <a:ext cx="4047391" cy="3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2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17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568" y="3435850"/>
            <a:ext cx="2209800" cy="308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10185" y="3779718"/>
            <a:ext cx="842647" cy="8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26268" y="5245846"/>
            <a:ext cx="812622" cy="10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564752" y="4191701"/>
            <a:ext cx="854848" cy="9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0153" y="4114800"/>
            <a:ext cx="796559" cy="8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53842" flipH="1">
            <a:off x="4184750" y="5896976"/>
            <a:ext cx="1013514" cy="96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625607">
            <a:off x="5370603" y="5824994"/>
            <a:ext cx="1144210" cy="9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30"/>
          <p:cNvSpPr>
            <a:spLocks noChangeArrowheads="1"/>
          </p:cNvSpPr>
          <p:nvPr/>
        </p:nvSpPr>
        <p:spPr bwMode="auto">
          <a:xfrm rot="10800000">
            <a:off x="4238890" y="-76200"/>
            <a:ext cx="3407636" cy="1981200"/>
          </a:xfrm>
          <a:prstGeom prst="cloudCallout">
            <a:avLst>
              <a:gd name="adj1" fmla="val 63282"/>
              <a:gd name="adj2" fmla="val -8541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0" hangingPunct="0"/>
            <a:endParaRPr lang="en-US" sz="2800" b="1" dirty="0">
              <a:latin typeface="Tahoma" pitchFamily="34" charset="0"/>
            </a:endParaRPr>
          </a:p>
        </p:txBody>
      </p:sp>
      <p:pic>
        <p:nvPicPr>
          <p:cNvPr id="21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50" y="2362200"/>
            <a:ext cx="1650050" cy="31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67" y="3074790"/>
            <a:ext cx="2090424" cy="30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37" y="2905519"/>
            <a:ext cx="2209800" cy="32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loai-hoa-(3)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1125595">
            <a:off x="7893986" y="5921581"/>
            <a:ext cx="1228725" cy="9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nha-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73097" y="-249255"/>
            <a:ext cx="381663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g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4810185" y="4439711"/>
            <a:ext cx="100856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1313_animado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034">
            <a:off x="-41396" y="4786968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lang hoa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" y="591014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gad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2553" y="5134683"/>
            <a:ext cx="796559" cy="8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sun14[1]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1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19844"/>
            <a:ext cx="9144000" cy="6943725"/>
            <a:chOff x="-71" y="0"/>
            <a:chExt cx="5760" cy="4374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1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322" y="3258"/>
              <a:ext cx="551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968" y="63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420" y="3726"/>
              <a:ext cx="693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930" y="2811"/>
              <a:ext cx="573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808" y="3612"/>
              <a:ext cx="646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21" y="61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8" y="2206"/>
              <a:ext cx="1195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AutoShape 30"/>
          <p:cNvSpPr>
            <a:spLocks noChangeArrowheads="1"/>
          </p:cNvSpPr>
          <p:nvPr/>
        </p:nvSpPr>
        <p:spPr bwMode="auto">
          <a:xfrm rot="10800000">
            <a:off x="3959226" y="50500"/>
            <a:ext cx="3429000" cy="2133600"/>
          </a:xfrm>
          <a:prstGeom prst="cloudCallout">
            <a:avLst>
              <a:gd name="adj1" fmla="val 66611"/>
              <a:gd name="adj2" fmla="val -78301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0" hangingPunct="0"/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lùa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đâu</a:t>
            </a:r>
            <a:r>
              <a:rPr lang="en-US" sz="2800" dirty="0"/>
              <a:t>? </a:t>
            </a:r>
            <a:endParaRPr lang="en-US" sz="2800" b="1" dirty="0">
              <a:latin typeface="Tahoma" pitchFamily="34" charset="0"/>
            </a:endParaRPr>
          </a:p>
        </p:txBody>
      </p:sp>
      <p:pic>
        <p:nvPicPr>
          <p:cNvPr id="5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28" y="1275556"/>
            <a:ext cx="1758769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9" y="1498151"/>
            <a:ext cx="2133461" cy="496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82" y="2477456"/>
            <a:ext cx="2293627" cy="44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" descr="g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6642101" y="4727386"/>
            <a:ext cx="1477781" cy="17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nha-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441116" y="-366527"/>
            <a:ext cx="3657600" cy="34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2" descr="1313_animado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72">
            <a:off x="-6250" y="4894926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 descr="lang 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5861049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0" descr="gadi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974546" y="5350668"/>
            <a:ext cx="1092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0" descr="gadi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964148" flipH="1">
            <a:off x="6114020" y="4154515"/>
            <a:ext cx="717959" cy="8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0" descr="gadi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628573" flipH="1">
            <a:off x="7371375" y="4691870"/>
            <a:ext cx="711200" cy="65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un14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-36303"/>
            <a:ext cx="1181831" cy="11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4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579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Thi xem ai nhanh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78110"/>
            <a:ext cx="457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3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Kết </a:t>
            </a:r>
            <a:r>
              <a:rPr 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thúc: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Nhận 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xét, tuyên dương. Chuyển hoạt động.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4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340768"/>
            <a:ext cx="5670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I. Mục đích yêu cầu: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 Thái độ: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biết kính trọng, yêu quý bà và cô giáo.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Giaó dục trẻ, chăm ngoan, học giỏi để tỏ lòng biết ơn ông bà, ba mẹ, cô giáo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 Kỹ năng: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kỹ năng đọc thơ diễn cảm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kỹ năng nghe hiểu và trả lời câu hỏi của cô</a:t>
            </a:r>
            <a:b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 có chủ định, phát triển ngôn ngữ, làm giàu vốn từ cho trẻ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3. Kiến thức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“Thăm nhà bà”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đọc thơ diễn cảm, hiểu nội dung bài thơ.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cảm nhận nhịp điệu của bài thơ và thể hiện tình cảm khi đọc thơ</a:t>
            </a:r>
            <a:endParaRPr lang="vi-VN" b="0" i="1" dirty="0">
              <a:solidFill>
                <a:srgbClr val="55555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205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Ổn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tổ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</a:t>
            </a:r>
            <a:endParaRPr lang="en-US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Cho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bài: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Cháu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yêu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</a:t>
            </a:r>
            <a:endParaRPr lang="en-US" b="0" i="1" dirty="0">
              <a:solidFill>
                <a:srgbClr val="55555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005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Cô 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đọc diển </a:t>
            </a:r>
            <a:r>
              <a:rPr lang="vi-VN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cảm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l</a:t>
            </a:r>
            <a:r>
              <a:rPr lang="vi-VN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ần 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1: </a:t>
            </a:r>
            <a:endParaRPr lang="en-US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Cô 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đọc thơ nhẹ nhàng,</a:t>
            </a:r>
            <a:r>
              <a:rPr lang="vi-VN" sz="1600" i="1" dirty="0">
                <a:solidFill>
                  <a:srgbClr val="555555"/>
                </a:solidFill>
                <a:latin typeface="Times New Roman" panose="02020603050405020304" pitchFamily="18" charset="0"/>
              </a:rPr>
              <a:t> 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diển cảm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+ Cô đọc lần 1.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Cô giới thiệu tên bài thơ, tên tác giả.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Hỏi trẻ các con thấy bài thơ nói đến bạn nhỏ đến nhà bà đã giúp bà những công việc gì?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Vậy muốn biết rõ hơn bạn nhỏ đã giúp gì cho bà thì cô mời các con cùng lắng nghe cô đọc bài thơ lại lần nữa nhé!</a:t>
            </a:r>
            <a:endParaRPr lang="vi-VN" b="0" i="1" dirty="0">
              <a:solidFill>
                <a:srgbClr val="55555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51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2: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minh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Trích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đàm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thoại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phẩm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</a:t>
            </a:r>
            <a:endParaRPr lang="en-US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thoại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b="0" i="1" dirty="0">
              <a:solidFill>
                <a:srgbClr val="55555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073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Dạy trẻ đọc thơ: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Cô thấy lớp mình học rất giỏi chúng mình cùng thể hiện tình cảm qua bài thơ này nhé.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Cho cả lớp đọc 2- 3 lần.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Tổ, nhóm, cá nhân đọc.</a:t>
            </a:r>
            <a:endParaRPr lang="vi-VN" i="1" dirty="0">
              <a:solidFill>
                <a:srgbClr val="555555"/>
              </a:solidFill>
              <a:latin typeface="Helvetica Neue"/>
            </a:endParaRPr>
          </a:p>
          <a:p>
            <a:pPr algn="just"/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Cô sửa sai cho trẻ.</a:t>
            </a:r>
            <a:endParaRPr lang="vi-VN" b="0" i="1" dirty="0">
              <a:solidFill>
                <a:srgbClr val="55555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0245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87639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1649" y="-187639"/>
            <a:ext cx="4371908" cy="66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09600" y="228600"/>
            <a:ext cx="4713412" cy="35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7781" y="4761968"/>
            <a:ext cx="1340240" cy="10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0937" y="53494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570" y="-135147"/>
            <a:ext cx="2868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4572001" y="1143000"/>
            <a:ext cx="2590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Ðến thăm bà</a:t>
            </a:r>
          </a:p>
          <a:p>
            <a:r>
              <a:rPr lang="en-US" b="1">
                <a:solidFill>
                  <a:srgbClr val="FF0000"/>
                </a:solidFill>
              </a:rPr>
              <a:t>Bà đi vắng</a:t>
            </a:r>
          </a:p>
          <a:p>
            <a:r>
              <a:rPr lang="en-US" b="1">
                <a:solidFill>
                  <a:srgbClr val="FF0000"/>
                </a:solidFill>
              </a:rPr>
              <a:t>Có đàn gà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Chơi ngoài nắng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6654" y="3840472"/>
            <a:ext cx="1613807" cy="28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2" descr="1313_animad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" y="4507088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72" y="1752600"/>
            <a:ext cx="1468438" cy="3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61" y="2641128"/>
            <a:ext cx="1468438" cy="34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947194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lang ho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4" y="581818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gadi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11819">
            <a:off x="3911990" y="5792135"/>
            <a:ext cx="1047824" cy="10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11819">
            <a:off x="5034283" y="5109201"/>
            <a:ext cx="792835" cy="95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 descr="gadi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972778">
            <a:off x="4587574" y="4167990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gadi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611819" flipH="1">
            <a:off x="2583382" y="5646542"/>
            <a:ext cx="945007" cy="10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gadi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611819" flipH="1">
            <a:off x="3516715" y="4124238"/>
            <a:ext cx="624838" cy="70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gadi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611819" flipH="1">
            <a:off x="1777247" y="5279302"/>
            <a:ext cx="945007" cy="8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" descr="gadi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611819" flipH="1">
            <a:off x="2185310" y="4461839"/>
            <a:ext cx="716463" cy="7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un14[1]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696200" y="-148806"/>
            <a:ext cx="1600200" cy="10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625 0.04464 C -0.03524 0.04464 -0.0125 0.05689 -0.0125 0.07216 C -0.0125 0.08742 -0.03524 0.10014 -0.0625 0.10014 C -0.09027 0.10014 -0.1125 0.08742 -0.1125 0.07216 C -0.1125 0.05689 -0.09027 0.04464 -0.0625 0.0446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6842" y="-118133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2601" y="2735004"/>
            <a:ext cx="1732674" cy="336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1656" y="5867400"/>
            <a:ext cx="1228725" cy="90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31740" y="-119394"/>
            <a:ext cx="4495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1"/>
            <a:ext cx="251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599" y="-67636"/>
            <a:ext cx="2868613" cy="6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92039" y="55435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4367637" y="6096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Cháu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ngắm</a:t>
            </a:r>
            <a:r>
              <a:rPr lang="en-US" b="1" dirty="0">
                <a:solidFill>
                  <a:srgbClr val="FF0000"/>
                </a:solidFill>
              </a:rPr>
              <a:t>      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Đàn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gà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Rồi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luôn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Bập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bập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" name="Picture 19" descr="g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39528" y="4203878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89" y="4495850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2" descr="1313_animad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90" y="5536985"/>
            <a:ext cx="773339" cy="11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19" y="1760643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19" y="2885961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aychuoi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43" y="3866471"/>
            <a:ext cx="1468438" cy="30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 descr="lang hoa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0789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972778">
            <a:off x="2589174" y="3880562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gadi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972778">
            <a:off x="1446792" y="4702226"/>
            <a:ext cx="980559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972778">
            <a:off x="4012083" y="3603484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gadi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972778">
            <a:off x="4919848" y="4750310"/>
            <a:ext cx="815036" cy="7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" descr="gadi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49141" y="5695649"/>
            <a:ext cx="815036" cy="100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 descr="gadi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412379">
            <a:off x="3745201" y="5700781"/>
            <a:ext cx="1063047" cy="95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gadi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972778">
            <a:off x="2393578" y="5687281"/>
            <a:ext cx="1041124" cy="88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sun14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467600" y="-148807"/>
            <a:ext cx="1676400" cy="9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1676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00200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0" y="4056063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80060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52600" y="49609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403860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58628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905000" y="1219200"/>
            <a:ext cx="247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Chúng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đật</a:t>
            </a:r>
            <a:r>
              <a:rPr lang="en-US" b="1" dirty="0">
                <a:solidFill>
                  <a:srgbClr val="FF0000"/>
                </a:solidFill>
              </a:rPr>
              <a:t>            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Chạy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Xúm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vòng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Kêu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4343400" y="4038600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9057" flipH="1">
            <a:off x="3048000" y="55419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4413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4737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316</Words>
  <Application>Microsoft Office PowerPoint</Application>
  <PresentationFormat>On-screen Show (4:3)</PresentationFormat>
  <Paragraphs>57</Paragraphs>
  <Slides>17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.VnAvantH</vt:lpstr>
      <vt:lpstr>Arial</vt:lpstr>
      <vt:lpstr>Calibri</vt:lpstr>
      <vt:lpstr>Helvetica Neue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Administrator</cp:lastModifiedBy>
  <cp:revision>228</cp:revision>
  <dcterms:created xsi:type="dcterms:W3CDTF">2008-01-16T04:47:33Z</dcterms:created>
  <dcterms:modified xsi:type="dcterms:W3CDTF">2025-05-08T14:15:30Z</dcterms:modified>
</cp:coreProperties>
</file>