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3" r:id="rId7"/>
    <p:sldId id="265" r:id="rId8"/>
    <p:sldId id="264" r:id="rId9"/>
    <p:sldId id="26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4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3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0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2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5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2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2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1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8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4DE5-596E-4F6D-A07F-1FF08BBF02BE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56E71-7F14-4F2A-AC51-B61F25838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file:///D:\BE%20BIET%20QUA%20GI\Quang%20Minh_13.mp3" TargetMode="External"/><Relationship Id="rId2" Type="http://schemas.openxmlformats.org/officeDocument/2006/relationships/audio" Target="file:///D:\LANANH\&#272;OI%20TAT%20SACH\Hoa%20tau%20.mp3" TargetMode="External"/><Relationship Id="rId1" Type="http://schemas.openxmlformats.org/officeDocument/2006/relationships/audio" Target="file:///H:\h&#7897;i%20gi&#7843;ng%202011\An%20Toan%20Giao%20Thong%20-%20Be%20Bao%20An%20%5bNCT%2016634425253862332500%5d.mp3" TargetMode="External"/><Relationship Id="rId6" Type="http://schemas.openxmlformats.org/officeDocument/2006/relationships/image" Target="../media/image10.gif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0" y="705285"/>
            <a:ext cx="7621865" cy="830997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UỶ BAN NHÂN DÂN </a:t>
            </a:r>
            <a:r>
              <a:rPr lang="vi-VN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QUẬN </a:t>
            </a:r>
            <a:r>
              <a:rPr lang="vi-VN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LONG BIÊN</a:t>
            </a:r>
          </a:p>
          <a:p>
            <a:pPr algn="ctr">
              <a:defRPr/>
            </a:pPr>
            <a:r>
              <a:rPr lang="vi-VN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NGUYỆT QUẾ</a:t>
            </a:r>
            <a:endParaRPr lang="en-US" sz="2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0444" y="4155499"/>
            <a:ext cx="464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tài:Thơ</a:t>
            </a:r>
            <a:r>
              <a:rPr lang="en-US" sz="2400" b="1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b="1" dirty="0" smtClean="0">
              <a:solidFill>
                <a:srgbClr val="FF66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An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endParaRPr lang="en-US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37246" y="3052173"/>
            <a:ext cx="520497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</a:t>
            </a:r>
            <a:endParaRPr lang="en-US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737" y="1329526"/>
            <a:ext cx="1769871" cy="166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5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981200" y="3962400"/>
            <a:ext cx="7772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6600" b="1">
              <a:solidFill>
                <a:srgbClr val="D60093"/>
              </a:solidFill>
              <a:latin typeface="VNI-Revue" pitchFamily="2" charset="0"/>
            </a:endParaRPr>
          </a:p>
        </p:txBody>
      </p:sp>
      <p:pic>
        <p:nvPicPr>
          <p:cNvPr id="10243" name="An Toan Giao Thong - Be Bao An [NCT 16634425253862332500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" descr="Be chuc mung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601200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Hoa tau 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68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Quang Minh_13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0" y="419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514600" y="2819401"/>
            <a:ext cx="6172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6000" b="1">
                <a:solidFill>
                  <a:srgbClr val="9933FF"/>
                </a:solidFill>
                <a:latin typeface="Times New Roman" panose="02020603050405020304" pitchFamily="18" charset="0"/>
              </a:rPr>
              <a:t>Tiết học kết thúc</a:t>
            </a:r>
          </a:p>
        </p:txBody>
      </p:sp>
    </p:spTree>
    <p:extLst>
      <p:ext uri="{BB962C8B-B14F-4D97-AF65-F5344CB8AC3E}">
        <p14:creationId xmlns:p14="http://schemas.microsoft.com/office/powerpoint/2010/main" val="3414680241"/>
      </p:ext>
    </p:extLst>
  </p:cSld>
  <p:clrMapOvr>
    <a:masterClrMapping/>
  </p:clrMapOvr>
  <p:transition spd="med" advClick="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2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19611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24211"/>
                            </p:stCondLst>
                            <p:childTnLst>
                              <p:par>
                                <p:cTn id="14" presetID="29" presetClass="entr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3"/>
                </p:tgtEl>
              </p:cMediaNode>
            </p:audio>
            <p:audio>
              <p:cMediaNode>
                <p:cTn id="20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6"/>
                </p:tgtEl>
              </p:cMediaNode>
            </p:audio>
            <p:audio>
              <p:cMediaNode>
                <p:cTn id="2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7"/>
                </p:tgtEl>
              </p:cMediaNode>
            </p:audio>
          </p:childTnLst>
        </p:cTn>
      </p:par>
    </p:tnLst>
    <p:bldLst>
      <p:bldP spid="10245" grpId="0"/>
      <p:bldP spid="1024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68312" y="2526882"/>
            <a:ext cx="3120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ĐỌC THƠ LẦN 1</a:t>
            </a:r>
          </a:p>
        </p:txBody>
      </p:sp>
    </p:spTree>
    <p:extLst>
      <p:ext uri="{BB962C8B-B14F-4D97-AF65-F5344CB8AC3E}">
        <p14:creationId xmlns:p14="http://schemas.microsoft.com/office/powerpoint/2010/main" val="287243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7" descr="tranh1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29132" y="284176"/>
            <a:ext cx="6672775" cy="5004581"/>
          </a:xfrm>
          <a:noFill/>
        </p:spPr>
      </p:pic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124200" y="4800601"/>
            <a:ext cx="350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724400" y="5410201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solidFill>
                  <a:srgbClr val="660033"/>
                </a:solidFill>
              </a:rPr>
              <a:t>Bạn mới đến trường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724400" y="6172201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solidFill>
                  <a:srgbClr val="660033"/>
                </a:solidFill>
              </a:rPr>
              <a:t>Vẫn còn nhút nhát</a:t>
            </a:r>
          </a:p>
        </p:txBody>
      </p:sp>
    </p:spTree>
    <p:extLst>
      <p:ext uri="{BB962C8B-B14F-4D97-AF65-F5344CB8AC3E}">
        <p14:creationId xmlns:p14="http://schemas.microsoft.com/office/powerpoint/2010/main" val="383247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ranh4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5924" y="1037432"/>
            <a:ext cx="6616505" cy="5038193"/>
          </a:xfrm>
          <a:noFill/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0" y="2396065"/>
            <a:ext cx="45720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dirty="0" err="1">
                <a:solidFill>
                  <a:srgbClr val="FF0000"/>
                </a:solidFill>
              </a:rPr>
              <a:t>Em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dạy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bạn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hát</a:t>
            </a:r>
            <a:endParaRPr lang="en-US" altLang="vi-VN" sz="2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7432429" y="3296971"/>
            <a:ext cx="365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dirty="0" err="1">
                <a:solidFill>
                  <a:srgbClr val="FF0000"/>
                </a:solidFill>
              </a:rPr>
              <a:t>Rủ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bạn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cùng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chơi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4" descr="tranh4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5236" y="2133601"/>
            <a:ext cx="5673969" cy="4414072"/>
          </a:xfrm>
          <a:noFill/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135901" y="609601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dirty="0" err="1">
                <a:solidFill>
                  <a:srgbClr val="003300"/>
                </a:solidFill>
              </a:rPr>
              <a:t>Cô</a:t>
            </a:r>
            <a:r>
              <a:rPr lang="en-US" altLang="vi-VN" sz="2800" dirty="0">
                <a:solidFill>
                  <a:srgbClr val="003300"/>
                </a:solidFill>
              </a:rPr>
              <a:t> </a:t>
            </a:r>
            <a:r>
              <a:rPr lang="en-US" altLang="vi-VN" sz="2800" dirty="0" err="1">
                <a:solidFill>
                  <a:srgbClr val="003300"/>
                </a:solidFill>
              </a:rPr>
              <a:t>thấy</a:t>
            </a:r>
            <a:r>
              <a:rPr lang="en-US" altLang="vi-VN" sz="2800" dirty="0">
                <a:solidFill>
                  <a:srgbClr val="003300"/>
                </a:solidFill>
              </a:rPr>
              <a:t> </a:t>
            </a:r>
            <a:r>
              <a:rPr lang="en-US" altLang="vi-VN" sz="2800" dirty="0" err="1">
                <a:solidFill>
                  <a:srgbClr val="003300"/>
                </a:solidFill>
              </a:rPr>
              <a:t>cô</a:t>
            </a:r>
            <a:r>
              <a:rPr lang="en-US" altLang="vi-VN" sz="2800" dirty="0">
                <a:solidFill>
                  <a:srgbClr val="003300"/>
                </a:solidFill>
              </a:rPr>
              <a:t> </a:t>
            </a:r>
            <a:r>
              <a:rPr lang="en-US" altLang="vi-VN" sz="2800" dirty="0" err="1">
                <a:solidFill>
                  <a:srgbClr val="003300"/>
                </a:solidFill>
              </a:rPr>
              <a:t>cười</a:t>
            </a:r>
            <a:endParaRPr lang="en-US" altLang="vi-VN" sz="2800" dirty="0">
              <a:solidFill>
                <a:srgbClr val="003300"/>
              </a:solidFill>
            </a:endParaRPr>
          </a:p>
        </p:txBody>
      </p:sp>
      <p:pic>
        <p:nvPicPr>
          <p:cNvPr id="6150" name="Picture 6" descr="CO DAY MU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26" t="6734" r="25140" b="41074"/>
          <a:stretch>
            <a:fillRect/>
          </a:stretch>
        </p:blipFill>
        <p:spPr bwMode="auto">
          <a:xfrm flipH="1">
            <a:off x="593773" y="2133601"/>
            <a:ext cx="919863" cy="4550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135901" y="1163884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dirty="0" err="1">
                <a:solidFill>
                  <a:srgbClr val="003300"/>
                </a:solidFill>
              </a:rPr>
              <a:t>Cô</a:t>
            </a:r>
            <a:r>
              <a:rPr lang="en-US" altLang="vi-VN" sz="2800" dirty="0">
                <a:solidFill>
                  <a:srgbClr val="003300"/>
                </a:solidFill>
              </a:rPr>
              <a:t> </a:t>
            </a:r>
            <a:r>
              <a:rPr lang="en-US" altLang="vi-VN" sz="2800" dirty="0" err="1">
                <a:solidFill>
                  <a:srgbClr val="003300"/>
                </a:solidFill>
              </a:rPr>
              <a:t>khen</a:t>
            </a:r>
            <a:r>
              <a:rPr lang="en-US" altLang="vi-VN" sz="2800" dirty="0">
                <a:solidFill>
                  <a:srgbClr val="003300"/>
                </a:solidFill>
              </a:rPr>
              <a:t> </a:t>
            </a:r>
            <a:r>
              <a:rPr lang="en-US" altLang="vi-VN" sz="2800" dirty="0" err="1">
                <a:solidFill>
                  <a:srgbClr val="003300"/>
                </a:solidFill>
              </a:rPr>
              <a:t>đoàn</a:t>
            </a:r>
            <a:r>
              <a:rPr lang="en-US" altLang="vi-VN" sz="2800" dirty="0">
                <a:solidFill>
                  <a:srgbClr val="003300"/>
                </a:solidFill>
              </a:rPr>
              <a:t> </a:t>
            </a:r>
            <a:r>
              <a:rPr lang="en-US" altLang="vi-VN" sz="2800" dirty="0" err="1">
                <a:solidFill>
                  <a:srgbClr val="003300"/>
                </a:solidFill>
              </a:rPr>
              <a:t>kết</a:t>
            </a:r>
            <a:endParaRPr lang="en-US" altLang="vi-VN" sz="2800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6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8701" y="3244334"/>
            <a:ext cx="46346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3600" b="1" dirty="0">
                <a:solidFill>
                  <a:schemeClr val="accent4">
                    <a:lumMod val="75000"/>
                  </a:schemeClr>
                </a:solidFill>
              </a:rPr>
              <a:t>CÔ ĐỌC THƠ LẦN </a:t>
            </a:r>
            <a:r>
              <a:rPr lang="en-US" sz="4000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vi-VN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19151" y="4243140"/>
            <a:ext cx="41537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0" i="0" dirty="0" smtClean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Cô đọc thơ kết hợp với hình ảnh minh họa.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3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1443841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b="1" i="1" dirty="0">
                <a:solidFill>
                  <a:srgbClr val="3C3C3C"/>
                </a:solidFill>
                <a:latin typeface="Times New Roman" panose="02020603050405020304" pitchFamily="18" charset="0"/>
              </a:rPr>
              <a:t>Đàm thoại, giảng giải trích dẫn :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- Các con vừa được nghe cô đọc bài thơ có tên là gì? ( Bạn mới)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- Các con hãy cho cô biết, bạn mới đến trường thì như thế nào? ( nhút nhát)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Trích dẫn: “</a:t>
            </a:r>
            <a:r>
              <a:rPr lang="vi-VN" i="1" dirty="0">
                <a:solidFill>
                  <a:srgbClr val="3C3C3C"/>
                </a:solidFill>
                <a:latin typeface="Times New Roman" panose="02020603050405020304" pitchFamily="18" charset="0"/>
              </a:rPr>
              <a:t>Bạn mới đến trường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i="1" dirty="0">
                <a:solidFill>
                  <a:srgbClr val="3C3C3C"/>
                </a:solidFill>
                <a:latin typeface="Times New Roman" panose="02020603050405020304" pitchFamily="18" charset="0"/>
              </a:rPr>
              <a:t>                   Vẫn còn nhút nhát</a:t>
            </a:r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”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- Các em đã biết dạy bạn làm gì? ( dạy bạn hát)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- Em còn biết làm gì nữa? ( Rủ bạn cùng chơi)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Trích dẫn: “</a:t>
            </a:r>
            <a:r>
              <a:rPr lang="vi-VN" i="1" dirty="0">
                <a:solidFill>
                  <a:srgbClr val="3C3C3C"/>
                </a:solidFill>
                <a:latin typeface="Times New Roman" panose="02020603050405020304" pitchFamily="18" charset="0"/>
              </a:rPr>
              <a:t>Em dạy bạn hát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i="1" dirty="0">
                <a:solidFill>
                  <a:srgbClr val="3C3C3C"/>
                </a:solidFill>
                <a:latin typeface="Times New Roman" panose="02020603050405020304" pitchFamily="18" charset="0"/>
              </a:rPr>
              <a:t>                   Rủ bạn cùng chơi”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- Khi thấy các bạn biết vui chơi với nhau, cô giáo đã khen như thế nào? ( (Cô khen đoàn kết)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  Trích dẫn:  “</a:t>
            </a:r>
            <a:r>
              <a:rPr lang="vi-VN" i="1" dirty="0">
                <a:solidFill>
                  <a:srgbClr val="3C3C3C"/>
                </a:solidFill>
                <a:latin typeface="Times New Roman" panose="02020603050405020304" pitchFamily="18" charset="0"/>
              </a:rPr>
              <a:t>Cô thấy cô cười</a:t>
            </a:r>
            <a:endParaRPr lang="vi-VN" dirty="0">
              <a:solidFill>
                <a:srgbClr val="3C3C3C"/>
              </a:solidFill>
            </a:endParaRPr>
          </a:p>
          <a:p>
            <a:pPr algn="just"/>
            <a:r>
              <a:rPr lang="vi-VN" i="1" dirty="0">
                <a:solidFill>
                  <a:srgbClr val="3C3C3C"/>
                </a:solidFill>
                <a:latin typeface="Times New Roman" panose="02020603050405020304" pitchFamily="18" charset="0"/>
              </a:rPr>
              <a:t>                      Cô khen đoàn kết ”</a:t>
            </a:r>
            <a:endParaRPr lang="vi-VN" dirty="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29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5582" y="1659987"/>
            <a:ext cx="8314005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D224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1:GIÁO DỤC TRẺ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chúng mình có bạn mới đến mà nhút nhát , sợ sệt thì các con biết phải làm gì?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Cô giáo dạy các con khi có bạn  mới thì chúng ta phải chơi với bạn, động viên bạn , yêu thương bạn để bạn quen với lớp và sẽ vui vẻ hơn.</a:t>
            </a:r>
          </a:p>
          <a:p>
            <a:endParaRPr lang="en-US" b="1" dirty="0">
              <a:solidFill>
                <a:srgbClr val="D224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836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2274838"/>
            <a:ext cx="6096000" cy="28315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2000" b="1" i="1" dirty="0">
                <a:solidFill>
                  <a:srgbClr val="3C3C3C"/>
                </a:solidFill>
                <a:latin typeface="Times New Roman" panose="02020603050405020304" pitchFamily="18" charset="0"/>
              </a:rPr>
              <a:t>Dạy trẻ đọc thơ</a:t>
            </a:r>
            <a:endParaRPr lang="vi-VN" sz="2000" dirty="0">
              <a:solidFill>
                <a:srgbClr val="3C3C3C"/>
              </a:solidFill>
            </a:endParaRPr>
          </a:p>
          <a:p>
            <a:pPr algn="just"/>
            <a:r>
              <a:rPr lang="vi-VN" sz="2000" dirty="0">
                <a:solidFill>
                  <a:srgbClr val="3C3C3C"/>
                </a:solidFill>
                <a:latin typeface="Times New Roman" panose="02020603050405020304" pitchFamily="18" charset="0"/>
              </a:rPr>
              <a:t>- Cô cho cả lớp đọc thơ 1-2 lần</a:t>
            </a:r>
            <a:endParaRPr lang="vi-VN" sz="2000" dirty="0">
              <a:solidFill>
                <a:srgbClr val="3C3C3C"/>
              </a:solidFill>
            </a:endParaRPr>
          </a:p>
          <a:p>
            <a:pPr algn="just"/>
            <a:r>
              <a:rPr lang="vi-VN" sz="2000" dirty="0">
                <a:solidFill>
                  <a:srgbClr val="3C3C3C"/>
                </a:solidFill>
                <a:latin typeface="Times New Roman" panose="02020603050405020304" pitchFamily="18" charset="0"/>
              </a:rPr>
              <a:t>- Trong khi trẻ đọc thơ, cô quan sát và sửa sai cho trẻ, động viên trẻ kịp thời</a:t>
            </a:r>
            <a:endParaRPr lang="vi-VN" sz="2000" dirty="0">
              <a:solidFill>
                <a:srgbClr val="3C3C3C"/>
              </a:solidFill>
            </a:endParaRPr>
          </a:p>
          <a:p>
            <a:pPr algn="just"/>
            <a:r>
              <a:rPr lang="vi-VN" sz="2000" dirty="0">
                <a:solidFill>
                  <a:srgbClr val="3C3C3C"/>
                </a:solidFill>
                <a:latin typeface="Times New Roman" panose="02020603050405020304" pitchFamily="18" charset="0"/>
              </a:rPr>
              <a:t>- Cô gọi lần lượt các tổ lên đọc thơ( sửa sai và động viên trẻ ) </a:t>
            </a:r>
            <a:endParaRPr lang="vi-VN" sz="2000" dirty="0">
              <a:solidFill>
                <a:srgbClr val="3C3C3C"/>
              </a:solidFill>
            </a:endParaRPr>
          </a:p>
          <a:p>
            <a:pPr algn="just"/>
            <a:r>
              <a:rPr lang="vi-VN" sz="2000" dirty="0">
                <a:solidFill>
                  <a:srgbClr val="3C3C3C"/>
                </a:solidFill>
                <a:latin typeface="Times New Roman" panose="02020603050405020304" pitchFamily="18" charset="0"/>
              </a:rPr>
              <a:t>- Cô gọi nhóm lên đọc thơ</a:t>
            </a:r>
            <a:endParaRPr lang="vi-VN" sz="2000" dirty="0">
              <a:solidFill>
                <a:srgbClr val="3C3C3C"/>
              </a:solidFill>
            </a:endParaRPr>
          </a:p>
          <a:p>
            <a:pPr algn="just"/>
            <a:r>
              <a:rPr lang="vi-VN" sz="2000" dirty="0">
                <a:solidFill>
                  <a:srgbClr val="3C3C3C"/>
                </a:solidFill>
                <a:latin typeface="Times New Roman" panose="02020603050405020304" pitchFamily="18" charset="0"/>
              </a:rPr>
              <a:t>- Gọi cá nhân lên đọc thơ</a:t>
            </a:r>
            <a:endParaRPr lang="vi-VN" sz="2000" dirty="0">
              <a:solidFill>
                <a:srgbClr val="3C3C3C"/>
              </a:solidFill>
            </a:endParaRPr>
          </a:p>
          <a:p>
            <a:pPr algn="just"/>
            <a:r>
              <a:rPr lang="vi-VN" dirty="0">
                <a:solidFill>
                  <a:srgbClr val="3C3C3C"/>
                </a:solidFill>
                <a:latin typeface="Times New Roman" panose="02020603050405020304" pitchFamily="18" charset="0"/>
              </a:rPr>
              <a:t>- Cô cho cả lớp đọc lại bài thơ 1 lần</a:t>
            </a:r>
            <a:endParaRPr lang="vi-VN" dirty="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914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160</Words>
  <Application>Microsoft Office PowerPoint</Application>
  <PresentationFormat>Widescreen</PresentationFormat>
  <Paragraphs>38</Paragraphs>
  <Slides>10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VNI-Revue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2025-05-08T13:46:55Z</dcterms:created>
  <dcterms:modified xsi:type="dcterms:W3CDTF">2025-05-08T13:57:43Z</dcterms:modified>
</cp:coreProperties>
</file>