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B86F35-B900-47A9-B434-BB2A2612B4D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202570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F35-B900-47A9-B434-BB2A2612B4D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401510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F35-B900-47A9-B434-BB2A2612B4D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1475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B86F35-B900-47A9-B434-BB2A2612B4D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43179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B86F35-B900-47A9-B434-BB2A2612B4D4}"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6159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B86F35-B900-47A9-B434-BB2A2612B4D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348973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B86F35-B900-47A9-B434-BB2A2612B4D4}"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370633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B86F35-B900-47A9-B434-BB2A2612B4D4}"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49575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86F35-B900-47A9-B434-BB2A2612B4D4}"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365109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B86F35-B900-47A9-B434-BB2A2612B4D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266290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B86F35-B900-47A9-B434-BB2A2612B4D4}"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899E3-2565-4FF3-A01A-6F3C829C311F}" type="slidenum">
              <a:rPr lang="en-US" smtClean="0"/>
              <a:t>‹#›</a:t>
            </a:fld>
            <a:endParaRPr lang="en-US"/>
          </a:p>
        </p:txBody>
      </p:sp>
    </p:spTree>
    <p:extLst>
      <p:ext uri="{BB962C8B-B14F-4D97-AF65-F5344CB8AC3E}">
        <p14:creationId xmlns:p14="http://schemas.microsoft.com/office/powerpoint/2010/main" val="136990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86F35-B900-47A9-B434-BB2A2612B4D4}" type="datetimeFigureOut">
              <a:rPr lang="en-US" smtClean="0"/>
              <a:t>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899E3-2565-4FF3-A01A-6F3C829C311F}" type="slidenum">
              <a:rPr lang="en-US" smtClean="0"/>
              <a:t>‹#›</a:t>
            </a:fld>
            <a:endParaRPr lang="en-US"/>
          </a:p>
        </p:txBody>
      </p:sp>
    </p:spTree>
    <p:extLst>
      <p:ext uri="{BB962C8B-B14F-4D97-AF65-F5344CB8AC3E}">
        <p14:creationId xmlns:p14="http://schemas.microsoft.com/office/powerpoint/2010/main" val="126230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E:\THU%20TH&#7842;O\BGTT%20N&#258;M%20H&#7884;C%202020-2021\Th&#225;ng%204\B&#192;I%20H&#193;T%20(mp3cut.net).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THU%20TH&#7842;O\BGTT%20N&#258;M%20H&#7884;C%202020-2021\Th&#225;ng%204\Gi&#7895;%20t&#7893;%20H&#249;ng%20V&#432;&#417;ng%20&#8220;%20Tr&#7903;%20v&#7873;%20ngu&#7891;n%20c&#7897;i%20d&#226;n%20t&#7897;c&#8221;%20-%20VNEWS.m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E:\THU%20TH&#7842;O\BGTT%20N&#258;M%20H&#7884;C%202020-2021\Th&#225;ng%204\Noi-Trong-Len-Ban-Oi-Various-Artists.mp3"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50609" y="2782907"/>
            <a:ext cx="8182708" cy="1092816"/>
          </a:xfrm>
        </p:spPr>
        <p:txBody>
          <a:bodyPr/>
          <a:lstStyle/>
          <a:p>
            <a:r>
              <a:rPr lang="en-US" sz="3600" b="1" dirty="0" err="1">
                <a:solidFill>
                  <a:srgbClr val="FF0000"/>
                </a:solidFill>
                <a:latin typeface="Times New Roman" pitchFamily="18" charset="0"/>
                <a:cs typeface="Times New Roman" pitchFamily="18" charset="0"/>
              </a:rPr>
              <a:t>KHÁM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HỘI</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705664" y="4207996"/>
            <a:ext cx="6400800" cy="1752600"/>
          </a:xfrm>
        </p:spPr>
        <p:txBody>
          <a:bodyPr>
            <a:normAutofit/>
          </a:bodyPr>
          <a:lstStyle/>
          <a:p>
            <a:pPr algn="l"/>
            <a:r>
              <a:rPr lang="en-US" sz="2800" b="1" dirty="0" err="1">
                <a:solidFill>
                  <a:srgbClr val="002060"/>
                </a:solidFill>
                <a:latin typeface="Times New Roman" pitchFamily="18" charset="0"/>
                <a:cs typeface="Times New Roman" pitchFamily="18" charset="0"/>
              </a:rPr>
              <a:t>Đề</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tài</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Giỗ</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tổ</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Hùng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Vương</a:t>
            </a:r>
            <a:r>
              <a:rPr lang="en-US" sz="2800" b="1" dirty="0">
                <a:solidFill>
                  <a:srgbClr val="002060"/>
                </a:solidFill>
                <a:latin typeface="Times New Roman" pitchFamily="18" charset="0"/>
                <a:cs typeface="Times New Roman" pitchFamily="18" charset="0"/>
              </a:rPr>
              <a:t> </a:t>
            </a:r>
          </a:p>
          <a:p>
            <a:pPr algn="l"/>
            <a:r>
              <a:rPr lang="en-US" sz="2800" b="1" dirty="0" err="1" smtClean="0">
                <a:solidFill>
                  <a:srgbClr val="002060"/>
                </a:solidFill>
                <a:latin typeface="Times New Roman" pitchFamily="18" charset="0"/>
                <a:cs typeface="Times New Roman" pitchFamily="18" charset="0"/>
              </a:rPr>
              <a:t>Thời</a:t>
            </a:r>
            <a:r>
              <a:rPr lang="en-US" sz="2800" b="1" dirty="0" smtClean="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gian</a:t>
            </a:r>
            <a:r>
              <a:rPr lang="en-US" sz="2800" b="1" dirty="0">
                <a:solidFill>
                  <a:srgbClr val="002060"/>
                </a:solidFill>
                <a:latin typeface="Times New Roman" pitchFamily="18" charset="0"/>
                <a:cs typeface="Times New Roman" pitchFamily="18" charset="0"/>
              </a:rPr>
              <a:t> 15-20 </a:t>
            </a:r>
            <a:r>
              <a:rPr lang="en-US" sz="2800" b="1" dirty="0" err="1">
                <a:solidFill>
                  <a:srgbClr val="002060"/>
                </a:solidFill>
                <a:latin typeface="Times New Roman" pitchFamily="18" charset="0"/>
                <a:cs typeface="Times New Roman" pitchFamily="18" charset="0"/>
              </a:rPr>
              <a:t>phút</a:t>
            </a:r>
            <a:r>
              <a:rPr lang="en-US" sz="2800" b="1" dirty="0">
                <a:solidFill>
                  <a:srgbClr val="002060"/>
                </a:solidFill>
                <a:latin typeface="Times New Roman" pitchFamily="18" charset="0"/>
                <a:cs typeface="Times New Roman" pitchFamily="18" charset="0"/>
              </a:rPr>
              <a:t> </a:t>
            </a:r>
          </a:p>
          <a:p>
            <a:pPr algn="l"/>
            <a:r>
              <a:rPr lang="en-US" sz="2800" b="1" dirty="0" err="1">
                <a:solidFill>
                  <a:srgbClr val="002060"/>
                </a:solidFill>
                <a:latin typeface="Times New Roman" pitchFamily="18" charset="0"/>
                <a:cs typeface="Times New Roman" pitchFamily="18" charset="0"/>
              </a:rPr>
              <a:t>Người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thực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hiện</a:t>
            </a:r>
            <a:r>
              <a:rPr lang="en-US" sz="2800" b="1" dirty="0">
                <a:solidFill>
                  <a:srgbClr val="002060"/>
                </a:solidFill>
                <a:latin typeface="Times New Roman" pitchFamily="18" charset="0"/>
                <a:cs typeface="Times New Roman" pitchFamily="18" charset="0"/>
              </a:rPr>
              <a:t> : </a:t>
            </a:r>
            <a:r>
              <a:rPr lang="en-US" sz="2800" b="1" dirty="0" err="1">
                <a:solidFill>
                  <a:srgbClr val="002060"/>
                </a:solidFill>
                <a:latin typeface="Times New Roman" pitchFamily="18" charset="0"/>
                <a:cs typeface="Times New Roman" pitchFamily="18" charset="0"/>
              </a:rPr>
              <a:t>Hoàng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Thị</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Thuý</a:t>
            </a:r>
            <a:r>
              <a:rPr lang="en-US" sz="2800" b="1" dirty="0">
                <a:solidFill>
                  <a:srgbClr val="002060"/>
                </a:solidFill>
                <a:latin typeface="Times New Roman" pitchFamily="18" charset="0"/>
                <a:cs typeface="Times New Roman" pitchFamily="18" charset="0"/>
              </a:rPr>
              <a:t> An</a:t>
            </a:r>
          </a:p>
        </p:txBody>
      </p:sp>
      <p:sp>
        <p:nvSpPr>
          <p:cNvPr id="4" name="TextBox 3"/>
          <p:cNvSpPr txBox="1"/>
          <p:nvPr/>
        </p:nvSpPr>
        <p:spPr>
          <a:xfrm>
            <a:off x="3175201" y="598014"/>
            <a:ext cx="6276013" cy="954107"/>
          </a:xfrm>
          <a:prstGeom prst="rect">
            <a:avLst/>
          </a:prstGeom>
          <a:noFill/>
        </p:spPr>
        <p:txBody>
          <a:bodyPr wrap="none" rtlCol="0">
            <a:spAutoFit/>
          </a:bodyPr>
          <a:lstStyle/>
          <a:p>
            <a:pPr algn="ctr"/>
            <a:r>
              <a:rPr lang="en-US" sz="2800" b="1" dirty="0" err="1">
                <a:solidFill>
                  <a:srgbClr val="FF0000"/>
                </a:solidFill>
                <a:latin typeface="Times New Roman" pitchFamily="18" charset="0"/>
                <a:cs typeface="Times New Roman" pitchFamily="18" charset="0"/>
              </a:rPr>
              <a:t>UBND</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QUẬN</a:t>
            </a:r>
            <a:r>
              <a:rPr lang="en-US" sz="2800" b="1" dirty="0">
                <a:solidFill>
                  <a:srgbClr val="FF0000"/>
                </a:solidFill>
                <a:latin typeface="Times New Roman" pitchFamily="18" charset="0"/>
                <a:cs typeface="Times New Roman" pitchFamily="18" charset="0"/>
              </a:rPr>
              <a:t> LONG </a:t>
            </a:r>
            <a:r>
              <a:rPr lang="en-US" sz="2800" b="1" dirty="0" err="1">
                <a:solidFill>
                  <a:srgbClr val="FF0000"/>
                </a:solidFill>
                <a:latin typeface="Times New Roman" pitchFamily="18" charset="0"/>
                <a:cs typeface="Times New Roman" pitchFamily="18" charset="0"/>
              </a:rPr>
              <a:t>BIÊN</a:t>
            </a:r>
            <a:r>
              <a:rPr lang="en-US" sz="2800" b="1" dirty="0">
                <a:solidFill>
                  <a:srgbClr val="FF0000"/>
                </a:solidFill>
                <a:latin typeface="Times New Roman" pitchFamily="18" charset="0"/>
                <a:cs typeface="Times New Roman" pitchFamily="18" charset="0"/>
              </a:rPr>
              <a:t> </a:t>
            </a:r>
          </a:p>
          <a:p>
            <a:pPr algn="ctr"/>
            <a:r>
              <a:rPr lang="en-US" sz="2800" b="1" dirty="0">
                <a:solidFill>
                  <a:srgbClr val="FF0000"/>
                </a:solidFill>
                <a:latin typeface="Times New Roman" pitchFamily="18" charset="0"/>
                <a:cs typeface="Times New Roman" pitchFamily="18" charset="0"/>
              </a:rPr>
              <a:t>TRƯỜNG MẦM  NON </a:t>
            </a:r>
            <a:r>
              <a:rPr lang="en-US" sz="2800" b="1" dirty="0" smtClean="0">
                <a:solidFill>
                  <a:srgbClr val="FF0000"/>
                </a:solidFill>
                <a:latin typeface="Times New Roman" pitchFamily="18" charset="0"/>
                <a:cs typeface="Times New Roman" pitchFamily="18" charset="0"/>
              </a:rPr>
              <a:t>NGUYỆT QUẾ</a:t>
            </a:r>
            <a:endParaRPr lang="en-US" sz="2800" b="1"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506" y="1538053"/>
            <a:ext cx="1606648" cy="1512139"/>
          </a:xfrm>
          <a:prstGeom prst="rect">
            <a:avLst/>
          </a:prstGeom>
        </p:spPr>
      </p:pic>
    </p:spTree>
    <p:extLst>
      <p:ext uri="{BB962C8B-B14F-4D97-AF65-F5344CB8AC3E}">
        <p14:creationId xmlns:p14="http://schemas.microsoft.com/office/powerpoint/2010/main" val="36714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5914" y="2264899"/>
            <a:ext cx="7625862" cy="3743252"/>
          </a:xfrm>
        </p:spPr>
        <p:txBody>
          <a:bodyPr/>
          <a:lstStyle/>
          <a:p>
            <a:pPr marL="0" indent="0" algn="ctr">
              <a:buNone/>
            </a:pPr>
            <a:r>
              <a:rPr lang="vi-VN" b="1" dirty="0">
                <a:solidFill>
                  <a:srgbClr val="FF0000"/>
                </a:solidFill>
              </a:rPr>
              <a:t>3: Kết thúc</a:t>
            </a:r>
            <a:r>
              <a:rPr lang="vi-VN" dirty="0">
                <a:solidFill>
                  <a:srgbClr val="FF0000"/>
                </a:solidFill>
              </a:rPr>
              <a:t>:</a:t>
            </a:r>
            <a:endParaRPr lang="en-US" dirty="0">
              <a:solidFill>
                <a:srgbClr val="FF0000"/>
              </a:solidFill>
            </a:endParaRPr>
          </a:p>
          <a:p>
            <a:pPr marL="0" indent="0">
              <a:buNone/>
            </a:pPr>
            <a:r>
              <a:rPr lang="vi-VN" dirty="0">
                <a:solidFill>
                  <a:srgbClr val="FF0000"/>
                </a:solidFill>
              </a:rPr>
              <a:t>Cô nhận xét giờ </a:t>
            </a:r>
            <a:r>
              <a:rPr lang="vi-VN" dirty="0">
                <a:solidFill>
                  <a:srgbClr val="FF0000"/>
                </a:solidFill>
                <a:latin typeface="+mj-lt"/>
              </a:rPr>
              <a:t>học</a:t>
            </a:r>
            <a:r>
              <a:rPr lang="vi-VN" dirty="0">
                <a:solidFill>
                  <a:srgbClr val="FF0000"/>
                </a:solidFill>
              </a:rPr>
              <a:t> và chuyển hoat động</a:t>
            </a:r>
            <a:endParaRPr lang="en-US" dirty="0">
              <a:solidFill>
                <a:srgbClr val="FF0000"/>
              </a:solidFill>
            </a:endParaRPr>
          </a:p>
        </p:txBody>
      </p:sp>
    </p:spTree>
    <p:extLst>
      <p:ext uri="{BB962C8B-B14F-4D97-AF65-F5344CB8AC3E}">
        <p14:creationId xmlns:p14="http://schemas.microsoft.com/office/powerpoint/2010/main" val="16148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latin typeface="Times New Roman" pitchFamily="18" charset="0"/>
                <a:cs typeface="Times New Roman" pitchFamily="18" charset="0"/>
              </a:rPr>
              <a:t>I.MỤC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ĐÍCH</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YÊU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p>
        </p:txBody>
      </p:sp>
      <p:sp>
        <p:nvSpPr>
          <p:cNvPr id="3" name="Content Placeholder 2"/>
          <p:cNvSpPr>
            <a:spLocks noGrp="1"/>
          </p:cNvSpPr>
          <p:nvPr>
            <p:ph idx="1"/>
          </p:nvPr>
        </p:nvSpPr>
        <p:spPr/>
        <p:txBody>
          <a:bodyPr/>
          <a:lstStyle/>
          <a:p>
            <a:r>
              <a:rPr lang="vi-VN" b="1" dirty="0">
                <a:solidFill>
                  <a:srgbClr val="002060"/>
                </a:solidFill>
                <a:latin typeface="Times New Roman" pitchFamily="18" charset="0"/>
                <a:cs typeface="Times New Roman" pitchFamily="18" charset="0"/>
              </a:rPr>
              <a:t>1. Kiến thức:</a:t>
            </a:r>
            <a:endParaRPr lang="vi-VN" dirty="0">
              <a:solidFill>
                <a:srgbClr val="002060"/>
              </a:solidFill>
              <a:latin typeface="Times New Roman" pitchFamily="18" charset="0"/>
              <a:cs typeface="Times New Roman" pitchFamily="18" charset="0"/>
            </a:endParaRPr>
          </a:p>
          <a:p>
            <a:r>
              <a:rPr lang="vi-VN" dirty="0">
                <a:solidFill>
                  <a:srgbClr val="002060"/>
                </a:solidFill>
                <a:latin typeface="Times New Roman" pitchFamily="18" charset="0"/>
                <a:cs typeface="Times New Roman" pitchFamily="18" charset="0"/>
              </a:rPr>
              <a:t>- Trẻ biết tên gọi và đặc điểm của ngày giỗ tổ Hùng Vương</a:t>
            </a:r>
          </a:p>
          <a:p>
            <a:r>
              <a:rPr lang="vi-VN" b="1" dirty="0">
                <a:solidFill>
                  <a:srgbClr val="002060"/>
                </a:solidFill>
                <a:latin typeface="Times New Roman" pitchFamily="18" charset="0"/>
                <a:cs typeface="Times New Roman" pitchFamily="18" charset="0"/>
              </a:rPr>
              <a:t>2. Kỹ năng</a:t>
            </a:r>
            <a:r>
              <a:rPr lang="vi-VN" dirty="0">
                <a:solidFill>
                  <a:srgbClr val="002060"/>
                </a:solidFill>
                <a:latin typeface="Times New Roman" pitchFamily="18" charset="0"/>
                <a:cs typeface="Times New Roman" pitchFamily="18" charset="0"/>
              </a:rPr>
              <a:t>:</a:t>
            </a:r>
          </a:p>
          <a:p>
            <a:r>
              <a:rPr lang="vi-VN" dirty="0">
                <a:solidFill>
                  <a:srgbClr val="002060"/>
                </a:solidFill>
                <a:latin typeface="Times New Roman" pitchFamily="18" charset="0"/>
                <a:cs typeface="Times New Roman" pitchFamily="18" charset="0"/>
              </a:rPr>
              <a:t>-Trẻ trả lời được các câu hỏi của cô rõ ràng, mạch lac, không ngọng.</a:t>
            </a:r>
          </a:p>
          <a:p>
            <a:r>
              <a:rPr lang="vi-VN" b="1" dirty="0">
                <a:solidFill>
                  <a:srgbClr val="002060"/>
                </a:solidFill>
                <a:latin typeface="Times New Roman" pitchFamily="18" charset="0"/>
                <a:cs typeface="Times New Roman" pitchFamily="18" charset="0"/>
              </a:rPr>
              <a:t>3.Thái độ:</a:t>
            </a:r>
            <a:endParaRPr lang="vi-VN" dirty="0">
              <a:solidFill>
                <a:srgbClr val="002060"/>
              </a:solidFill>
              <a:latin typeface="Times New Roman" pitchFamily="18" charset="0"/>
              <a:cs typeface="Times New Roman" pitchFamily="18" charset="0"/>
            </a:endParaRPr>
          </a:p>
          <a:p>
            <a:r>
              <a:rPr lang="vi-VN" b="1" dirty="0">
                <a:solidFill>
                  <a:srgbClr val="002060"/>
                </a:solidFill>
                <a:latin typeface="Times New Roman" pitchFamily="18" charset="0"/>
                <a:cs typeface="Times New Roman" pitchFamily="18" charset="0"/>
              </a:rPr>
              <a:t>-</a:t>
            </a:r>
            <a:r>
              <a:rPr lang="vi-VN" dirty="0">
                <a:solidFill>
                  <a:srgbClr val="002060"/>
                </a:solidFill>
                <a:latin typeface="Times New Roman" pitchFamily="18" charset="0"/>
                <a:cs typeface="Times New Roman" pitchFamily="18" charset="0"/>
              </a:rPr>
              <a:t> Giáo dục trẻ biết ơn các vị vua Hùng.</a:t>
            </a:r>
          </a:p>
          <a:p>
            <a:endParaRPr lang="en-US" dirty="0"/>
          </a:p>
        </p:txBody>
      </p:sp>
    </p:spTree>
    <p:extLst>
      <p:ext uri="{BB962C8B-B14F-4D97-AF65-F5344CB8AC3E}">
        <p14:creationId xmlns:p14="http://schemas.microsoft.com/office/powerpoint/2010/main" val="2804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plus(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plus(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plus(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1229" y="1139482"/>
            <a:ext cx="6589542" cy="509002"/>
          </a:xfrm>
        </p:spPr>
        <p:txBody>
          <a:bodyPr>
            <a:normAutofit fontScale="90000"/>
          </a:bodyPr>
          <a:lstStyle/>
          <a:p>
            <a:r>
              <a:rPr lang="en-US" b="1" dirty="0" err="1">
                <a:solidFill>
                  <a:srgbClr val="FF0000"/>
                </a:solidFill>
                <a:latin typeface="Times New Roman" pitchFamily="18" charset="0"/>
                <a:cs typeface="Times New Roman" pitchFamily="18" charset="0"/>
              </a:rPr>
              <a:t>II.CHUẨN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BỊ</a:t>
            </a:r>
            <a:r>
              <a:rPr lang="en-US" b="1" dirty="0">
                <a:solidFill>
                  <a:srgbClr val="FF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794803" y="1969477"/>
            <a:ext cx="8038514" cy="4207486"/>
          </a:xfrm>
        </p:spPr>
        <p:txBody>
          <a:bodyPr/>
          <a:lstStyle/>
          <a:p>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Đồ</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dùng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của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cô</a:t>
            </a:r>
            <a:r>
              <a:rPr lang="en-US" b="1" dirty="0">
                <a:solidFill>
                  <a:srgbClr val="002060"/>
                </a:solidFill>
                <a:latin typeface="Times New Roman" pitchFamily="18" charset="0"/>
                <a:cs typeface="Times New Roman" pitchFamily="18" charset="0"/>
              </a:rPr>
              <a:t>:</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 Video </a:t>
            </a:r>
            <a:r>
              <a:rPr lang="en-US" dirty="0" err="1">
                <a:solidFill>
                  <a:srgbClr val="002060"/>
                </a:solidFill>
                <a:latin typeface="Times New Roman" pitchFamily="18" charset="0"/>
                <a:cs typeface="Times New Roman" pitchFamily="18" charset="0"/>
              </a:rPr>
              <a:t>về</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giỗ</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Vua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Hùng</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Hình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ảnh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về</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mâm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lễ</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dâng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vua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Hùng</a:t>
            </a:r>
            <a:r>
              <a:rPr lang="en-US" dirty="0">
                <a:solidFill>
                  <a:srgbClr val="002060"/>
                </a:solidFill>
                <a:latin typeface="Times New Roman" pitchFamily="18" charset="0"/>
                <a:cs typeface="Times New Roman" pitchFamily="18" charset="0"/>
              </a:rPr>
              <a:t>.</a:t>
            </a:r>
          </a:p>
          <a:p>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Đồ</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dùng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của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trẻ</a:t>
            </a:r>
            <a:r>
              <a:rPr lang="en-US" b="1" dirty="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a:p>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Tranh</a:t>
            </a:r>
            <a:r>
              <a:rPr lang="en-US" dirty="0">
                <a:solidFill>
                  <a:srgbClr val="002060"/>
                </a:solidFill>
                <a:latin typeface="Times New Roman" pitchFamily="18" charset="0"/>
                <a:cs typeface="Times New Roman" pitchFamily="18" charset="0"/>
              </a:rPr>
              <a:t>, video</a:t>
            </a:r>
          </a:p>
          <a:p>
            <a:pPr>
              <a:buNone/>
            </a:pPr>
            <a:endParaRPr lang="en-US" dirty="0"/>
          </a:p>
        </p:txBody>
      </p:sp>
    </p:spTree>
    <p:extLst>
      <p:ext uri="{BB962C8B-B14F-4D97-AF65-F5344CB8AC3E}">
        <p14:creationId xmlns:p14="http://schemas.microsoft.com/office/powerpoint/2010/main" val="37321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2754" y="1150671"/>
            <a:ext cx="4760742" cy="860694"/>
          </a:xfrm>
        </p:spPr>
        <p:txBody>
          <a:bodyPr/>
          <a:lstStyle/>
          <a:p>
            <a:r>
              <a:rPr lang="en-US" b="1" dirty="0">
                <a:solidFill>
                  <a:srgbClr val="FF0000"/>
                </a:solidFill>
                <a:latin typeface="Times New Roman" pitchFamily="18" charset="0"/>
                <a:cs typeface="Times New Roman" pitchFamily="18" charset="0"/>
              </a:rPr>
              <a:t>III </a:t>
            </a:r>
            <a:r>
              <a:rPr lang="en-US" b="1" dirty="0" err="1">
                <a:solidFill>
                  <a:srgbClr val="FF0000"/>
                </a:solidFill>
                <a:latin typeface="Times New Roman" pitchFamily="18" charset="0"/>
                <a:cs typeface="Times New Roman" pitchFamily="18" charset="0"/>
              </a:rPr>
              <a:t>TIẾN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HÀNH</a:t>
            </a:r>
            <a:r>
              <a:rPr lang="en-US" b="1" dirty="0">
                <a:solidFill>
                  <a:srgbClr val="FF0000"/>
                </a:solidFill>
                <a:latin typeface="Times New Roman" pitchFamily="18" charset="0"/>
                <a:cs typeface="Times New Roman" pitchFamily="18" charset="0"/>
              </a:rPr>
              <a:t> </a:t>
            </a:r>
          </a:p>
        </p:txBody>
      </p:sp>
      <p:sp>
        <p:nvSpPr>
          <p:cNvPr id="3" name="Content Placeholder 2"/>
          <p:cNvSpPr>
            <a:spLocks noGrp="1"/>
          </p:cNvSpPr>
          <p:nvPr>
            <p:ph idx="1"/>
          </p:nvPr>
        </p:nvSpPr>
        <p:spPr>
          <a:xfrm>
            <a:off x="1981200" y="2209801"/>
            <a:ext cx="8229600" cy="3916363"/>
          </a:xfrm>
        </p:spPr>
        <p:txBody>
          <a:bodyPr/>
          <a:lstStyle/>
          <a:p>
            <a:r>
              <a:rPr lang="en-US" dirty="0">
                <a:solidFill>
                  <a:srgbClr val="002060"/>
                </a:solidFill>
                <a:latin typeface="Times New Roman" pitchFamily="18" charset="0"/>
                <a:cs typeface="Times New Roman" pitchFamily="18" charset="0"/>
              </a:rPr>
              <a:t>1 </a:t>
            </a:r>
            <a:r>
              <a:rPr lang="en-US" dirty="0" err="1">
                <a:solidFill>
                  <a:srgbClr val="002060"/>
                </a:solidFill>
                <a:latin typeface="Times New Roman" pitchFamily="18" charset="0"/>
                <a:cs typeface="Times New Roman" pitchFamily="18" charset="0"/>
              </a:rPr>
              <a:t>Ổn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định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tổ</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chức</a:t>
            </a:r>
            <a:r>
              <a:rPr lang="en-US" dirty="0">
                <a:solidFill>
                  <a:srgbClr val="002060"/>
                </a:solidFill>
                <a:latin typeface="Times New Roman" pitchFamily="18" charset="0"/>
                <a:cs typeface="Times New Roman" pitchFamily="18" charset="0"/>
              </a:rPr>
              <a:t> </a:t>
            </a:r>
          </a:p>
          <a:p>
            <a:r>
              <a:rPr lang="en-US" dirty="0" err="1">
                <a:solidFill>
                  <a:srgbClr val="002060"/>
                </a:solidFill>
                <a:latin typeface="Times New Roman" pitchFamily="18" charset="0"/>
                <a:cs typeface="Times New Roman" pitchFamily="18" charset="0"/>
              </a:rPr>
              <a:t>Cô</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trẻ</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lắng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nghe</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bài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hát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Dòng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máu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hồng</a:t>
            </a:r>
            <a:r>
              <a:rPr lang="en-US" dirty="0">
                <a:solidFill>
                  <a:srgbClr val="002060"/>
                </a:solidFill>
                <a:latin typeface="Times New Roman" pitchFamily="18" charset="0"/>
                <a:cs typeface="Times New Roman" pitchFamily="18" charset="0"/>
              </a:rPr>
              <a:t>”</a:t>
            </a:r>
          </a:p>
          <a:p>
            <a:r>
              <a:rPr lang="en-US" dirty="0" err="1">
                <a:solidFill>
                  <a:srgbClr val="002060"/>
                </a:solidFill>
                <a:latin typeface="Times New Roman" pitchFamily="18" charset="0"/>
                <a:cs typeface="Times New Roman" pitchFamily="18" charset="0"/>
              </a:rPr>
              <a:t>Trò</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chuyện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về</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nội</a:t>
            </a:r>
            <a:r>
              <a:rPr lang="en-US" dirty="0">
                <a:solidFill>
                  <a:srgbClr val="002060"/>
                </a:solidFill>
                <a:latin typeface="Times New Roman" pitchFamily="18" charset="0"/>
                <a:cs typeface="Times New Roman" pitchFamily="18" charset="0"/>
              </a:rPr>
              <a:t> dung </a:t>
            </a:r>
            <a:r>
              <a:rPr lang="en-US" dirty="0" err="1">
                <a:solidFill>
                  <a:srgbClr val="002060"/>
                </a:solidFill>
                <a:latin typeface="Times New Roman" pitchFamily="18" charset="0"/>
                <a:cs typeface="Times New Roman" pitchFamily="18" charset="0"/>
              </a:rPr>
              <a:t>bài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hát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dẫn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dắt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trẻ</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bài</a:t>
            </a:r>
            <a:r>
              <a:rPr lang="en-US" dirty="0">
                <a:solidFill>
                  <a:srgbClr val="002060"/>
                </a:solidFill>
                <a:latin typeface="Times New Roman" pitchFamily="18" charset="0"/>
                <a:cs typeface="Times New Roman" pitchFamily="18" charset="0"/>
              </a:rPr>
              <a:t>.</a:t>
            </a:r>
          </a:p>
        </p:txBody>
      </p:sp>
      <p:pic>
        <p:nvPicPr>
          <p:cNvPr id="4" name="BÀI HÁT (mp3cut.net).mp3">
            <a:hlinkClick r:id="" action="ppaction://media"/>
          </p:cNvPr>
          <p:cNvPicPr>
            <a:picLocks noRot="1" noChangeAspect="1"/>
          </p:cNvPicPr>
          <p:nvPr>
            <a:audioFile r:link="rId1"/>
          </p:nvPr>
        </p:nvPicPr>
        <p:blipFill>
          <a:blip r:embed="rId4"/>
          <a:stretch>
            <a:fillRect/>
          </a:stretch>
        </p:blipFill>
        <p:spPr>
          <a:xfrm>
            <a:off x="9753600" y="6019800"/>
            <a:ext cx="304800" cy="304800"/>
          </a:xfrm>
          <a:prstGeom prst="rect">
            <a:avLst/>
          </a:prstGeom>
        </p:spPr>
      </p:pic>
    </p:spTree>
    <p:extLst>
      <p:ext uri="{BB962C8B-B14F-4D97-AF65-F5344CB8AC3E}">
        <p14:creationId xmlns:p14="http://schemas.microsoft.com/office/powerpoint/2010/main" val="40983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plus(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132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990600"/>
          </a:xfrm>
        </p:spPr>
        <p:txBody>
          <a:bodyPr>
            <a:normAutofit/>
          </a:bodyPr>
          <a:lstStyle/>
          <a:p>
            <a:pPr>
              <a:buNone/>
            </a:pPr>
            <a:r>
              <a:rPr lang="en-US" dirty="0">
                <a:latin typeface="Times New Roman" pitchFamily="18" charset="0"/>
                <a:cs typeface="Times New Roman" pitchFamily="18" charset="0"/>
              </a:rPr>
              <a:t>2. </a:t>
            </a:r>
            <a:r>
              <a:rPr lang="en-US" dirty="0" err="1">
                <a:latin typeface="Times New Roman" pitchFamily="18" charset="0"/>
                <a:cs typeface="Times New Roman" pitchFamily="18" charset="0"/>
              </a:rPr>
              <a:t>Phương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video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endParaRPr lang="en-US" dirty="0">
              <a:latin typeface="Times New Roman" pitchFamily="18" charset="0"/>
              <a:cs typeface="Times New Roman" pitchFamily="18" charset="0"/>
            </a:endParaRPr>
          </a:p>
        </p:txBody>
      </p:sp>
      <p:pic>
        <p:nvPicPr>
          <p:cNvPr id="4" name="Giỗ tổ Hùng Vương “ Trở về nguồn cội dân tộc” - VNEWS.mp4">
            <a:hlinkClick r:id="" action="ppaction://media"/>
          </p:cNvPr>
          <p:cNvPicPr>
            <a:picLocks noRot="1" noChangeAspect="1"/>
          </p:cNvPicPr>
          <p:nvPr>
            <a:videoFile r:link="rId1"/>
          </p:nvPr>
        </p:nvPicPr>
        <p:blipFill>
          <a:blip r:embed="rId3"/>
          <a:stretch>
            <a:fillRect/>
          </a:stretch>
        </p:blipFill>
        <p:spPr>
          <a:xfrm>
            <a:off x="1524000" y="1600200"/>
            <a:ext cx="9144000" cy="5257800"/>
          </a:xfrm>
          <a:prstGeom prst="rect">
            <a:avLst/>
          </a:prstGeom>
        </p:spPr>
      </p:pic>
    </p:spTree>
    <p:extLst>
      <p:ext uri="{BB962C8B-B14F-4D97-AF65-F5344CB8AC3E}">
        <p14:creationId xmlns:p14="http://schemas.microsoft.com/office/powerpoint/2010/main" val="5638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 fill="hold" display="0">
                  <p:stCondLst>
                    <p:cond delay="indefinite"/>
                  </p:stCondLst>
                  <p:endCondLst>
                    <p:cond evt="onNext" delay="0">
                      <p:tgtEl>
                        <p:sldTgt/>
                      </p:tgtEl>
                    </p:cond>
                    <p:cond evt="onPrev" delay="0">
                      <p:tgtEl>
                        <p:sldTgt/>
                      </p:tgtEl>
                    </p:cond>
                  </p:end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5096" y="1295402"/>
            <a:ext cx="6993987" cy="4233202"/>
          </a:xfrm>
        </p:spPr>
        <p:txBody>
          <a:bodyPr>
            <a:normAutofit/>
          </a:bodyPr>
          <a:lstStyle/>
          <a:p>
            <a:r>
              <a:rPr lang="vi-VN" dirty="0" smtClean="0">
                <a:solidFill>
                  <a:srgbClr val="002060"/>
                </a:solidFill>
                <a:latin typeface="Times New Roman" pitchFamily="18" charset="0"/>
                <a:cs typeface="Times New Roman" pitchFamily="18" charset="0"/>
              </a:rPr>
              <a:t> </a:t>
            </a:r>
            <a:r>
              <a:rPr lang="vi-VN" dirty="0">
                <a:solidFill>
                  <a:srgbClr val="002060"/>
                </a:solidFill>
                <a:latin typeface="Times New Roman" pitchFamily="18" charset="0"/>
                <a:cs typeface="Times New Roman" pitchFamily="18" charset="0"/>
              </a:rPr>
              <a:t>Video nói về ngày lễ nào?Giỗ tổ Hùng vương được tổ chức vào ngày nào?</a:t>
            </a:r>
          </a:p>
          <a:p>
            <a:r>
              <a:rPr lang="vi-VN" dirty="0" smtClean="0">
                <a:solidFill>
                  <a:srgbClr val="002060"/>
                </a:solidFill>
                <a:latin typeface="Times New Roman" pitchFamily="18" charset="0"/>
                <a:cs typeface="Times New Roman" pitchFamily="18" charset="0"/>
              </a:rPr>
              <a:t>Tại </a:t>
            </a:r>
            <a:r>
              <a:rPr lang="vi-VN" dirty="0">
                <a:solidFill>
                  <a:srgbClr val="002060"/>
                </a:solidFill>
                <a:latin typeface="Times New Roman" pitchFamily="18" charset="0"/>
                <a:cs typeface="Times New Roman" pitchFamily="18" charset="0"/>
              </a:rPr>
              <a:t>sao lại gọi là ngày giỗ?</a:t>
            </a:r>
          </a:p>
          <a:p>
            <a:r>
              <a:rPr lang="vi-VN" dirty="0">
                <a:solidFill>
                  <a:srgbClr val="002060"/>
                </a:solidFill>
                <a:latin typeface="Times New Roman" pitchFamily="18" charset="0"/>
                <a:cs typeface="Times New Roman" pitchFamily="18" charset="0"/>
              </a:rPr>
              <a:t>Giải thích từ “ngày giỗ” là ngày lễ kỷ niệm để tưởng nhớ về người đã mất, được tổ chức vào ngày mất hàng năm.</a:t>
            </a:r>
          </a:p>
          <a:p>
            <a:r>
              <a:rPr lang="vi-VN" dirty="0" smtClean="0">
                <a:solidFill>
                  <a:srgbClr val="002060"/>
                </a:solidFill>
                <a:latin typeface="Times New Roman" pitchFamily="18" charset="0"/>
                <a:cs typeface="Times New Roman" pitchFamily="18" charset="0"/>
              </a:rPr>
              <a:t>Khi </a:t>
            </a:r>
            <a:r>
              <a:rPr lang="vi-VN" dirty="0">
                <a:solidFill>
                  <a:srgbClr val="002060"/>
                </a:solidFill>
                <a:latin typeface="Times New Roman" pitchFamily="18" charset="0"/>
                <a:cs typeface="Times New Roman" pitchFamily="18" charset="0"/>
              </a:rPr>
              <a:t>đi vào những nơi trang nghiêm như đền, chùa, nghĩa trang các con cần chú ý điều gì?</a:t>
            </a:r>
          </a:p>
          <a:p>
            <a:endParaRPr lang="en-US" dirty="0"/>
          </a:p>
        </p:txBody>
      </p:sp>
    </p:spTree>
    <p:extLst>
      <p:ext uri="{BB962C8B-B14F-4D97-AF65-F5344CB8AC3E}">
        <p14:creationId xmlns:p14="http://schemas.microsoft.com/office/powerpoint/2010/main" val="20750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lstStyle/>
          <a:p>
            <a:r>
              <a:rPr lang="vi-VN" dirty="0"/>
              <a:t>+ </a:t>
            </a:r>
            <a:r>
              <a:rPr lang="vi-VN" b="1" dirty="0">
                <a:solidFill>
                  <a:srgbClr val="002060"/>
                </a:solidFill>
                <a:latin typeface="Times New Roman" pitchFamily="18" charset="0"/>
                <a:cs typeface="Times New Roman" pitchFamily="18" charset="0"/>
              </a:rPr>
              <a:t>Cho trẻ xem hình ảnh các hoạt động thường tổ chức trong ngày giỗ </a:t>
            </a:r>
            <a:r>
              <a:rPr lang="en-US" b="1" dirty="0">
                <a:solidFill>
                  <a:srgbClr val="002060"/>
                </a:solidFill>
                <a:latin typeface="Times New Roman" pitchFamily="18" charset="0"/>
                <a:cs typeface="Times New Roman" pitchFamily="18" charset="0"/>
              </a:rPr>
              <a:t>T</a:t>
            </a:r>
            <a:r>
              <a:rPr lang="vi-VN" b="1" dirty="0">
                <a:solidFill>
                  <a:srgbClr val="002060"/>
                </a:solidFill>
                <a:latin typeface="Times New Roman" pitchFamily="18" charset="0"/>
                <a:cs typeface="Times New Roman" pitchFamily="18" charset="0"/>
              </a:rPr>
              <a:t>ổ Vua Hùng</a:t>
            </a:r>
            <a:r>
              <a:rPr lang="en-US" b="1" dirty="0">
                <a:solidFill>
                  <a:srgbClr val="002060"/>
                </a:solidFill>
                <a:latin typeface="Times New Roman" pitchFamily="18" charset="0"/>
                <a:cs typeface="Times New Roman" pitchFamily="18" charset="0"/>
              </a:rPr>
              <a:t> :</a:t>
            </a:r>
          </a:p>
          <a:p>
            <a:pPr>
              <a:buNone/>
            </a:pPr>
            <a:endParaRPr lang="en-US" b="1" dirty="0">
              <a:solidFill>
                <a:srgbClr val="002060"/>
              </a:solidFill>
              <a:latin typeface="Times New Roman" pitchFamily="18" charset="0"/>
              <a:cs typeface="Times New Roman" pitchFamily="18" charset="0"/>
            </a:endParaRPr>
          </a:p>
        </p:txBody>
      </p:sp>
      <p:pic>
        <p:nvPicPr>
          <p:cNvPr id="4" name="Picture 3" descr="lễ rước.jpg"/>
          <p:cNvPicPr>
            <a:picLocks noChangeAspect="1"/>
          </p:cNvPicPr>
          <p:nvPr/>
        </p:nvPicPr>
        <p:blipFill>
          <a:blip r:embed="rId2"/>
          <a:stretch>
            <a:fillRect/>
          </a:stretch>
        </p:blipFill>
        <p:spPr>
          <a:xfrm>
            <a:off x="1524000" y="1295400"/>
            <a:ext cx="9144000" cy="5562330"/>
          </a:xfrm>
          <a:prstGeom prst="rect">
            <a:avLst/>
          </a:prstGeom>
        </p:spPr>
      </p:pic>
      <p:pic>
        <p:nvPicPr>
          <p:cNvPr id="5" name="Picture 4" descr="lễ rước kiệu.jpg"/>
          <p:cNvPicPr>
            <a:picLocks noChangeAspect="1"/>
          </p:cNvPicPr>
          <p:nvPr/>
        </p:nvPicPr>
        <p:blipFill>
          <a:blip r:embed="rId3"/>
          <a:stretch>
            <a:fillRect/>
          </a:stretch>
        </p:blipFill>
        <p:spPr>
          <a:xfrm>
            <a:off x="1524000" y="1295400"/>
            <a:ext cx="9144000" cy="5562600"/>
          </a:xfrm>
          <a:prstGeom prst="rect">
            <a:avLst/>
          </a:prstGeom>
        </p:spPr>
      </p:pic>
      <p:pic>
        <p:nvPicPr>
          <p:cNvPr id="6" name="Picture 5" descr="cúng bái.jpg"/>
          <p:cNvPicPr>
            <a:picLocks noChangeAspect="1"/>
          </p:cNvPicPr>
          <p:nvPr/>
        </p:nvPicPr>
        <p:blipFill>
          <a:blip r:embed="rId4"/>
          <a:stretch>
            <a:fillRect/>
          </a:stretch>
        </p:blipFill>
        <p:spPr>
          <a:xfrm>
            <a:off x="1524000" y="1371600"/>
            <a:ext cx="9144000" cy="5486400"/>
          </a:xfrm>
          <a:prstGeom prst="rect">
            <a:avLst/>
          </a:prstGeom>
        </p:spPr>
      </p:pic>
      <p:pic>
        <p:nvPicPr>
          <p:cNvPr id="7" name="Picture 6" descr="dâng bánh.jpg"/>
          <p:cNvPicPr>
            <a:picLocks noChangeAspect="1"/>
          </p:cNvPicPr>
          <p:nvPr/>
        </p:nvPicPr>
        <p:blipFill>
          <a:blip r:embed="rId5"/>
          <a:stretch>
            <a:fillRect/>
          </a:stretch>
        </p:blipFill>
        <p:spPr>
          <a:xfrm>
            <a:off x="1524000" y="1295400"/>
            <a:ext cx="9144000" cy="5562600"/>
          </a:xfrm>
          <a:prstGeom prst="rect">
            <a:avLst/>
          </a:prstGeom>
        </p:spPr>
      </p:pic>
      <p:pic>
        <p:nvPicPr>
          <p:cNvPr id="8" name="Picture 7" descr="đi cà kheo.jpg"/>
          <p:cNvPicPr>
            <a:picLocks noChangeAspect="1"/>
          </p:cNvPicPr>
          <p:nvPr/>
        </p:nvPicPr>
        <p:blipFill>
          <a:blip r:embed="rId6"/>
          <a:stretch>
            <a:fillRect/>
          </a:stretch>
        </p:blipFill>
        <p:spPr>
          <a:xfrm>
            <a:off x="1524000" y="1295400"/>
            <a:ext cx="9144000" cy="5562600"/>
          </a:xfrm>
          <a:prstGeom prst="rect">
            <a:avLst/>
          </a:prstGeom>
        </p:spPr>
      </p:pic>
    </p:spTree>
    <p:extLst>
      <p:ext uri="{BB962C8B-B14F-4D97-AF65-F5344CB8AC3E}">
        <p14:creationId xmlns:p14="http://schemas.microsoft.com/office/powerpoint/2010/main" val="37498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1699" y="1486488"/>
            <a:ext cx="5812302" cy="4140590"/>
          </a:xfrm>
        </p:spPr>
        <p:txBody>
          <a:bodyPr>
            <a:normAutofit lnSpcReduction="10000"/>
          </a:bodyPr>
          <a:lstStyle/>
          <a:p>
            <a:r>
              <a:rPr lang="vi-VN" dirty="0" smtClean="0">
                <a:solidFill>
                  <a:srgbClr val="002060"/>
                </a:solidFill>
                <a:latin typeface="Times New Roman" pitchFamily="18" charset="0"/>
                <a:cs typeface="Times New Roman" pitchFamily="18" charset="0"/>
              </a:rPr>
              <a:t>Trong </a:t>
            </a:r>
            <a:r>
              <a:rPr lang="vi-VN" dirty="0">
                <a:solidFill>
                  <a:srgbClr val="002060"/>
                </a:solidFill>
                <a:latin typeface="Times New Roman" pitchFamily="18" charset="0"/>
                <a:cs typeface="Times New Roman" pitchFamily="18" charset="0"/>
              </a:rPr>
              <a:t>lễ hội Đền Hùng mọi người thường tổ chức các hoạt động gì?</a:t>
            </a:r>
          </a:p>
          <a:p>
            <a:r>
              <a:rPr lang="vi-VN" dirty="0" smtClean="0">
                <a:solidFill>
                  <a:srgbClr val="002060"/>
                </a:solidFill>
                <a:latin typeface="Times New Roman" pitchFamily="18" charset="0"/>
                <a:cs typeface="Times New Roman" pitchFamily="18" charset="0"/>
              </a:rPr>
              <a:t>18 </a:t>
            </a:r>
            <a:r>
              <a:rPr lang="vi-VN" dirty="0">
                <a:solidFill>
                  <a:srgbClr val="002060"/>
                </a:solidFill>
                <a:latin typeface="Times New Roman" pitchFamily="18" charset="0"/>
                <a:cs typeface="Times New Roman" pitchFamily="18" charset="0"/>
              </a:rPr>
              <a:t>vị Vua Hùng đã có công dựng nước. Vậy để nhớ ơn các vị Vua Hùng, mỗi người chúng ta cần phải làm gì?</a:t>
            </a:r>
          </a:p>
          <a:p>
            <a:pPr marL="0" indent="0">
              <a:buNone/>
            </a:pPr>
            <a:r>
              <a:rPr lang="vi-VN" dirty="0">
                <a:solidFill>
                  <a:srgbClr val="002060"/>
                </a:solidFill>
                <a:latin typeface="Times New Roman" pitchFamily="18" charset="0"/>
                <a:cs typeface="Times New Roman" pitchFamily="18" charset="0"/>
              </a:rPr>
              <a:t>=&gt;Giáo dục: Chúng ta phải biết ơn các vị Vua Hùng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dựng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con </a:t>
            </a:r>
            <a:r>
              <a:rPr lang="en-US" dirty="0" err="1">
                <a:solidFill>
                  <a:srgbClr val="002060"/>
                </a:solidFill>
                <a:latin typeface="Times New Roman" pitchFamily="18" charset="0"/>
                <a:cs typeface="Times New Roman" pitchFamily="18" charset="0"/>
              </a:rPr>
              <a:t>học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thật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giỏi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lớp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giúp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nhé</a:t>
            </a:r>
            <a:r>
              <a:rPr lang="en-US" dirty="0">
                <a:solidFill>
                  <a:srgbClr val="002060"/>
                </a:solidFill>
                <a:latin typeface="Times New Roman" pitchFamily="18" charset="0"/>
                <a:cs typeface="Times New Roman" pitchFamily="18" charset="0"/>
              </a:rPr>
              <a:t> ! </a:t>
            </a:r>
            <a:endParaRPr lang="vi-VN" dirty="0">
              <a:solidFill>
                <a:srgbClr val="00206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7602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6993" y="759655"/>
            <a:ext cx="2833468" cy="734085"/>
          </a:xfrm>
        </p:spPr>
        <p:txBody>
          <a:bodyPr>
            <a:normAutofit/>
          </a:bodyPr>
          <a:lstStyle/>
          <a:p>
            <a:r>
              <a:rPr lang="en-US" b="1" dirty="0" err="1">
                <a:solidFill>
                  <a:srgbClr val="7030A0"/>
                </a:solidFill>
                <a:latin typeface="Times New Roman" pitchFamily="18" charset="0"/>
                <a:cs typeface="Times New Roman" pitchFamily="18" charset="0"/>
              </a:rPr>
              <a:t>Trò</a:t>
            </a:r>
            <a:r>
              <a:rPr lang="en-US" b="1" dirty="0">
                <a:solidFill>
                  <a:srgbClr val="7030A0"/>
                </a:solidFill>
                <a:latin typeface="Times New Roman" pitchFamily="18" charset="0"/>
                <a:cs typeface="Times New Roman" pitchFamily="18" charset="0"/>
              </a:rPr>
              <a:t> </a:t>
            </a:r>
            <a:r>
              <a:rPr lang="en-US" b="1" dirty="0" err="1">
                <a:solidFill>
                  <a:srgbClr val="7030A0"/>
                </a:solidFill>
                <a:latin typeface="Times New Roman" pitchFamily="18" charset="0"/>
                <a:cs typeface="Times New Roman" pitchFamily="18" charset="0"/>
              </a:rPr>
              <a:t>chơi</a:t>
            </a:r>
            <a:r>
              <a:rPr lang="en-US" b="1" dirty="0">
                <a:solidFill>
                  <a:srgbClr val="7030A0"/>
                </a:solidFill>
                <a:latin typeface="Times New Roman" pitchFamily="18" charset="0"/>
                <a:cs typeface="Times New Roman" pitchFamily="18" charset="0"/>
              </a:rPr>
              <a:t> </a:t>
            </a:r>
          </a:p>
        </p:txBody>
      </p:sp>
      <p:sp>
        <p:nvSpPr>
          <p:cNvPr id="3" name="Content Placeholder 2"/>
          <p:cNvSpPr>
            <a:spLocks noGrp="1"/>
          </p:cNvSpPr>
          <p:nvPr>
            <p:ph idx="1"/>
          </p:nvPr>
        </p:nvSpPr>
        <p:spPr>
          <a:xfrm>
            <a:off x="3215640" y="1716257"/>
            <a:ext cx="5492261" cy="4066809"/>
          </a:xfrm>
        </p:spPr>
        <p:txBody>
          <a:bodyPr/>
          <a:lstStyle/>
          <a:p>
            <a:r>
              <a:rPr lang="vi-VN" dirty="0">
                <a:solidFill>
                  <a:srgbClr val="002060"/>
                </a:solidFill>
                <a:latin typeface="Times New Roman" pitchFamily="18" charset="0"/>
                <a:cs typeface="Times New Roman" pitchFamily="18" charset="0"/>
              </a:rPr>
              <a:t>*TC: Chọi gà</a:t>
            </a:r>
          </a:p>
          <a:p>
            <a:r>
              <a:rPr lang="vi-VN" dirty="0">
                <a:solidFill>
                  <a:srgbClr val="002060"/>
                </a:solidFill>
                <a:latin typeface="Times New Roman" pitchFamily="18" charset="0"/>
                <a:cs typeface="Times New Roman" pitchFamily="18" charset="0"/>
              </a:rPr>
              <a:t>+ Cách chơi: Chơi theo từng cặp. Cầm tay nhau, đứng một chân theo tư thế nhảy lò cò. Hai người chạm đầu gối chân co lên vào nhau, ai thả chân xuống trước hoặc ngã sẽ thua cuộc.</a:t>
            </a:r>
          </a:p>
          <a:p>
            <a:r>
              <a:rPr lang="vi-VN" dirty="0">
                <a:solidFill>
                  <a:srgbClr val="002060"/>
                </a:solidFill>
                <a:latin typeface="Times New Roman" pitchFamily="18" charset="0"/>
                <a:cs typeface="Times New Roman" pitchFamily="18" charset="0"/>
              </a:rPr>
              <a:t>+ Luật chơi: không được dùng tay đẩy nhau</a:t>
            </a:r>
          </a:p>
          <a:p>
            <a:endParaRPr lang="en-US" dirty="0"/>
          </a:p>
        </p:txBody>
      </p:sp>
      <p:pic>
        <p:nvPicPr>
          <p:cNvPr id="4" name="Noi-Trong-Len-Ban-Oi-Various-Artists.mp3">
            <a:hlinkClick r:id="" action="ppaction://media"/>
          </p:cNvPr>
          <p:cNvPicPr>
            <a:picLocks noRot="1" noChangeAspect="1"/>
          </p:cNvPicPr>
          <p:nvPr>
            <a:audioFile r:link="rId1"/>
          </p:nvPr>
        </p:nvPicPr>
        <p:blipFill>
          <a:blip r:embed="rId4"/>
          <a:stretch>
            <a:fillRect/>
          </a:stretch>
        </p:blipFill>
        <p:spPr>
          <a:xfrm>
            <a:off x="9829800" y="5943600"/>
            <a:ext cx="304800" cy="304800"/>
          </a:xfrm>
          <a:prstGeom prst="rect">
            <a:avLst/>
          </a:prstGeom>
        </p:spPr>
      </p:pic>
    </p:spTree>
    <p:extLst>
      <p:ext uri="{BB962C8B-B14F-4D97-AF65-F5344CB8AC3E}">
        <p14:creationId xmlns:p14="http://schemas.microsoft.com/office/powerpoint/2010/main" val="11340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785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354</Words>
  <Application>Microsoft Office PowerPoint</Application>
  <PresentationFormat>Widescreen</PresentationFormat>
  <Paragraphs>39</Paragraphs>
  <Slides>10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KHÁM PHÁ XÃ HỘI</vt:lpstr>
      <vt:lpstr>I.MỤC ĐÍCH – YÊU CẦU </vt:lpstr>
      <vt:lpstr>II.CHUẨN BỊ </vt:lpstr>
      <vt:lpstr>III TIẾN HÀNH </vt:lpstr>
      <vt:lpstr>PowerPoint Presentation</vt:lpstr>
      <vt:lpstr>PowerPoint Presentation</vt:lpstr>
      <vt:lpstr>PowerPoint Presentation</vt:lpstr>
      <vt:lpstr>PowerPoint Presentation</vt:lpstr>
      <vt:lpstr>Trò chơi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KHÁM PHÁ XÃ HỘI</dc:title>
  <dc:creator>Administrator</dc:creator>
  <cp:lastModifiedBy>Administrator</cp:lastModifiedBy>
  <cp:revision>1</cp:revision>
  <dcterms:created xsi:type="dcterms:W3CDTF">2025-05-08T13:58:23Z</dcterms:created>
  <dcterms:modified xsi:type="dcterms:W3CDTF">2025-05-08T14:02:34Z</dcterms:modified>
</cp:coreProperties>
</file>