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1A81-10E6-4D68-9E0E-17440973347F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9A1F9-3D7C-4327-990B-41625BB1B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809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1A81-10E6-4D68-9E0E-17440973347F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9A1F9-3D7C-4327-990B-41625BB1B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010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1A81-10E6-4D68-9E0E-17440973347F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9A1F9-3D7C-4327-990B-41625BB1B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862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1A81-10E6-4D68-9E0E-17440973347F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9A1F9-3D7C-4327-990B-41625BB1B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927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1A81-10E6-4D68-9E0E-17440973347F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9A1F9-3D7C-4327-990B-41625BB1B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06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1A81-10E6-4D68-9E0E-17440973347F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9A1F9-3D7C-4327-990B-41625BB1B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01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1A81-10E6-4D68-9E0E-17440973347F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9A1F9-3D7C-4327-990B-41625BB1B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203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1A81-10E6-4D68-9E0E-17440973347F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9A1F9-3D7C-4327-990B-41625BB1B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04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1A81-10E6-4D68-9E0E-17440973347F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9A1F9-3D7C-4327-990B-41625BB1B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481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1A81-10E6-4D68-9E0E-17440973347F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9A1F9-3D7C-4327-990B-41625BB1B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426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1A81-10E6-4D68-9E0E-17440973347F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9A1F9-3D7C-4327-990B-41625BB1B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489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01A81-10E6-4D68-9E0E-17440973347F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9A1F9-3D7C-4327-990B-41625BB1B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186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C&#193;C%20M&#7908;C%20D&#7890;N%20C&#7844;T%20G&#7884;N\C4-%202018-%202019(%20th&#7843;o%20,%20nhung,%20hu&#7879;,%20t&#236;nh)\nh&#7841;c\-nhac%20thi%20dua.wav" TargetMode="Externa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AN%20AN%20AN\AN.%20C4%202020-2021\nh&#7841;c\V.A%20&#8211;%20Tr&#7901;i%20N&#7855;ng%20Tr&#7901;i%20M&#432;a.mp3" TargetMode="Externa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AN%20AN%20AN\AN.%20C4%202020-2021\nh&#7841;c\Nhac-nhe-khong-loi-unknow.mp3" TargetMode="Externa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AN%20AN%20AN\AN.%20C4%202020-2021\nh&#7841;c\con%20c&#224;o%20c&#224;o%20&#273;&#227;%20c&#7855;t\con%20c&#224;o%20c&#224;o%20&#273;&#227;%20c&#7855;t.mp3" TargetMode="Externa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AN%20AN%20AN\AN.%20C4%202020-2021\nh&#7841;c\Biboxinhxich.mp3" TargetMode="Externa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THU%20TH&#7842;O\nh&#7841;c\BTPTC.mp3" TargetMode="Externa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67201" y="2743200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 rot="10800000" flipV="1">
            <a:off x="2362200" y="3374142"/>
            <a:ext cx="76200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GIÁO ÁN: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32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71700" y="968171"/>
            <a:ext cx="8610599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UBND QUẬN LONG 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BIÊN</a:t>
            </a:r>
            <a:endParaRPr lang="en-US" sz="32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62200" y="1438527"/>
            <a:ext cx="82296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TRƯỜNG MẦM NON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NGUYỆT QUẾ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96770" y="4793902"/>
            <a:ext cx="624840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800" b="1" dirty="0">
                <a:solidFill>
                  <a:srgbClr val="C00000"/>
                </a:solidFill>
              </a:rPr>
              <a:t>: </a:t>
            </a:r>
            <a:r>
              <a:rPr lang="vi-VN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VĐCB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Trườn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endParaRPr lang="en-US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Hoàng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Thuý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An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67201" y="5304972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TCVĐ :  Ai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1410" y="1917949"/>
            <a:ext cx="1381579" cy="1300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644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70200" y="2859315"/>
            <a:ext cx="603723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 đua giữa các tổ, nhóm.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-nhac thi dua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9144000" y="5257800"/>
            <a:ext cx="7620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187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72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40000" y="1346061"/>
            <a:ext cx="7696200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1" i="1" dirty="0">
                <a:solidFill>
                  <a:schemeClr val="bg2">
                    <a:lumMod val="10000"/>
                  </a:schemeClr>
                </a:solidFill>
                <a:latin typeface="+mj-lt"/>
              </a:rPr>
              <a:t>* Trò chơi vận động:</a:t>
            </a:r>
            <a:r>
              <a:rPr lang="en-US" sz="2800" b="1" i="1" dirty="0">
                <a:solidFill>
                  <a:schemeClr val="bg2">
                    <a:lumMod val="10000"/>
                  </a:schemeClr>
                </a:solidFill>
                <a:latin typeface="+mj-lt"/>
              </a:rPr>
              <a:t> </a:t>
            </a:r>
            <a:r>
              <a:rPr lang="en-US" sz="2800" b="1" i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sz="2800" b="1" i="1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i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endParaRPr lang="vi-VN" sz="28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>
                <a:solidFill>
                  <a:schemeClr val="bg2">
                    <a:lumMod val="10000"/>
                  </a:schemeClr>
                </a:solidFill>
                <a:latin typeface="+mj-lt"/>
              </a:rPr>
              <a:t>- Cô giới thiệu cách chơi: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cua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hang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hang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vi-VN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hang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thắng</a:t>
            </a:r>
            <a:endParaRPr lang="vi-VN" sz="28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Luật chơi: Nếu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chậm không kịp vào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hang</a:t>
            </a:r>
            <a:r>
              <a:rPr lang="vi-VN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sẽ bị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thua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cò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endParaRPr lang="vi-VN" sz="28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vi-VN" sz="4400" dirty="0">
              <a:solidFill>
                <a:srgbClr val="FF0000"/>
              </a:solidFill>
              <a:latin typeface="+mj-lt"/>
            </a:endParaRPr>
          </a:p>
          <a:p>
            <a:r>
              <a:rPr lang="vi-VN" sz="2800" dirty="0">
                <a:solidFill>
                  <a:srgbClr val="FF0000"/>
                </a:solidFill>
                <a:latin typeface="+mj-lt"/>
              </a:rPr>
              <a:t/>
            </a:r>
            <a:br>
              <a:rPr lang="vi-VN" sz="2800" dirty="0">
                <a:solidFill>
                  <a:srgbClr val="FF0000"/>
                </a:solidFill>
                <a:latin typeface="+mj-lt"/>
              </a:rPr>
            </a:br>
            <a:endParaRPr lang="en-US" sz="2800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6" name="V.A – Trời Nắng Trời Mưa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534400" y="5181600"/>
            <a:ext cx="7620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183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128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52600" y="2828836"/>
            <a:ext cx="8610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vi-VN" sz="2800" dirty="0">
              <a:latin typeface="+mj-lt"/>
            </a:endParaRPr>
          </a:p>
          <a:p>
            <a:r>
              <a:rPr lang="vi-VN" dirty="0"/>
              <a:t/>
            </a:r>
            <a:br>
              <a:rPr lang="vi-VN" dirty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801257" y="2111829"/>
            <a:ext cx="61911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  <a:latin typeface="+mj-lt"/>
              </a:rPr>
              <a:t>c. Hồi tĩnh</a:t>
            </a:r>
            <a:r>
              <a:rPr lang="vi-VN" sz="3200" dirty="0">
                <a:solidFill>
                  <a:srgbClr val="FF0000"/>
                </a:solidFill>
                <a:latin typeface="+mj-lt"/>
              </a:rPr>
              <a:t>: Cho trẻ đi lại nhẹ nhàng</a:t>
            </a:r>
            <a:endParaRPr lang="en-US" sz="3200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6" name="Nhac-nhe-khong-loi-unknow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9343571" y="4386943"/>
            <a:ext cx="83820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503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511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28800" y="2590801"/>
            <a:ext cx="8839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+mj-lt"/>
              </a:rPr>
              <a:t>3. Kết thúc: </a:t>
            </a:r>
            <a:r>
              <a:rPr lang="vi-VN" sz="3600" dirty="0">
                <a:solidFill>
                  <a:srgbClr val="FF0000"/>
                </a:solidFill>
                <a:latin typeface="+mj-lt"/>
              </a:rPr>
              <a:t>Cô nhận xét và chuyển hoạt động</a:t>
            </a:r>
            <a:endParaRPr lang="en-US" sz="3600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49634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81400" y="914400"/>
            <a:ext cx="23518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I: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14600" y="1524001"/>
            <a:ext cx="6858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solidFill>
                  <a:srgbClr val="FF0000"/>
                </a:solidFill>
                <a:latin typeface="+mj-lt"/>
              </a:rPr>
              <a:t>- Trẻ biết tên vận động: Trườn về phía trước.</a:t>
            </a:r>
          </a:p>
          <a:p>
            <a:r>
              <a:rPr lang="vi-VN" sz="2800" dirty="0">
                <a:solidFill>
                  <a:srgbClr val="FF0000"/>
                </a:solidFill>
                <a:latin typeface="+mj-lt"/>
              </a:rPr>
              <a:t>- Biết cách trườn theo hướng thẳng.</a:t>
            </a:r>
          </a:p>
          <a:p>
            <a:r>
              <a:rPr lang="vi-VN" sz="2800" dirty="0">
                <a:solidFill>
                  <a:srgbClr val="FF0000"/>
                </a:solidFill>
                <a:latin typeface="+mj-lt"/>
              </a:rPr>
              <a:t>- Biết cách chơi trò chơi.</a:t>
            </a:r>
          </a:p>
          <a:p>
            <a:r>
              <a:rPr lang="vi-VN" sz="2800" dirty="0">
                <a:solidFill>
                  <a:srgbClr val="FF0000"/>
                </a:solidFill>
                <a:latin typeface="+mj-lt"/>
              </a:rPr>
              <a:t>2. Kĩ năng</a:t>
            </a:r>
          </a:p>
          <a:p>
            <a:r>
              <a:rPr lang="vi-VN" sz="2800" dirty="0">
                <a:solidFill>
                  <a:srgbClr val="FF0000"/>
                </a:solidFill>
                <a:latin typeface="+mj-lt"/>
              </a:rPr>
              <a:t>- Rèn kĩ năng  phối hợp các vận động của cơ thể trong khi thực hiện vận động.</a:t>
            </a:r>
          </a:p>
          <a:p>
            <a:r>
              <a:rPr lang="vi-VN" sz="2800" dirty="0">
                <a:solidFill>
                  <a:srgbClr val="FF0000"/>
                </a:solidFill>
                <a:latin typeface="+mj-lt"/>
              </a:rPr>
              <a:t>- Rèn kĩ năng quan sát, chú ý, ghi nhớ.</a:t>
            </a:r>
          </a:p>
          <a:p>
            <a:r>
              <a:rPr lang="vi-VN" sz="2800" dirty="0">
                <a:solidFill>
                  <a:srgbClr val="FF0000"/>
                </a:solidFill>
                <a:latin typeface="+mj-lt"/>
              </a:rPr>
              <a:t>3. Giáo dục thái độ</a:t>
            </a:r>
          </a:p>
          <a:p>
            <a:r>
              <a:rPr lang="vi-VN" sz="2800" dirty="0">
                <a:solidFill>
                  <a:srgbClr val="FF0000"/>
                </a:solidFill>
                <a:latin typeface="+mj-lt"/>
              </a:rPr>
              <a:t>- Trẻ hứng thú tham gia hoạt động</a:t>
            </a:r>
          </a:p>
          <a:p>
            <a:endParaRPr lang="vi-VN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7154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495800" y="762001"/>
            <a:ext cx="27863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II: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endParaRPr lang="en-US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14600" y="2274839"/>
            <a:ext cx="74676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solidFill>
                  <a:srgbClr val="7030A0"/>
                </a:solidFill>
                <a:latin typeface="+mj-lt"/>
              </a:rPr>
              <a:t>*Đồ dùng của cô:</a:t>
            </a:r>
            <a:endParaRPr lang="en-US" sz="2800" b="1" dirty="0">
              <a:solidFill>
                <a:srgbClr val="7030A0"/>
              </a:solidFill>
              <a:latin typeface="+mj-lt"/>
            </a:endParaRPr>
          </a:p>
          <a:p>
            <a:pPr>
              <a:buFontTx/>
              <a:buChar char="-"/>
            </a:pP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BGĐT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TT</a:t>
            </a:r>
            <a:endParaRPr lang="en-US" sz="2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hang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endParaRPr lang="vi-VN" sz="2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>
                <a:solidFill>
                  <a:srgbClr val="7030A0"/>
                </a:solidFill>
                <a:latin typeface="+mj-lt"/>
              </a:rPr>
              <a:t>- Đĩa nhạc theo chủ điểm.</a:t>
            </a:r>
          </a:p>
          <a:p>
            <a:r>
              <a:rPr lang="vi-VN" sz="2800" dirty="0">
                <a:solidFill>
                  <a:srgbClr val="7030A0"/>
                </a:solidFill>
                <a:latin typeface="+mj-lt"/>
              </a:rPr>
              <a:t>- Vạch suất phát</a:t>
            </a:r>
            <a:endParaRPr lang="vi-VN" sz="2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b="1" dirty="0">
                <a:solidFill>
                  <a:srgbClr val="7030A0"/>
                </a:solidFill>
                <a:latin typeface="+mj-lt"/>
              </a:rPr>
              <a:t>* Đồ dùng của trẻ:</a:t>
            </a:r>
            <a:endParaRPr lang="vi-VN" sz="2800" dirty="0">
              <a:solidFill>
                <a:srgbClr val="7030A0"/>
              </a:solidFill>
              <a:latin typeface="+mj-lt"/>
            </a:endParaRPr>
          </a:p>
          <a:p>
            <a:r>
              <a:rPr lang="en-US" sz="2800" dirty="0">
                <a:solidFill>
                  <a:srgbClr val="7030A0"/>
                </a:solidFill>
                <a:latin typeface="+mj-lt"/>
              </a:rPr>
              <a:t>- T</a:t>
            </a:r>
            <a:r>
              <a:rPr lang="vi-VN" sz="2800" dirty="0">
                <a:solidFill>
                  <a:srgbClr val="7030A0"/>
                </a:solidFill>
                <a:latin typeface="+mj-lt"/>
              </a:rPr>
              <a:t>rang phục gọn gàng, lớp sạch sẽ và thoáng mát</a:t>
            </a:r>
          </a:p>
        </p:txBody>
      </p:sp>
    </p:spTree>
    <p:extLst>
      <p:ext uri="{BB962C8B-B14F-4D97-AF65-F5344CB8AC3E}">
        <p14:creationId xmlns:p14="http://schemas.microsoft.com/office/powerpoint/2010/main" val="2716623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57600" y="990600"/>
            <a:ext cx="39981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III: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19400" y="2133601"/>
            <a:ext cx="6096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1. Ổn định tổ chức: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Cô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trẻ hát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" Con Cào Cào ".</a:t>
            </a: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3200" dirty="0"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con cào cào đã cắt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9144000" y="5791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608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435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boxinhxich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610600" y="5105400"/>
            <a:ext cx="1066800" cy="1066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438400" y="2133601"/>
            <a:ext cx="7620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latin typeface="+mj-lt"/>
              </a:rPr>
              <a:t>2. Phương pháp, hình thức tổ chức:</a:t>
            </a:r>
            <a:endParaRPr lang="vi-VN" sz="2800" dirty="0">
              <a:latin typeface="+mj-lt"/>
            </a:endParaRPr>
          </a:p>
          <a:p>
            <a:r>
              <a:rPr lang="vi-VN" sz="2800" b="1" dirty="0">
                <a:latin typeface="+mj-lt"/>
              </a:rPr>
              <a:t>a. Khởi động: </a:t>
            </a:r>
            <a:r>
              <a:rPr lang="vi-VN" sz="2800" dirty="0">
                <a:latin typeface="+mj-lt"/>
              </a:rPr>
              <a:t>Cho trẻ đi vòng tròn kết hợp các kiểu chân, chậy chậm, chạy nhanh về 4 hàng.</a:t>
            </a:r>
          </a:p>
        </p:txBody>
      </p:sp>
    </p:spTree>
    <p:extLst>
      <p:ext uri="{BB962C8B-B14F-4D97-AF65-F5344CB8AC3E}">
        <p14:creationId xmlns:p14="http://schemas.microsoft.com/office/powerpoint/2010/main" val="1831213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73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371" y="1452026"/>
            <a:ext cx="2895600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b. Trọng động</a:t>
            </a: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  <a:p>
            <a:r>
              <a:rPr lang="vi-VN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* BTPTC</a:t>
            </a:r>
            <a:endParaRPr lang="vi-VN" sz="32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  <a:p>
            <a:endParaRPr lang="en-US" sz="3200" dirty="0"/>
          </a:p>
          <a:p>
            <a:endParaRPr lang="en-US" sz="3200" dirty="0"/>
          </a:p>
          <a:p>
            <a:endParaRPr lang="vi-VN" sz="14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57400" y="2590800"/>
            <a:ext cx="8229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- Tay: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(6l ×4n)</a:t>
            </a:r>
          </a:p>
          <a:p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- Lườn: Quay người sang 2 bên ( 4l ×  4n)</a:t>
            </a:r>
          </a:p>
          <a:p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- Chân: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Nhún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6×4n)</a:t>
            </a:r>
          </a:p>
          <a:p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- Bật: Bật tại chỗ (4l x 4n)</a:t>
            </a:r>
          </a:p>
        </p:txBody>
      </p:sp>
      <p:pic>
        <p:nvPicPr>
          <p:cNvPr id="7" name="BTPTC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991600" y="5486400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87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747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08085" y="2219236"/>
            <a:ext cx="6858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 b="1" i="1" dirty="0">
                <a:solidFill>
                  <a:srgbClr val="FF0000"/>
                </a:solidFill>
                <a:latin typeface="+mj-lt"/>
              </a:rPr>
              <a:t>*VĐCB: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vi-VN" sz="32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24200" y="2819401"/>
            <a:ext cx="72390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vi-VN" sz="2800" dirty="0">
              <a:latin typeface="+mj-lt"/>
            </a:endParaRPr>
          </a:p>
          <a:p>
            <a:pPr>
              <a:buFontTx/>
              <a:buChar char="-"/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giới thiệu tên vận động. 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làm mẫu lần 1: Không giải thích.</a:t>
            </a:r>
          </a:p>
        </p:txBody>
      </p:sp>
    </p:spTree>
    <p:extLst>
      <p:ext uri="{BB962C8B-B14F-4D97-AF65-F5344CB8AC3E}">
        <p14:creationId xmlns:p14="http://schemas.microsoft.com/office/powerpoint/2010/main" val="619795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4600" y="1524000"/>
            <a:ext cx="7543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3200" b="1" dirty="0">
                <a:solidFill>
                  <a:srgbClr val="FF0000"/>
                </a:solidFill>
                <a:latin typeface="+mj-lt"/>
              </a:rPr>
              <a:t>Lần 2</a:t>
            </a:r>
            <a:r>
              <a:rPr lang="vi-VN" sz="3200" dirty="0">
                <a:solidFill>
                  <a:srgbClr val="FF0000"/>
                </a:solidFill>
                <a:latin typeface="+mj-lt"/>
              </a:rPr>
              <a:t>:</a:t>
            </a:r>
            <a:r>
              <a:rPr lang="en-US" sz="32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kèm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dirty="0">
                <a:solidFill>
                  <a:srgbClr val="FF0000"/>
                </a:solidFill>
                <a:latin typeface="+mj-lt"/>
              </a:rPr>
              <a:t>:</a:t>
            </a:r>
          </a:p>
          <a:p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úp</a:t>
            </a:r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vi-VN" sz="3200" dirty="0">
                <a:solidFill>
                  <a:srgbClr val="FF0000"/>
                </a:solidFill>
                <a:latin typeface="+mj-lt"/>
              </a:rPr>
              <a:t>, nằm d</a:t>
            </a:r>
            <a:r>
              <a:rPr lang="en-US" sz="3200" dirty="0" err="1">
                <a:solidFill>
                  <a:srgbClr val="FF0000"/>
                </a:solidFill>
                <a:latin typeface="+mj-lt"/>
              </a:rPr>
              <a:t>ưới</a:t>
            </a:r>
            <a:r>
              <a:rPr lang="vi-VN" sz="3200" dirty="0">
                <a:solidFill>
                  <a:srgbClr val="FF0000"/>
                </a:solidFill>
                <a:latin typeface="+mj-lt"/>
              </a:rPr>
              <a:t> vạch chuẩn.</a:t>
            </a:r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</a:t>
            </a:r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solidFill>
                  <a:srgbClr val="FF0000"/>
                </a:solidFill>
                <a:latin typeface="+mj-lt"/>
              </a:rPr>
              <a:t>có hiệu lệnh </a:t>
            </a:r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rườn</a:t>
            </a:r>
            <a:r>
              <a:rPr lang="vi-VN" sz="3200" dirty="0">
                <a:solidFill>
                  <a:srgbClr val="FF0000"/>
                </a:solidFill>
                <a:latin typeface="+mj-lt"/>
              </a:rPr>
              <a:t>, mắt cô nhìn thắng, ngẩn đầu,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</a:t>
            </a:r>
            <a:r>
              <a:rPr lang="vi-VN" sz="3200" dirty="0">
                <a:solidFill>
                  <a:srgbClr val="FF0000"/>
                </a:solidFill>
                <a:latin typeface="+mj-lt"/>
              </a:rPr>
              <a:t> về phía trước, phối hợp tay nọ chân kia.</a:t>
            </a:r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vi-VN" sz="3200" dirty="0">
                <a:solidFill>
                  <a:srgbClr val="FF0000"/>
                </a:solidFill>
                <a:latin typeface="+mj-lt"/>
              </a:rPr>
              <a:t>ến đích, cô đứng l</a:t>
            </a:r>
            <a:r>
              <a:rPr lang="en-US" sz="3200" dirty="0">
                <a:solidFill>
                  <a:srgbClr val="FF0000"/>
                </a:solidFill>
                <a:latin typeface="+mj-lt"/>
              </a:rPr>
              <a:t>ê</a:t>
            </a:r>
            <a:r>
              <a:rPr lang="vi-VN" sz="3200" dirty="0">
                <a:solidFill>
                  <a:srgbClr val="FF0000"/>
                </a:solidFill>
                <a:latin typeface="+mj-lt"/>
              </a:rPr>
              <a:t>n và đi về đứng cuối hàng </a:t>
            </a:r>
            <a:r>
              <a:rPr lang="vi-VN" sz="3200" dirty="0">
                <a:latin typeface="+mj-lt"/>
              </a:rPr>
              <a:t/>
            </a:r>
            <a:br>
              <a:rPr lang="vi-VN" sz="3200" dirty="0">
                <a:latin typeface="+mj-lt"/>
              </a:rPr>
            </a:b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80740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19400" y="1600201"/>
            <a:ext cx="7467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dirty="0">
                <a:latin typeface="+mj-lt"/>
              </a:rPr>
              <a:t> </a:t>
            </a:r>
            <a:r>
              <a:rPr lang="vi-VN" sz="3600" b="1" dirty="0">
                <a:solidFill>
                  <a:srgbClr val="FF0000"/>
                </a:solidFill>
                <a:latin typeface="+mj-lt"/>
              </a:rPr>
              <a:t>Lần 3: Cô nhấn mạnh điểm chính</a:t>
            </a:r>
          </a:p>
          <a:p>
            <a:r>
              <a:rPr lang="vi-VN" dirty="0"/>
              <a:t/>
            </a:r>
            <a:br>
              <a:rPr lang="vi-VN" dirty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667000" y="2819401"/>
            <a:ext cx="746760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Mời vài trẻ lên tập mẫu ( cô và trẻ cùng nhận xét)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Cho cả lớp lần lượt luyện tập 2 lần</a:t>
            </a:r>
          </a:p>
          <a:p>
            <a:endParaRPr lang="vi-VN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275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378</Words>
  <Application>Microsoft Office PowerPoint</Application>
  <PresentationFormat>Widescreen</PresentationFormat>
  <Paragraphs>61</Paragraphs>
  <Slides>13</Slides>
  <Notes>0</Notes>
  <HiddenSlides>0</HiddenSlides>
  <MMClips>6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2025-05-08T13:34:42Z</dcterms:created>
  <dcterms:modified xsi:type="dcterms:W3CDTF">2025-05-08T13:38:20Z</dcterms:modified>
</cp:coreProperties>
</file>